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4" r:id="rId4"/>
    <p:sldId id="257" r:id="rId5"/>
    <p:sldId id="260" r:id="rId6"/>
    <p:sldId id="261" r:id="rId7"/>
    <p:sldId id="262" r:id="rId8"/>
    <p:sldId id="266" r:id="rId9"/>
    <p:sldId id="267" r:id="rId10"/>
    <p:sldId id="259" r:id="rId11"/>
    <p:sldId id="269" r:id="rId12"/>
    <p:sldId id="263" r:id="rId13"/>
    <p:sldId id="270" r:id="rId14"/>
    <p:sldId id="271" r:id="rId15"/>
    <p:sldId id="272" r:id="rId16"/>
    <p:sldId id="273" r:id="rId17"/>
    <p:sldId id="274" r:id="rId18"/>
    <p:sldId id="275" r:id="rId19"/>
    <p:sldId id="265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37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78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75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92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8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99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29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41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43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1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22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14E5-3A36-437F-A99E-910072E0A05B}" type="datetimeFigureOut">
              <a:rPr lang="cs-CZ" smtClean="0"/>
              <a:t>3.5.2018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D5938-B9A0-4872-A5EF-71638FF208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544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IYmEbS-Kvk" TargetMode="External"/><Relationship Id="rId2" Type="http://schemas.openxmlformats.org/officeDocument/2006/relationships/hyperlink" Target="https://www.youtube.com/watch?v=po0jY4WvCI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iH5EsGcmTw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QmAol7gMym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en.wikipedia.org/wiki/WHO_Framework_Convention_on_Tobacco_Contro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5iYlR-_F7H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gpmPWI3wZE" TargetMode="External"/><Relationship Id="rId2" Type="http://schemas.openxmlformats.org/officeDocument/2006/relationships/hyperlink" Target="https://www.youtube.com/watch?v=N3qTMYXQ8zs&amp;list=PLkP3wvG3JYtRiJPocr0wDFb63YXaXCn44&amp;index=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_tom65LKiE" TargetMode="External"/><Relationship Id="rId2" Type="http://schemas.openxmlformats.org/officeDocument/2006/relationships/hyperlink" Target="https://www.youtube.com/watch?v=biuv-UHSfnc&amp;list=PLkP3wvG3JYtRiJPocr0wDFb63YXaXCn44&amp;index=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Nua1lFDuDI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3NxF3ipUEHE" TargetMode="External"/><Relationship Id="rId4" Type="http://schemas.openxmlformats.org/officeDocument/2006/relationships/hyperlink" Target="https://www.youtube.com/watch?v=YYrQmLuoCL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D5E5239-70E8-4B73-900C-0F4EB690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Reklama překračuje hranice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EF72E6C-1E67-4C5E-A5E4-F260D2510A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„Realismus“: tampóny, džíny, kondomy a nepřátelská převzetí.</a:t>
            </a:r>
          </a:p>
        </p:txBody>
      </p:sp>
    </p:spTree>
    <p:extLst>
      <p:ext uri="{BB962C8B-B14F-4D97-AF65-F5344CB8AC3E}">
        <p14:creationId xmlns:p14="http://schemas.microsoft.com/office/powerpoint/2010/main" val="5191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FBD0FD1-9E63-4AE5-B603-3FEBDB81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Proslavené reklamy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7F0AF46-D7A7-4419-A685-AC6D605DC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i="1" dirty="0"/>
              <a:t>Pepsi </a:t>
            </a:r>
            <a:r>
              <a:rPr lang="cs-CZ" i="1" dirty="0" err="1"/>
              <a:t>generation</a:t>
            </a:r>
            <a:r>
              <a:rPr lang="cs-CZ" i="1" dirty="0"/>
              <a:t> </a:t>
            </a:r>
            <a:r>
              <a:rPr lang="cs-CZ" dirty="0"/>
              <a:t>s Michaelem  Jacksonem </a:t>
            </a:r>
            <a:r>
              <a:rPr lang="cs-CZ" dirty="0">
                <a:hlinkClick r:id="rId2"/>
              </a:rPr>
              <a:t>https://www.youtube.com/watch?v=po0jY4WvCIc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Cheer</a:t>
            </a:r>
            <a:r>
              <a:rPr lang="cs-CZ" dirty="0"/>
              <a:t> (mimická kreace) – význam v pozadí: „</a:t>
            </a:r>
            <a:r>
              <a:rPr lang="cs-CZ" i="1" dirty="0"/>
              <a:t>Style!</a:t>
            </a:r>
            <a:r>
              <a:rPr lang="cs-CZ" dirty="0"/>
              <a:t>“</a:t>
            </a:r>
          </a:p>
          <a:p>
            <a:r>
              <a:rPr lang="cs-CZ" u="sng" dirty="0">
                <a:hlinkClick r:id="rId3"/>
              </a:rPr>
              <a:t>https://www.youtube.com/watch?v=vIYmEbS-Kvk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i="1" dirty="0" err="1"/>
              <a:t>Where´s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beef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Wendy´s</a:t>
            </a:r>
            <a:r>
              <a:rPr lang="cs-CZ" dirty="0"/>
              <a:t> 1984, malá reklamní agentura </a:t>
            </a:r>
            <a:r>
              <a:rPr lang="cs-CZ" dirty="0" err="1"/>
              <a:t>Dancer</a:t>
            </a:r>
            <a:r>
              <a:rPr lang="cs-CZ" dirty="0"/>
              <a:t> Fitzgerald Sample, </a:t>
            </a:r>
            <a:r>
              <a:rPr lang="cs-CZ" dirty="0" err="1"/>
              <a:t>Joe</a:t>
            </a:r>
            <a:r>
              <a:rPr lang="cs-CZ" dirty="0"/>
              <a:t> </a:t>
            </a:r>
            <a:r>
              <a:rPr lang="cs-CZ" dirty="0" err="1"/>
              <a:t>Sedelmaier</a:t>
            </a:r>
            <a:r>
              <a:rPr lang="cs-CZ" dirty="0"/>
              <a:t> a žánr komedie) </a:t>
            </a:r>
            <a:r>
              <a:rPr lang="cs-CZ" dirty="0">
                <a:hlinkClick r:id="rId4"/>
              </a:rPr>
              <a:t>https://www.youtube.com/watch?v=riH5EsGcmTw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5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CD5FEC4-DBD8-4209-94BA-0833C37A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Segmentace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81D7A2B-7200-4FFC-BA3A-D52AD04A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30" y="1690688"/>
            <a:ext cx="5178287" cy="4351338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Segmentace TV kanálů, „formátová“ rádia, segmentace trhů a spotřebitelů</a:t>
            </a:r>
          </a:p>
          <a:p>
            <a:r>
              <a:rPr lang="cs-CZ" sz="2400" dirty="0" err="1"/>
              <a:t>Psychografický</a:t>
            </a:r>
            <a:r>
              <a:rPr lang="cs-CZ" sz="2400" dirty="0"/>
              <a:t> výzkum spotřebitele hledá konzumní návyky (individuum je definováno „kvalitativními daty“ – povahou zájmu nakupovat)</a:t>
            </a:r>
          </a:p>
          <a:p>
            <a:r>
              <a:rPr lang="cs-CZ" sz="2400" dirty="0"/>
              <a:t>Média se těmito daty prezentují (segment a spotřební návyky čtenářů, diváků, sledovanost v různých časech, </a:t>
            </a:r>
            <a:r>
              <a:rPr lang="cs-CZ" sz="2400" dirty="0" err="1"/>
              <a:t>etc</a:t>
            </a:r>
            <a:r>
              <a:rPr lang="cs-CZ" sz="2400" dirty="0"/>
              <a:t>.)</a:t>
            </a:r>
          </a:p>
          <a:p>
            <a:r>
              <a:rPr lang="cs-CZ" sz="2400" dirty="0"/>
              <a:t>Relevantní je segment nikoliv kvantita</a:t>
            </a:r>
          </a:p>
          <a:p>
            <a:r>
              <a:rPr lang="cs-CZ" sz="2400" dirty="0"/>
              <a:t>Komerční výzkumné ústavy (kategorizace dle: citové vazby a konzumní záliby)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81FFE55A-02CE-4846-B554-600D50285C4B}"/>
              </a:ext>
            </a:extLst>
          </p:cNvPr>
          <p:cNvSpPr txBox="1"/>
          <p:nvPr/>
        </p:nvSpPr>
        <p:spPr>
          <a:xfrm>
            <a:off x="6788426" y="583565"/>
            <a:ext cx="51782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Dieter Prokop: </a:t>
            </a:r>
            <a:r>
              <a:rPr lang="cs-CZ" i="1" dirty="0"/>
              <a:t>Boj o média</a:t>
            </a:r>
            <a:r>
              <a:rPr lang="cs-CZ" dirty="0"/>
              <a:t>, s. 329:</a:t>
            </a:r>
          </a:p>
          <a:p>
            <a:endParaRPr lang="cs-CZ" dirty="0"/>
          </a:p>
          <a:p>
            <a:r>
              <a:rPr lang="cs-CZ" dirty="0"/>
              <a:t>Výzkum cílových skupin je </a:t>
            </a:r>
            <a:r>
              <a:rPr lang="cs-CZ" dirty="0" err="1"/>
              <a:t>tayloristický</a:t>
            </a:r>
            <a:r>
              <a:rPr lang="cs-CZ" dirty="0"/>
              <a:t>. „Duševní dělníci“, manažeři a badatelé přidělují obrazu publika – i když ho </a:t>
            </a:r>
            <a:r>
              <a:rPr lang="cs-CZ" dirty="0" err="1"/>
              <a:t>postfordisticky</a:t>
            </a:r>
            <a:r>
              <a:rPr lang="cs-CZ" dirty="0"/>
              <a:t> flexibilně segmentují na jednotlivá prostředí – </a:t>
            </a:r>
            <a:r>
              <a:rPr lang="cs-CZ" dirty="0" err="1"/>
              <a:t>tayloristicky</a:t>
            </a:r>
            <a:r>
              <a:rPr lang="cs-CZ" dirty="0"/>
              <a:t> rozkouskovanou činnost vědomí. Publikum už nemá vykonávat žádnou duševní práci a má mít v hlavě pouze znalosti značek, zájem o konzum, představu o hodnotách a city.</a:t>
            </a:r>
          </a:p>
          <a:p>
            <a:r>
              <a:rPr lang="cs-CZ" dirty="0"/>
              <a:t>Reklamou daná klasifikace životních cílů však není identická se skutečnými životními cíli recipientů. Práce jejich fantazie a jejich rozumu výzkum cílových skupin nezajímá. Dokonce i ve vztahu ke konzumním zájmům zůstává výzkum cílových skupin bez zájmu. Dotazovaní nikdy nejsou v postavení odborníků v oblasti spotřeby, ale vždycky jenom jako nositelé emocí. Lidé však, když se dívají v televizi na reklamu, vypínají rozum.</a:t>
            </a:r>
          </a:p>
        </p:txBody>
      </p:sp>
    </p:spTree>
    <p:extLst>
      <p:ext uri="{BB962C8B-B14F-4D97-AF65-F5344CB8AC3E}">
        <p14:creationId xmlns:p14="http://schemas.microsoft.com/office/powerpoint/2010/main" val="4791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3E902C-5C44-45C9-8954-D8CFD014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dirty="0"/>
              <a:t>Obsazení prázdného </a:t>
            </a:r>
            <a:r>
              <a:rPr lang="cs-CZ" sz="3800" i="1" dirty="0"/>
              <a:t>označovaného</a:t>
            </a:r>
            <a:r>
              <a:rPr lang="cs-CZ" sz="3800" dirty="0"/>
              <a:t> skutečnými lidmi? Kulturní průmysl vytváří role/masky.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E5C9355-EE20-4548-83A0-83D0CF1B6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Stephen</a:t>
            </a:r>
            <a:r>
              <a:rPr lang="cs-CZ" dirty="0"/>
              <a:t> </a:t>
            </a:r>
            <a:r>
              <a:rPr lang="cs-CZ" dirty="0" err="1"/>
              <a:t>Sondheim</a:t>
            </a:r>
            <a:r>
              <a:rPr lang="cs-CZ" dirty="0"/>
              <a:t>,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Sunday</a:t>
            </a:r>
            <a:r>
              <a:rPr lang="cs-CZ" i="1" dirty="0"/>
              <a:t> in </a:t>
            </a:r>
            <a:r>
              <a:rPr lang="cs-CZ" i="1" dirty="0" err="1"/>
              <a:t>the</a:t>
            </a:r>
            <a:r>
              <a:rPr lang="cs-CZ" i="1" dirty="0"/>
              <a:t> Park </a:t>
            </a:r>
            <a:r>
              <a:rPr lang="cs-CZ" i="1" dirty="0" err="1"/>
              <a:t>with</a:t>
            </a:r>
            <a:r>
              <a:rPr lang="cs-CZ" i="1" dirty="0"/>
              <a:t> George</a:t>
            </a:r>
            <a:r>
              <a:rPr lang="cs-CZ" dirty="0"/>
              <a:t>, 1986 </a:t>
            </a:r>
            <a:r>
              <a:rPr lang="cs-CZ" sz="1800" dirty="0">
                <a:hlinkClick r:id="rId2"/>
              </a:rPr>
              <a:t>https://www.youtube.com/watch?v=QmAol7gMym4</a:t>
            </a:r>
            <a:r>
              <a:rPr lang="cs-CZ" sz="1800" dirty="0"/>
              <a:t> </a:t>
            </a:r>
          </a:p>
          <a:p>
            <a:endParaRPr lang="cs-CZ" dirty="0"/>
          </a:p>
        </p:txBody>
      </p:sp>
      <p:pic>
        <p:nvPicPr>
          <p:cNvPr id="4098" name="Picture 2" descr="VÃ½sledek obrÃ¡zku pro Sunday in the Park With George 1986">
            <a:extLst>
              <a:ext uri="{FF2B5EF4-FFF2-40B4-BE49-F238E27FC236}">
                <a16:creationId xmlns:a16="http://schemas.microsoft.com/office/drawing/2014/main" xmlns="" id="{DFA30F35-3B2C-42BE-B184-ABFB14AF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47" y="2597184"/>
            <a:ext cx="333375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92DC830-0727-4B15-9445-AFFEC70F1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73454"/>
            <a:ext cx="1788878" cy="40290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74FC7A8-FA95-43E3-AC08-DEE855D67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0306" y="2635318"/>
            <a:ext cx="6166722" cy="41052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FBDB80E-BEB3-4817-9080-947814EB28BA}"/>
              </a:ext>
            </a:extLst>
          </p:cNvPr>
          <p:cNvSpPr txBox="1"/>
          <p:nvPr/>
        </p:nvSpPr>
        <p:spPr>
          <a:xfrm>
            <a:off x="10673570" y="2073289"/>
            <a:ext cx="1360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Bernadette</a:t>
            </a:r>
            <a:r>
              <a:rPr lang="cs-CZ" dirty="0"/>
              <a:t> </a:t>
            </a:r>
            <a:r>
              <a:rPr lang="cs-CZ" dirty="0" err="1"/>
              <a:t>Peters</a:t>
            </a:r>
            <a:endParaRPr lang="cs-CZ" dirty="0"/>
          </a:p>
          <a:p>
            <a:r>
              <a:rPr lang="cs-CZ" dirty="0"/>
              <a:t>Broadway, 1984-1986</a:t>
            </a:r>
          </a:p>
        </p:txBody>
      </p:sp>
    </p:spTree>
    <p:extLst>
      <p:ext uri="{BB962C8B-B14F-4D97-AF65-F5344CB8AC3E}">
        <p14:creationId xmlns:p14="http://schemas.microsoft.com/office/powerpoint/2010/main" val="34761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F6AB52A-A4AF-40A8-B245-9F38A537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Pomsta návrhářů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0CE5BA7-2BF5-4D60-BBF0-984044898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Dressmaker</a:t>
            </a:r>
            <a:r>
              <a:rPr lang="cs-CZ" dirty="0"/>
              <a:t>, 2015 (bez kreace návrháře nejsou postavy nic než zlé panoptikum, s kreací návrháře se stávají oživlými modely)</a:t>
            </a:r>
          </a:p>
        </p:txBody>
      </p:sp>
      <p:pic>
        <p:nvPicPr>
          <p:cNvPr id="9218" name="Picture 2" descr="VÃ½sledek obrÃ¡zku pro dressmaker">
            <a:extLst>
              <a:ext uri="{FF2B5EF4-FFF2-40B4-BE49-F238E27FC236}">
                <a16:creationId xmlns:a16="http://schemas.microsoft.com/office/drawing/2014/main" xmlns="" id="{CE2AD75E-2D66-4D07-B1E7-8D8406CDF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8" y="3203712"/>
            <a:ext cx="6801678" cy="340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4E29597-AAF3-4FDC-A7F6-5999FBDB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73" y="3429000"/>
            <a:ext cx="5049079" cy="30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2B90E5-A9BF-4C31-97A6-FAE4996C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Styl a </a:t>
            </a:r>
            <a:r>
              <a:rPr lang="cs-CZ" dirty="0" err="1"/>
              <a:t>dohadová</a:t>
            </a:r>
            <a:r>
              <a:rPr lang="cs-CZ" dirty="0"/>
              <a:t> metoda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7A6BAA1-268D-41EE-8A7A-095EA781F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237383" cy="435133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dirty="0"/>
              <a:t>Giovanni </a:t>
            </a:r>
            <a:r>
              <a:rPr lang="cs-CZ" dirty="0" err="1"/>
              <a:t>Morelli</a:t>
            </a:r>
            <a:r>
              <a:rPr lang="cs-CZ" dirty="0"/>
              <a:t> – Arthur </a:t>
            </a:r>
            <a:r>
              <a:rPr lang="cs-CZ" dirty="0" err="1"/>
              <a:t>Conan</a:t>
            </a:r>
            <a:r>
              <a:rPr lang="cs-CZ" dirty="0"/>
              <a:t> </a:t>
            </a:r>
            <a:r>
              <a:rPr lang="cs-CZ" dirty="0" err="1"/>
              <a:t>Doyle</a:t>
            </a:r>
            <a:r>
              <a:rPr lang="cs-CZ" dirty="0"/>
              <a:t> – Sigmund </a:t>
            </a:r>
            <a:r>
              <a:rPr lang="cs-CZ" dirty="0" err="1"/>
              <a:t>Freund</a:t>
            </a:r>
            <a:r>
              <a:rPr lang="cs-CZ" dirty="0"/>
              <a:t> – </a:t>
            </a:r>
            <a:r>
              <a:rPr lang="cs-CZ" dirty="0" err="1"/>
              <a:t>Giulio</a:t>
            </a:r>
            <a:r>
              <a:rPr lang="cs-CZ" dirty="0"/>
              <a:t> </a:t>
            </a:r>
            <a:r>
              <a:rPr lang="cs-CZ" dirty="0" err="1"/>
              <a:t>Mancini</a:t>
            </a:r>
            <a:r>
              <a:rPr lang="cs-CZ" dirty="0"/>
              <a:t> (1559-1630):</a:t>
            </a:r>
          </a:p>
          <a:p>
            <a:pPr marL="0" lvl="0" indent="0">
              <a:buNone/>
            </a:pPr>
            <a:r>
              <a:rPr lang="cs-CZ" dirty="0"/>
              <a:t> „</a:t>
            </a:r>
            <a:r>
              <a:rPr lang="cs-CZ" b="1" i="1" dirty="0" err="1">
                <a:solidFill>
                  <a:srgbClr val="E19281"/>
                </a:solidFill>
              </a:rPr>
              <a:t>caratteri</a:t>
            </a:r>
            <a:r>
              <a:rPr lang="cs-CZ" dirty="0"/>
              <a:t>“ (povaha, znaky, rukopis): záhyby a lesky drapérie, tahy štětce)</a:t>
            </a:r>
          </a:p>
          <a:p>
            <a:endParaRPr lang="cs-CZ" dirty="0"/>
          </a:p>
          <a:p>
            <a:r>
              <a:rPr lang="cs-CZ" dirty="0" err="1"/>
              <a:t>Starbucks</a:t>
            </a:r>
            <a:r>
              <a:rPr lang="cs-CZ" dirty="0"/>
              <a:t> </a:t>
            </a:r>
            <a:r>
              <a:rPr lang="cs-CZ" dirty="0" err="1"/>
              <a:t>coffehouse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sz="1900" i="1" dirty="0"/>
              <a:t>neustále vydává více peněz na školení zaměstnanců než na reklamu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87B38B3-28CB-4BED-A13A-1A530D1AE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0" y="3320706"/>
            <a:ext cx="6953250" cy="3904349"/>
          </a:xfrm>
          <a:prstGeom prst="rect">
            <a:avLst/>
          </a:prstGeom>
        </p:spPr>
      </p:pic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xmlns="" id="{A2A35290-7B84-408E-A972-551BD9EC48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04" y="567532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4CC577E-D562-49DD-8D0D-6AFE513FF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893903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Restrikce reklam na kouření a na alkohol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9B770CC-5792-40B7-AB04-50721497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40826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USA: </a:t>
            </a:r>
            <a:r>
              <a:rPr lang="en-US" dirty="0"/>
              <a:t>The </a:t>
            </a:r>
            <a:r>
              <a:rPr lang="en-US" b="1" dirty="0"/>
              <a:t>Public Health Cigarette Smoking Act</a:t>
            </a:r>
            <a:r>
              <a:rPr lang="cs-CZ" b="1" dirty="0"/>
              <a:t>,</a:t>
            </a:r>
            <a:r>
              <a:rPr lang="en-US" dirty="0"/>
              <a:t> 1970</a:t>
            </a:r>
            <a:endParaRPr lang="cs-CZ" dirty="0"/>
          </a:p>
          <a:p>
            <a:r>
              <a:rPr lang="en-US" dirty="0">
                <a:hlinkClick r:id="rId2" tooltip="WHO Framework Convention on Tobacco Control"/>
              </a:rPr>
              <a:t>WHO Framework Convention on Tobacco Control</a:t>
            </a:r>
            <a:r>
              <a:rPr lang="en-US" dirty="0"/>
              <a:t>, </a:t>
            </a:r>
            <a:r>
              <a:rPr lang="cs-CZ" dirty="0"/>
              <a:t>2003/2005 Ženeva</a:t>
            </a:r>
          </a:p>
          <a:p>
            <a:r>
              <a:rPr lang="en-US" dirty="0"/>
              <a:t>"</a:t>
            </a:r>
            <a:r>
              <a:rPr lang="en-US" i="1" dirty="0"/>
              <a:t>to protect present and future generations from the devastating health, social, environmental and economic consequences of tobacco consumption and exposure to tobacco smoke</a:t>
            </a:r>
            <a:r>
              <a:rPr lang="en-US" dirty="0"/>
              <a:t>„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Saachi</a:t>
            </a:r>
            <a:r>
              <a:rPr lang="cs-CZ" dirty="0"/>
              <a:t> a </a:t>
            </a:r>
            <a:r>
              <a:rPr lang="cs-CZ" dirty="0" err="1"/>
              <a:t>Saachi</a:t>
            </a:r>
            <a:r>
              <a:rPr lang="cs-CZ" dirty="0"/>
              <a:t>: </a:t>
            </a:r>
            <a:r>
              <a:rPr lang="cs-CZ" i="1" dirty="0" err="1"/>
              <a:t>Silk</a:t>
            </a:r>
            <a:r>
              <a:rPr lang="cs-CZ" i="1" dirty="0"/>
              <a:t> </a:t>
            </a:r>
            <a:r>
              <a:rPr lang="cs-CZ" i="1" dirty="0" err="1"/>
              <a:t>Cut</a:t>
            </a:r>
            <a:r>
              <a:rPr lang="cs-CZ" i="1" dirty="0"/>
              <a:t> </a:t>
            </a:r>
            <a:r>
              <a:rPr lang="cs-CZ" dirty="0"/>
              <a:t>cigarety, 1983-1993</a:t>
            </a:r>
          </a:p>
          <a:p>
            <a:endParaRPr lang="cs-CZ" dirty="0"/>
          </a:p>
        </p:txBody>
      </p:sp>
      <p:pic>
        <p:nvPicPr>
          <p:cNvPr id="10242" name="Picture 2" descr="https://upload.wikimedia.org/wikipedia/commons/thumb/2/21/Child_wearing_Marlboro_shirt_at_Boston_City_Hall_in_1980s_%289504744104%29_2.jpg/220px-Child_wearing_Marlboro_shirt_at_Boston_City_Hall_in_1980s_%289504744104%29_2.jpg">
            <a:extLst>
              <a:ext uri="{FF2B5EF4-FFF2-40B4-BE49-F238E27FC236}">
                <a16:creationId xmlns:a16="http://schemas.microsoft.com/office/drawing/2014/main" xmlns="" id="{67970FC3-049C-402D-B572-F12455E5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94" y="123412"/>
            <a:ext cx="2742715" cy="264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Ã½sledek obrÃ¡zku pro silk cut 1983">
            <a:extLst>
              <a:ext uri="{FF2B5EF4-FFF2-40B4-BE49-F238E27FC236}">
                <a16:creationId xmlns:a16="http://schemas.microsoft.com/office/drawing/2014/main" xmlns="" id="{46AA328E-8DAC-477A-8746-40E21F9D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053" y="4251132"/>
            <a:ext cx="3857209" cy="20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8464800-78C0-4AAB-B33D-477AE2BB7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171" y="808583"/>
            <a:ext cx="1848850" cy="26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9C54C86-2D3D-4E35-AC3B-33E58385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Silk</a:t>
            </a:r>
            <a:r>
              <a:rPr lang="cs-CZ" dirty="0"/>
              <a:t> </a:t>
            </a:r>
            <a:r>
              <a:rPr lang="cs-CZ" dirty="0" err="1"/>
              <a:t>Cut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9CE537CA-FC33-4611-BC2D-5940FD7D2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43" b="21664"/>
          <a:stretch/>
        </p:blipFill>
        <p:spPr>
          <a:xfrm>
            <a:off x="3776870" y="894309"/>
            <a:ext cx="8311425" cy="50693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9E9B90D-73FD-4049-8BD5-10571BE1A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3490214" cy="46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BC1988-A233-4FFF-B168-721350CC5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xmlns="" id="{9C7DAC0F-26F6-416D-BDF8-6CB5E5D88C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32551" cy="59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DF7CEA6-B397-4431-A698-8E2F641A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225" y="0"/>
            <a:ext cx="5122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0466BF0-60BB-4032-BFB7-038ABBFC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VÃ½sledek obrÃ¡zku pro ads for condoms 1980s">
            <a:extLst>
              <a:ext uri="{FF2B5EF4-FFF2-40B4-BE49-F238E27FC236}">
                <a16:creationId xmlns:a16="http://schemas.microsoft.com/office/drawing/2014/main" xmlns="" id="{1DBDC869-3584-489E-A8CA-9A52D4567D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61"/>
            <a:ext cx="4081671" cy="546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44DD72F-A4E0-4A1F-BC62-617DC489C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470" y="0"/>
            <a:ext cx="4138448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EC362B9-063D-4C64-9273-B0682D8F6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320" y="130361"/>
            <a:ext cx="3453752" cy="4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9DDE38C-568F-4CC6-B62B-733CF991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marketingu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57D6B15-F14E-47DA-BA0E-827086877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9852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Gerald J. </a:t>
            </a:r>
            <a:r>
              <a:rPr lang="cs-CZ" b="1" dirty="0" err="1"/>
              <a:t>Tellis</a:t>
            </a:r>
            <a:endParaRPr lang="cs-CZ" b="1" dirty="0"/>
          </a:p>
          <a:p>
            <a:r>
              <a:rPr lang="cs-CZ" dirty="0"/>
              <a:t>Jeho statistický model: TV reklama neovlivňuje rozhodování spotřebitele, především u běžného denního zboží</a:t>
            </a:r>
          </a:p>
          <a:p>
            <a:r>
              <a:rPr lang="cs-CZ" dirty="0"/>
              <a:t>„</a:t>
            </a:r>
            <a:r>
              <a:rPr lang="cs-CZ" i="1" dirty="0" err="1"/>
              <a:t>empowerment</a:t>
            </a:r>
            <a:r>
              <a:rPr lang="cs-CZ" dirty="0"/>
              <a:t>“ výzva k znovu-ovládnutí médií a diváka: inovace </a:t>
            </a:r>
          </a:p>
          <a:p>
            <a:pPr marL="0" indent="0">
              <a:buNone/>
            </a:pPr>
            <a:r>
              <a:rPr lang="cs-CZ" sz="2000" dirty="0"/>
              <a:t>(</a:t>
            </a:r>
            <a:r>
              <a:rPr lang="cs-CZ" sz="2000" i="1" dirty="0" err="1"/>
              <a:t>Unrelenting</a:t>
            </a:r>
            <a:r>
              <a:rPr lang="cs-CZ" sz="2000" i="1" dirty="0"/>
              <a:t> </a:t>
            </a:r>
            <a:r>
              <a:rPr lang="cs-CZ" sz="2000" i="1" dirty="0" err="1"/>
              <a:t>Inovation</a:t>
            </a:r>
            <a:r>
              <a:rPr lang="cs-CZ" sz="2000" i="1" dirty="0"/>
              <a:t>. </a:t>
            </a:r>
            <a:r>
              <a:rPr lang="en-US" sz="2000" i="1" dirty="0"/>
              <a:t>How to Create a Culture for Market Dominance</a:t>
            </a:r>
            <a:r>
              <a:rPr lang="cs-CZ" sz="2000" i="1" dirty="0"/>
              <a:t>. 2013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endParaRPr lang="cs-CZ" sz="2000" dirty="0"/>
          </a:p>
          <a:p>
            <a:endParaRPr lang="cs-CZ" dirty="0"/>
          </a:p>
        </p:txBody>
      </p:sp>
      <p:pic>
        <p:nvPicPr>
          <p:cNvPr id="5122" name="Picture 2" descr="VÃ½sledek obrÃ¡zku pro Gerard Tellis">
            <a:extLst>
              <a:ext uri="{FF2B5EF4-FFF2-40B4-BE49-F238E27FC236}">
                <a16:creationId xmlns:a16="http://schemas.microsoft.com/office/drawing/2014/main" xmlns="" id="{F93F6B16-B2D6-4FEC-B476-6F673117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857" y="212034"/>
            <a:ext cx="3684229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99BD65E-FB96-40F4-B2AD-361B64B57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479" y="3744429"/>
            <a:ext cx="1799353" cy="271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87239A-F7A4-434A-AB2F-ABA39E40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378F0CC-88D2-48F9-8058-CE3AE90F2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u="sng" dirty="0" err="1"/>
              <a:t>Decade</a:t>
            </a:r>
            <a:r>
              <a:rPr lang="cs-CZ" b="1" u="sng" dirty="0"/>
              <a:t> </a:t>
            </a:r>
            <a:r>
              <a:rPr lang="cs-CZ" b="1" u="sng" dirty="0" err="1"/>
              <a:t>of</a:t>
            </a:r>
            <a:r>
              <a:rPr lang="cs-CZ" b="1" u="sng" dirty="0"/>
              <a:t> </a:t>
            </a:r>
            <a:r>
              <a:rPr lang="cs-CZ" b="1" u="sng" dirty="0" err="1"/>
              <a:t>the</a:t>
            </a:r>
            <a:r>
              <a:rPr lang="cs-CZ" b="1" u="sng" dirty="0"/>
              <a:t> </a:t>
            </a:r>
            <a:r>
              <a:rPr lang="cs-CZ" b="1" u="sng" dirty="0" err="1"/>
              <a:t>Deal</a:t>
            </a:r>
            <a:r>
              <a:rPr lang="cs-CZ" b="1" u="sng" dirty="0"/>
              <a:t>  </a:t>
            </a:r>
            <a:r>
              <a:rPr lang="cs-CZ" b="1" dirty="0"/>
              <a:t>- </a:t>
            </a:r>
            <a:r>
              <a:rPr lang="cs-CZ" dirty="0"/>
              <a:t>honba za zvyšování </a:t>
            </a:r>
            <a:r>
              <a:rPr lang="cs-CZ" i="1" dirty="0"/>
              <a:t>ziskovosti </a:t>
            </a:r>
            <a:r>
              <a:rPr lang="cs-CZ" dirty="0"/>
              <a:t>(rentability)</a:t>
            </a:r>
          </a:p>
          <a:p>
            <a:r>
              <a:rPr lang="cs-CZ" b="1" u="sng" dirty="0"/>
              <a:t>Nové technologie </a:t>
            </a:r>
            <a:r>
              <a:rPr lang="cs-CZ" dirty="0"/>
              <a:t>(kabelová, satelitní, předplacená TV, video, </a:t>
            </a:r>
            <a:r>
              <a:rPr lang="cs-CZ" dirty="0" err="1"/>
              <a:t>zapping</a:t>
            </a:r>
            <a:r>
              <a:rPr lang="cs-CZ" dirty="0"/>
              <a:t>, </a:t>
            </a:r>
            <a:r>
              <a:rPr lang="cs-CZ" dirty="0" err="1"/>
              <a:t>home</a:t>
            </a:r>
            <a:r>
              <a:rPr lang="cs-CZ" dirty="0"/>
              <a:t>-shopping, </a:t>
            </a:r>
            <a:r>
              <a:rPr lang="cs-CZ" dirty="0" err="1"/>
              <a:t>infomercial</a:t>
            </a:r>
            <a:r>
              <a:rPr lang="cs-CZ" dirty="0"/>
              <a:t>)</a:t>
            </a:r>
          </a:p>
          <a:p>
            <a:r>
              <a:rPr lang="cs-CZ" u="sng" dirty="0"/>
              <a:t>Zpracovávání </a:t>
            </a:r>
            <a:r>
              <a:rPr lang="cs-CZ" b="1" u="sng" dirty="0"/>
              <a:t>dat o spotřebiteli </a:t>
            </a:r>
            <a:r>
              <a:rPr lang="cs-CZ" dirty="0"/>
              <a:t>prostřednictvím počítače, </a:t>
            </a:r>
            <a:r>
              <a:rPr lang="cs-CZ" i="1" dirty="0" err="1"/>
              <a:t>psychografické</a:t>
            </a:r>
            <a:r>
              <a:rPr lang="cs-CZ" dirty="0"/>
              <a:t> výzkumy (spotřebitelské chování identifikuje „životní styl“)</a:t>
            </a:r>
          </a:p>
          <a:p>
            <a:r>
              <a:rPr lang="cs-CZ" b="1" u="sng" dirty="0"/>
              <a:t>Segmentace</a:t>
            </a:r>
            <a:r>
              <a:rPr lang="cs-CZ" dirty="0"/>
              <a:t> konzumu a nový taylorismus</a:t>
            </a:r>
          </a:p>
          <a:p>
            <a:endParaRPr lang="cs-CZ" dirty="0"/>
          </a:p>
          <a:p>
            <a:r>
              <a:rPr lang="cs-CZ" u="sng" dirty="0"/>
              <a:t>Reklamní „kreativní“ prostředky v boji proti „vypínacím faktorům“: </a:t>
            </a:r>
            <a:r>
              <a:rPr lang="cs-CZ" dirty="0"/>
              <a:t>ústup od vyhrocené „autentičnosti“, citátový „pool“, osvědčený syžet a nová „forma“, agresivita, šok, „zábavnost“, zkracování minutáže (z 30s na 15s)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81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8F9CE9-A091-4F74-98AF-C0336FC74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Reklama jako kulturní fenomén: mění média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D815FD0-FE76-4127-9F00-F5CA27C19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Lákání zákazníka a zadavatele: zvyšování sledovanosti a souboj s „vypínacím faktorem“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640" y="2928552"/>
            <a:ext cx="6207156" cy="32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32F95E5-8FD3-487A-8E58-0C3391B8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Blockbuster</a:t>
            </a:r>
            <a:r>
              <a:rPr lang="cs-CZ" dirty="0"/>
              <a:t>-mentality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77C82FD-1374-4EE5-BEE5-89457930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34739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agresivita</a:t>
            </a:r>
            <a:r>
              <a:rPr lang="cs-CZ" dirty="0"/>
              <a:t> (Opel: 7:48);  </a:t>
            </a:r>
            <a:r>
              <a:rPr lang="cs-CZ" dirty="0">
                <a:solidFill>
                  <a:srgbClr val="FF0000"/>
                </a:solidFill>
              </a:rPr>
              <a:t>dobývání mezinárodního prostoru</a:t>
            </a:r>
            <a:r>
              <a:rPr lang="cs-CZ" dirty="0"/>
              <a:t> (Taft 8:48)</a:t>
            </a:r>
            <a:r>
              <a:rPr lang="cs-CZ" sz="1800" u="sng" dirty="0">
                <a:hlinkClick r:id="rId2"/>
              </a:rPr>
              <a:t> https://www.youtube.com/watch?v=5iYlR-_F7H0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V USA: Ronald Reagan: princip „</a:t>
            </a:r>
            <a:r>
              <a:rPr lang="cs-CZ" i="1" dirty="0" err="1"/>
              <a:t>less</a:t>
            </a:r>
            <a:r>
              <a:rPr lang="cs-CZ" i="1" dirty="0"/>
              <a:t> </a:t>
            </a:r>
            <a:r>
              <a:rPr lang="cs-CZ" i="1" dirty="0" err="1"/>
              <a:t>government</a:t>
            </a:r>
            <a:r>
              <a:rPr lang="cs-CZ" dirty="0"/>
              <a:t>“ (</a:t>
            </a:r>
            <a:r>
              <a:rPr lang="cs-CZ" dirty="0">
                <a:solidFill>
                  <a:srgbClr val="FF0000"/>
                </a:solidFill>
              </a:rPr>
              <a:t>deregulace reklamy</a:t>
            </a:r>
            <a:r>
              <a:rPr lang="cs-CZ" dirty="0"/>
              <a:t>)</a:t>
            </a:r>
          </a:p>
          <a:p>
            <a:r>
              <a:rPr lang="cs-CZ" dirty="0"/>
              <a:t>Nekontrolované bujení korporací: </a:t>
            </a:r>
            <a:r>
              <a:rPr lang="cs-CZ" dirty="0">
                <a:solidFill>
                  <a:srgbClr val="FF0000"/>
                </a:solidFill>
              </a:rPr>
              <a:t>korporátní deštník </a:t>
            </a:r>
            <a:r>
              <a:rPr lang="cs-CZ" dirty="0"/>
              <a:t>zastřešující všechna média, nakladatelství, TV, hudební vydavatelství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r>
              <a:rPr lang="cs-CZ" dirty="0">
                <a:solidFill>
                  <a:srgbClr val="FF0000"/>
                </a:solidFill>
              </a:rPr>
              <a:t>Kritika politizace reklamy, kritika bezuzdnosti reklamy</a:t>
            </a:r>
          </a:p>
          <a:p>
            <a:r>
              <a:rPr lang="cs-CZ" dirty="0"/>
              <a:t>„</a:t>
            </a:r>
            <a:r>
              <a:rPr lang="cs-CZ" b="1" u="sng" dirty="0">
                <a:solidFill>
                  <a:srgbClr val="FF0000"/>
                </a:solidFill>
              </a:rPr>
              <a:t>Reality</a:t>
            </a:r>
            <a:r>
              <a:rPr lang="cs-CZ" dirty="0"/>
              <a:t>“ (</a:t>
            </a:r>
            <a:r>
              <a:rPr lang="cs-CZ" i="1" dirty="0"/>
              <a:t>Reality TV</a:t>
            </a:r>
            <a:r>
              <a:rPr lang="cs-CZ" dirty="0"/>
              <a:t>, reality-show, voyerismus destrukce): realismus simplifikován na bez ideové egoistické radikální jednání („pravda o sobě“)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146" name="Picture 2" descr="https://upload.wikimedia.org/wikipedia/commons/thumb/6/6a/Ronald_Reagan_with_cowboy_hat_12-0071M_edit.jpg/220px-Ronald_Reagan_with_cowboy_hat_12-0071M_edit.jpg">
            <a:extLst>
              <a:ext uri="{FF2B5EF4-FFF2-40B4-BE49-F238E27FC236}">
                <a16:creationId xmlns:a16="http://schemas.microsoft.com/office/drawing/2014/main" xmlns="" id="{2CD6A862-5933-494A-9682-E1D8034B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65" y="262971"/>
            <a:ext cx="2757281" cy="348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34E4614-F97D-4BD5-B60E-82E5E79D2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2774"/>
            <a:ext cx="9712713" cy="6482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241412-A626-4157-87DC-FDB23596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22704" cy="1325563"/>
          </a:xfrm>
        </p:spPr>
        <p:txBody>
          <a:bodyPr/>
          <a:lstStyle/>
          <a:p>
            <a:r>
              <a:rPr lang="cs-CZ" dirty="0"/>
              <a:t>„Orgie“ nepřátelských převzetí</a:t>
            </a:r>
          </a:p>
        </p:txBody>
      </p:sp>
      <p:pic>
        <p:nvPicPr>
          <p:cNvPr id="1026" name="Picture 2" descr="VÃ½sledek obrÃ¡zku pro dallas sÃ©rie">
            <a:extLst>
              <a:ext uri="{FF2B5EF4-FFF2-40B4-BE49-F238E27FC236}">
                <a16:creationId xmlns:a16="http://schemas.microsoft.com/office/drawing/2014/main" xmlns="" id="{1929D37A-213D-41E7-99E1-C6DD196FF0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941" y="195608"/>
            <a:ext cx="29915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82E84C85-D0B0-4B7D-A2A5-6E5C06739BDA}"/>
              </a:ext>
            </a:extLst>
          </p:cNvPr>
          <p:cNvSpPr txBox="1"/>
          <p:nvPr/>
        </p:nvSpPr>
        <p:spPr>
          <a:xfrm>
            <a:off x="1381539" y="4330923"/>
            <a:ext cx="7722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err="1">
                <a:solidFill>
                  <a:srgbClr val="00B0F0"/>
                </a:solidFill>
              </a:rPr>
              <a:t>Decade</a:t>
            </a:r>
            <a:r>
              <a:rPr lang="cs-CZ" b="1" u="sng" dirty="0">
                <a:solidFill>
                  <a:srgbClr val="00B0F0"/>
                </a:solidFill>
              </a:rPr>
              <a:t> </a:t>
            </a:r>
            <a:r>
              <a:rPr lang="cs-CZ" b="1" u="sng" dirty="0" err="1">
                <a:solidFill>
                  <a:srgbClr val="00B0F0"/>
                </a:solidFill>
              </a:rPr>
              <a:t>of</a:t>
            </a:r>
            <a:r>
              <a:rPr lang="cs-CZ" b="1" u="sng" dirty="0">
                <a:solidFill>
                  <a:srgbClr val="00B0F0"/>
                </a:solidFill>
              </a:rPr>
              <a:t> </a:t>
            </a:r>
            <a:r>
              <a:rPr lang="cs-CZ" b="1" u="sng" dirty="0" err="1">
                <a:solidFill>
                  <a:srgbClr val="00B0F0"/>
                </a:solidFill>
              </a:rPr>
              <a:t>the</a:t>
            </a:r>
            <a:r>
              <a:rPr lang="cs-CZ" b="1" u="sng" dirty="0">
                <a:solidFill>
                  <a:srgbClr val="00B0F0"/>
                </a:solidFill>
              </a:rPr>
              <a:t> </a:t>
            </a:r>
            <a:r>
              <a:rPr lang="cs-CZ" b="1" u="sng" dirty="0" err="1">
                <a:solidFill>
                  <a:srgbClr val="00B0F0"/>
                </a:solidFill>
              </a:rPr>
              <a:t>Deal</a:t>
            </a:r>
            <a:r>
              <a:rPr lang="cs-CZ" b="1" u="sng" dirty="0">
                <a:solidFill>
                  <a:srgbClr val="00B0F0"/>
                </a:solidFill>
              </a:rPr>
              <a:t>: </a:t>
            </a:r>
            <a:r>
              <a:rPr lang="cs-CZ" dirty="0">
                <a:solidFill>
                  <a:srgbClr val="00B0F0"/>
                </a:solidFill>
              </a:rPr>
              <a:t>možnost operovat s větší sumou peněz, důvěra bank ve velké podniky, navyšování ziskovosti </a:t>
            </a:r>
          </a:p>
          <a:p>
            <a:r>
              <a:rPr lang="cs-CZ" b="1" dirty="0">
                <a:solidFill>
                  <a:srgbClr val="00B0F0"/>
                </a:solidFill>
              </a:rPr>
              <a:t>Martin </a:t>
            </a:r>
            <a:r>
              <a:rPr lang="cs-CZ" b="1" dirty="0" err="1">
                <a:solidFill>
                  <a:srgbClr val="00B0F0"/>
                </a:solidFill>
              </a:rPr>
              <a:t>Sorrel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dirty="0">
                <a:solidFill>
                  <a:srgbClr val="00B0F0"/>
                </a:solidFill>
              </a:rPr>
              <a:t>(WPP), pracoval se </a:t>
            </a:r>
            <a:r>
              <a:rPr lang="cs-CZ" dirty="0" err="1">
                <a:solidFill>
                  <a:srgbClr val="00B0F0"/>
                </a:solidFill>
              </a:rPr>
              <a:t>Saachi</a:t>
            </a:r>
            <a:r>
              <a:rPr lang="cs-CZ" dirty="0">
                <a:solidFill>
                  <a:srgbClr val="00B0F0"/>
                </a:solidFill>
              </a:rPr>
              <a:t> &amp; </a:t>
            </a:r>
            <a:r>
              <a:rPr lang="cs-CZ" dirty="0" err="1">
                <a:solidFill>
                  <a:srgbClr val="00B0F0"/>
                </a:solidFill>
              </a:rPr>
              <a:t>Saachi</a:t>
            </a:r>
            <a:r>
              <a:rPr lang="cs-CZ" dirty="0">
                <a:solidFill>
                  <a:srgbClr val="00B0F0"/>
                </a:solidFill>
              </a:rPr>
              <a:t> (do 1984, pak soukromě investoval do WPP. Následovala převzetí skupin J. Walter Thompson </a:t>
            </a:r>
            <a:r>
              <a:rPr lang="cs-CZ" dirty="0" err="1">
                <a:solidFill>
                  <a:srgbClr val="00B0F0"/>
                </a:solidFill>
              </a:rPr>
              <a:t>Comp</a:t>
            </a:r>
            <a:r>
              <a:rPr lang="cs-CZ" dirty="0">
                <a:solidFill>
                  <a:srgbClr val="00B0F0"/>
                </a:solidFill>
              </a:rPr>
              <a:t>., </a:t>
            </a:r>
            <a:r>
              <a:rPr lang="cs-CZ" dirty="0" err="1">
                <a:solidFill>
                  <a:srgbClr val="00B0F0"/>
                </a:solidFill>
              </a:rPr>
              <a:t>Oglivy</a:t>
            </a:r>
            <a:r>
              <a:rPr lang="cs-CZ" dirty="0">
                <a:solidFill>
                  <a:srgbClr val="00B0F0"/>
                </a:solidFill>
              </a:rPr>
              <a:t> &amp; </a:t>
            </a:r>
            <a:r>
              <a:rPr lang="cs-CZ" dirty="0" err="1">
                <a:solidFill>
                  <a:srgbClr val="00B0F0"/>
                </a:solidFill>
              </a:rPr>
              <a:t>Mather</a:t>
            </a:r>
            <a:r>
              <a:rPr lang="cs-CZ" dirty="0">
                <a:solidFill>
                  <a:srgbClr val="00B0F0"/>
                </a:solidFill>
              </a:rPr>
              <a:t>, ….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r>
              <a:rPr lang="cs-CZ" dirty="0"/>
              <a:t>Totéž prožívaly firmy (tedy zadavatelé reklam): Philip Morris koupil např. Kodak. Do roku 1990 zbyla třetina původního počtu zadavatelů.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endParaRPr lang="cs-C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604977-F9D2-465F-8323-A5EC3B2A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Technologické změny: TV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4574B5F-772C-4B4B-BBFC-6EB97E543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Kabelová televize a satelit (množství profilovaných kanálů)</a:t>
            </a:r>
          </a:p>
          <a:p>
            <a:r>
              <a:rPr lang="cs-CZ" dirty="0">
                <a:solidFill>
                  <a:srgbClr val="FF0000"/>
                </a:solidFill>
              </a:rPr>
              <a:t>Video (nahrávání pořadů v nepřítomnosti)</a:t>
            </a:r>
          </a:p>
          <a:p>
            <a:r>
              <a:rPr lang="cs-CZ" dirty="0">
                <a:solidFill>
                  <a:srgbClr val="FF0000"/>
                </a:solidFill>
              </a:rPr>
              <a:t>Ovladač a fenomén “</a:t>
            </a:r>
            <a:r>
              <a:rPr lang="cs-CZ" i="1" dirty="0" err="1">
                <a:solidFill>
                  <a:srgbClr val="FF0000"/>
                </a:solidFill>
              </a:rPr>
              <a:t>zapping</a:t>
            </a:r>
            <a:r>
              <a:rPr lang="cs-CZ" dirty="0">
                <a:solidFill>
                  <a:srgbClr val="FF0000"/>
                </a:solidFill>
              </a:rPr>
              <a:t>“ (nepřítel reklamy)</a:t>
            </a:r>
          </a:p>
          <a:p>
            <a:r>
              <a:rPr lang="cs-CZ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tv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shopping (zákazník zavolá a objedná ihned): zprostředkovávaly „</a:t>
            </a:r>
            <a:r>
              <a:rPr lang="cs-CZ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home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-shopping </a:t>
            </a:r>
            <a:r>
              <a:rPr lang="cs-CZ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networks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“ (odváděly televizi procenta)</a:t>
            </a:r>
          </a:p>
          <a:p>
            <a:r>
              <a:rPr lang="cs-CZ" sz="1800" u="sng" dirty="0">
                <a:hlinkClick r:id="rId2"/>
              </a:rPr>
              <a:t>https://www.youtube.com/watch?v=N3qTMYXQ8zs&amp;list=PLkP3wvG3JYtRiJPocr0wDFb63YXaXCn44&amp;index=8</a:t>
            </a:r>
            <a:endParaRPr lang="cs-CZ" sz="1800" u="sng" dirty="0"/>
          </a:p>
          <a:p>
            <a:endParaRPr lang="cs-CZ" sz="1800" u="sng" dirty="0"/>
          </a:p>
          <a:p>
            <a:r>
              <a:rPr lang="cs-CZ" sz="1800" u="sng" dirty="0"/>
              <a:t>Brenda </a:t>
            </a:r>
            <a:r>
              <a:rPr lang="cs-CZ" sz="1800" u="sng" dirty="0" err="1"/>
              <a:t>Vaccaro</a:t>
            </a:r>
            <a:r>
              <a:rPr lang="cs-CZ" sz="1800" u="sng" dirty="0"/>
              <a:t>: </a:t>
            </a:r>
            <a:r>
              <a:rPr lang="cs-CZ" sz="1800" u="sng" dirty="0">
                <a:hlinkClick r:id="rId3"/>
              </a:rPr>
              <a:t>https://www.youtube.com/watch?v=0gpmPWI3wZE</a:t>
            </a:r>
            <a:endParaRPr lang="cs-CZ" sz="1800" u="sng" dirty="0"/>
          </a:p>
          <a:p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61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CC23A5-F742-4ACF-A750-3624E4EA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Infomercial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2BACA12-ADEB-4B8F-9563-FD0DDEAA6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39028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reklama s celebritou</a:t>
            </a:r>
          </a:p>
          <a:p>
            <a:r>
              <a:rPr lang="cs-CZ" sz="1800" u="sng" dirty="0">
                <a:hlinkClick r:id="rId2"/>
              </a:rPr>
              <a:t>https://www.youtube.com/watch?v=biuv-UHSfnc&amp;list=PLkP3wvG3JYtRiJPocr0wDFb63YXaXCn44&amp;index=12</a:t>
            </a:r>
            <a:endParaRPr lang="cs-CZ" sz="1800" dirty="0"/>
          </a:p>
          <a:p>
            <a:r>
              <a:rPr lang="cs-CZ" dirty="0" err="1"/>
              <a:t>Brook</a:t>
            </a:r>
            <a:r>
              <a:rPr lang="cs-CZ" dirty="0"/>
              <a:t> </a:t>
            </a:r>
            <a:r>
              <a:rPr lang="cs-CZ" dirty="0" err="1"/>
              <a:t>Shields</a:t>
            </a:r>
            <a:r>
              <a:rPr lang="cs-CZ" dirty="0"/>
              <a:t> v: </a:t>
            </a:r>
            <a:r>
              <a:rPr lang="cs-CZ" i="1" dirty="0" err="1"/>
              <a:t>Pretty</a:t>
            </a:r>
            <a:r>
              <a:rPr lang="cs-CZ" i="1" dirty="0"/>
              <a:t> Baby</a:t>
            </a:r>
            <a:r>
              <a:rPr lang="cs-CZ" dirty="0"/>
              <a:t> 1978</a:t>
            </a:r>
          </a:p>
          <a:p>
            <a:pPr marL="0" indent="0">
              <a:buNone/>
            </a:pPr>
            <a:r>
              <a:rPr lang="cs-CZ" dirty="0"/>
              <a:t>		         </a:t>
            </a:r>
            <a:r>
              <a:rPr lang="cs-CZ" i="1" dirty="0"/>
              <a:t>Modrá laguna</a:t>
            </a:r>
            <a:r>
              <a:rPr lang="cs-CZ" dirty="0"/>
              <a:t>, 1980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Calvin</a:t>
            </a:r>
            <a:r>
              <a:rPr lang="cs-CZ" dirty="0"/>
              <a:t> Klein - kampaň na modré džíny </a:t>
            </a:r>
            <a:r>
              <a:rPr lang="cs-CZ" sz="1800" u="sng" dirty="0">
                <a:hlinkClick r:id="rId3"/>
              </a:rPr>
              <a:t>https://www.youtube.com/watch?v=m_tom65LKiE</a:t>
            </a:r>
            <a:endParaRPr lang="cs-CZ" sz="1800" dirty="0"/>
          </a:p>
          <a:p>
            <a:pPr marL="0" indent="0">
              <a:buNone/>
            </a:pPr>
            <a:r>
              <a:rPr lang="cs-CZ" dirty="0"/>
              <a:t>Značka jako fetiš „</a:t>
            </a:r>
            <a:r>
              <a:rPr lang="cs-CZ" i="1" dirty="0" err="1"/>
              <a:t>I´ve</a:t>
            </a:r>
            <a:r>
              <a:rPr lang="cs-CZ" i="1" dirty="0"/>
              <a:t> </a:t>
            </a:r>
            <a:r>
              <a:rPr lang="cs-CZ" i="1" dirty="0" err="1"/>
              <a:t>been</a:t>
            </a:r>
            <a:r>
              <a:rPr lang="cs-CZ" i="1" dirty="0"/>
              <a:t> </a:t>
            </a:r>
            <a:r>
              <a:rPr lang="cs-CZ" i="1" dirty="0" err="1"/>
              <a:t>calvinized</a:t>
            </a:r>
            <a:r>
              <a:rPr lang="cs-CZ" i="1" dirty="0"/>
              <a:t>!</a:t>
            </a:r>
            <a:r>
              <a:rPr lang="cs-CZ" dirty="0"/>
              <a:t>“: podmanění luxusem/značkou/touhou/emocí </a:t>
            </a:r>
            <a:r>
              <a:rPr lang="cs-CZ" sz="2200" dirty="0"/>
              <a:t>(kterou realizuje tělo)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9" name="Obrázek 8" descr="Brooke Shields in Pretty Baby (1978)">
            <a:extLst>
              <a:ext uri="{FF2B5EF4-FFF2-40B4-BE49-F238E27FC236}">
                <a16:creationId xmlns:a16="http://schemas.microsoft.com/office/drawing/2014/main" xmlns="" id="{A2232C9D-8EC8-40C3-B01C-A57D4CAE3AF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3" y="78926"/>
            <a:ext cx="5493371" cy="349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ModrÃ¡ laguna Poster">
            <a:extLst>
              <a:ext uri="{FF2B5EF4-FFF2-40B4-BE49-F238E27FC236}">
                <a16:creationId xmlns:a16="http://schemas.microsoft.com/office/drawing/2014/main" xmlns="" id="{865C5026-327C-4B96-83A3-264A2884AA4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28" y="3781218"/>
            <a:ext cx="3358184" cy="542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 descr="VÃ½sledek obrÃ¡zku pro brooke shields jeans">
            <a:extLst>
              <a:ext uri="{FF2B5EF4-FFF2-40B4-BE49-F238E27FC236}">
                <a16:creationId xmlns:a16="http://schemas.microsoft.com/office/drawing/2014/main" xmlns="" id="{E3A70EAB-5E62-4C01-87F1-5A0567427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08" y="89003"/>
            <a:ext cx="5600873" cy="3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8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915F5F-2727-46D3-A9FD-126A50E2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41" y="405018"/>
            <a:ext cx="10515600" cy="1325563"/>
          </a:xfrm>
        </p:spPr>
        <p:txBody>
          <a:bodyPr/>
          <a:lstStyle/>
          <a:p>
            <a:r>
              <a:rPr lang="cs-CZ" dirty="0"/>
              <a:t>„Životní styl“ podle …?  (1982)</a:t>
            </a:r>
          </a:p>
        </p:txBody>
      </p:sp>
      <p:pic>
        <p:nvPicPr>
          <p:cNvPr id="3074" name="Picture 2" descr="VÃ½sledek obrÃ¡zku pro brooke shields barbie">
            <a:extLst>
              <a:ext uri="{FF2B5EF4-FFF2-40B4-BE49-F238E27FC236}">
                <a16:creationId xmlns:a16="http://schemas.microsoft.com/office/drawing/2014/main" xmlns="" id="{E510A773-3EFB-449A-A3A5-B19E7EE758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24" y="340130"/>
            <a:ext cx="3734628" cy="48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A340211-7A75-464A-96D6-A2199CCC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41" y="1730581"/>
            <a:ext cx="5796871" cy="50355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0DD12C4A-EE45-418D-A071-6B6F6C25A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835" y="3622884"/>
            <a:ext cx="2081096" cy="3119207"/>
          </a:xfrm>
          <a:prstGeom prst="rect">
            <a:avLst/>
          </a:prstGeom>
        </p:spPr>
      </p:pic>
      <p:pic>
        <p:nvPicPr>
          <p:cNvPr id="3076" name="Picture 4" descr="All dolled up: Brooke Shields turned into a life-size Barbie, as seen in a photo she Instagrammed on Monday">
            <a:extLst>
              <a:ext uri="{FF2B5EF4-FFF2-40B4-BE49-F238E27FC236}">
                <a16:creationId xmlns:a16="http://schemas.microsoft.com/office/drawing/2014/main" xmlns="" id="{EC570B42-6A7B-461C-95AC-5315B313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41" y="91870"/>
            <a:ext cx="6582287" cy="662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1A1BE1F-6636-45D8-A4CA-2861270E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MTV a fenomén videoklipu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4D08F9D-C2CA-4221-B256-DAE1AF0F7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Klipy zdarma jako reklama pro hudební koncerny</a:t>
            </a:r>
          </a:p>
          <a:p>
            <a:r>
              <a:rPr lang="cs-CZ" dirty="0" err="1"/>
              <a:t>Performační</a:t>
            </a:r>
            <a:r>
              <a:rPr lang="cs-CZ" dirty="0"/>
              <a:t> a koncepční klipy </a:t>
            </a:r>
          </a:p>
          <a:p>
            <a:r>
              <a:rPr lang="cs-CZ" dirty="0"/>
              <a:t>Intertextualita: </a:t>
            </a:r>
            <a:r>
              <a:rPr lang="cs-CZ" i="1" dirty="0"/>
              <a:t>styl</a:t>
            </a:r>
            <a:r>
              <a:rPr lang="cs-CZ" dirty="0"/>
              <a:t> odkazuje ke stylu:</a:t>
            </a:r>
          </a:p>
          <a:p>
            <a:endParaRPr lang="cs-CZ" dirty="0"/>
          </a:p>
        </p:txBody>
      </p:sp>
      <p:pic>
        <p:nvPicPr>
          <p:cNvPr id="7170" name="Picture 2" descr="VÃ½sledek obrÃ¡zku pro marilyn monroe madonna">
            <a:extLst>
              <a:ext uri="{FF2B5EF4-FFF2-40B4-BE49-F238E27FC236}">
                <a16:creationId xmlns:a16="http://schemas.microsoft.com/office/drawing/2014/main" xmlns="" id="{BA95135F-858E-4684-B016-13FFFB0D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44" y="2756246"/>
            <a:ext cx="4982172" cy="373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79B02AC-AC97-4D1A-BD3E-B22110937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62" y="3466824"/>
            <a:ext cx="3026051" cy="302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8ED7109-D4D9-45D7-BFF6-4353C9E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538" y="365125"/>
            <a:ext cx="6543261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Gangsta</a:t>
            </a:r>
            <a:r>
              <a:rPr lang="cs-CZ" dirty="0"/>
              <a:t>, hip-hop, RUN-DMC</a:t>
            </a:r>
            <a:br>
              <a:rPr lang="cs-CZ" dirty="0"/>
            </a:br>
            <a:r>
              <a:rPr lang="cs-CZ" dirty="0"/>
              <a:t>a německý </a:t>
            </a:r>
            <a:r>
              <a:rPr lang="cs-CZ" dirty="0" err="1"/>
              <a:t>Adidas</a:t>
            </a:r>
            <a:endParaRPr lang="cs-CZ" dirty="0"/>
          </a:p>
        </p:txBody>
      </p:sp>
      <p:pic>
        <p:nvPicPr>
          <p:cNvPr id="8194" name="Picture 2" descr="Run-D.M.C. in Paris on the Together Forever tour | Photo: Ricky Powell">
            <a:extLst>
              <a:ext uri="{FF2B5EF4-FFF2-40B4-BE49-F238E27FC236}">
                <a16:creationId xmlns:a16="http://schemas.microsoft.com/office/drawing/2014/main" xmlns="" id="{EA64B7A7-E9CF-4311-B1E2-D0DD613B5D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083"/>
            <a:ext cx="4563647" cy="697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88692883-2090-4949-BA1C-14386BF3C665}"/>
              </a:ext>
            </a:extLst>
          </p:cNvPr>
          <p:cNvSpPr txBox="1"/>
          <p:nvPr/>
        </p:nvSpPr>
        <p:spPr>
          <a:xfrm>
            <a:off x="436910" y="6123543"/>
            <a:ext cx="368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Run-D.M.C., Paříž, 1987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E48D874-612B-4756-9C48-628EA3C566C3}"/>
              </a:ext>
            </a:extLst>
          </p:cNvPr>
          <p:cNvSpPr txBox="1"/>
          <p:nvPr/>
        </p:nvSpPr>
        <p:spPr>
          <a:xfrm>
            <a:off x="5022574" y="2093843"/>
            <a:ext cx="467801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https://www.youtube.com/watch?v=JNua1lFDuDI</a:t>
            </a:r>
            <a:r>
              <a:rPr lang="cs-CZ" dirty="0"/>
              <a:t> My </a:t>
            </a:r>
            <a:r>
              <a:rPr lang="cs-CZ" dirty="0" err="1"/>
              <a:t>Adidas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4"/>
              </a:rPr>
              <a:t>https://www.youtube.com/watch?v=YYrQmLuoCL4</a:t>
            </a:r>
            <a:r>
              <a:rPr lang="cs-CZ" dirty="0"/>
              <a:t> </a:t>
            </a:r>
            <a:r>
              <a:rPr lang="cs-CZ" dirty="0" err="1"/>
              <a:t>Gostbusters</a:t>
            </a:r>
            <a:r>
              <a:rPr lang="cs-CZ" dirty="0"/>
              <a:t>, 1989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3000" dirty="0" err="1"/>
              <a:t>Contra</a:t>
            </a:r>
            <a:r>
              <a:rPr lang="cs-CZ" sz="3000" dirty="0"/>
              <a:t> NIKE (USA)</a:t>
            </a:r>
          </a:p>
          <a:p>
            <a:endParaRPr lang="cs-CZ" dirty="0"/>
          </a:p>
          <a:p>
            <a:r>
              <a:rPr lang="cs-CZ" dirty="0"/>
              <a:t>Michael Jordan</a:t>
            </a:r>
          </a:p>
          <a:p>
            <a:r>
              <a:rPr lang="cs-CZ" u="sng" dirty="0">
                <a:hlinkClick r:id="rId5"/>
              </a:rPr>
              <a:t>https://www.youtube.com/watch?v=3NxF3ipUEHE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99FC9D1-DB80-4721-90ED-F19CB9E95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6091" y="3429000"/>
            <a:ext cx="2782957" cy="154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</TotalTime>
  <Words>673</Words>
  <Application>Microsoft Office PowerPoint</Application>
  <PresentationFormat>Širokoúhlá obrazovka</PresentationFormat>
  <Paragraphs>105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Reklama překračuje hranice</vt:lpstr>
      <vt:lpstr>osnova</vt:lpstr>
      <vt:lpstr>Blockbuster-mentality</vt:lpstr>
      <vt:lpstr>„Orgie“ nepřátelských převzetí</vt:lpstr>
      <vt:lpstr>Technologické změny: TV </vt:lpstr>
      <vt:lpstr>Infomercial</vt:lpstr>
      <vt:lpstr>„Životní styl“ podle …?  (1982)</vt:lpstr>
      <vt:lpstr>MTV a fenomén videoklipu</vt:lpstr>
      <vt:lpstr>Gangsta, hip-hop, RUN-DMC a německý Adidas</vt:lpstr>
      <vt:lpstr>Proslavené reklamy</vt:lpstr>
      <vt:lpstr>Segmentace</vt:lpstr>
      <vt:lpstr>Obsazení prázdného označovaného skutečnými lidmi? Kulturní průmysl vytváří role/masky.</vt:lpstr>
      <vt:lpstr>Pomsta návrhářů</vt:lpstr>
      <vt:lpstr>Styl a dohadová metoda</vt:lpstr>
      <vt:lpstr>Restrikce reklam na kouření a na alkohol  </vt:lpstr>
      <vt:lpstr>Silk Cut</vt:lpstr>
      <vt:lpstr>Prezentace aplikace PowerPoint</vt:lpstr>
      <vt:lpstr>Prezentace aplikace PowerPoint</vt:lpstr>
      <vt:lpstr>Teorie marketingu</vt:lpstr>
      <vt:lpstr>Reklama jako kulturní fenomén: mění média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Reklama překračuje hranice</dc:title>
  <dc:creator>Helena</dc:creator>
  <cp:lastModifiedBy>Vladimír Maňas</cp:lastModifiedBy>
  <cp:revision>41</cp:revision>
  <dcterms:created xsi:type="dcterms:W3CDTF">2018-04-09T09:03:49Z</dcterms:created>
  <dcterms:modified xsi:type="dcterms:W3CDTF">2018-05-03T13:22:45Z</dcterms:modified>
</cp:coreProperties>
</file>