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8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63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4/16/2018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4/16/2018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q180HR51L4" TargetMode="External"/><Relationship Id="rId2" Type="http://schemas.openxmlformats.org/officeDocument/2006/relationships/hyperlink" Target="https://www.youtube.com/watch?v=t6E4PEsrsv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7ylFqmkMmRM" TargetMode="External"/><Relationship Id="rId4" Type="http://schemas.openxmlformats.org/officeDocument/2006/relationships/hyperlink" Target="https://www.youtube.com/watch?v=A-uz4JkXz2s&amp;list=PL8D9DC7749FEBE87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MI-o509KYg&amp;index=2&amp;list=PLE7pK7eGtGSWi_Pbr-EzAr_ffV8zyxobr" TargetMode="External"/><Relationship Id="rId2" Type="http://schemas.openxmlformats.org/officeDocument/2006/relationships/hyperlink" Target="https://www.youtube.com/watch?v=VUTC49Ox1R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rz6xHRpIa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youtube.com/watch?v=YluT2R-zw4M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x8BkNnVnap4" TargetMode="External"/><Relationship Id="rId4" Type="http://schemas.openxmlformats.org/officeDocument/2006/relationships/hyperlink" Target="https://www.youtube.com/watch?v=wFxw_VRcsW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ewHP-4OYsg" TargetMode="External"/><Relationship Id="rId2" Type="http://schemas.openxmlformats.org/officeDocument/2006/relationships/hyperlink" Target="https://www.youtube.com/watch?v=nsKRazTqMj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p3tEPR0Z2g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F53695-A6C9-46AC-A179-3362E63A3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 1990: hodná angažovaná reklama?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AB897A-43BF-4BBB-BF30-FD4554DF1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Globalizace aneb Jak p(r)</a:t>
            </a:r>
            <a:r>
              <a:rPr lang="cs-CZ" dirty="0" err="1"/>
              <a:t>odávat</a:t>
            </a:r>
            <a:r>
              <a:rPr lang="cs-CZ" dirty="0"/>
              <a:t> Kulturu?</a:t>
            </a:r>
          </a:p>
        </p:txBody>
      </p:sp>
    </p:spTree>
    <p:extLst>
      <p:ext uri="{BB962C8B-B14F-4D97-AF65-F5344CB8AC3E}">
        <p14:creationId xmlns:p14="http://schemas.microsoft.com/office/powerpoint/2010/main" val="11004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F479-D86A-43BB-AF23-36450C56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Ivan Zachariáš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6E56E6-0DAE-4CB3-B493-3DACF381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1993 – Plzeňský Prazdroj (</a:t>
            </a:r>
            <a:r>
              <a:rPr lang="cs-CZ" dirty="0" err="1"/>
              <a:t>Pilsner</a:t>
            </a:r>
            <a:r>
              <a:rPr lang="cs-CZ" dirty="0"/>
              <a:t> </a:t>
            </a:r>
            <a:r>
              <a:rPr lang="cs-CZ" dirty="0" err="1"/>
              <a:t>Urquel</a:t>
            </a:r>
            <a:r>
              <a:rPr lang="cs-CZ" dirty="0"/>
              <a:t>) „Má vlast“ </a:t>
            </a:r>
            <a:r>
              <a:rPr lang="cs-CZ" dirty="0">
                <a:hlinkClick r:id="rId2"/>
              </a:rPr>
              <a:t>https://www.youtube.com/watch?v=t6E4PEsrsv0</a:t>
            </a:r>
            <a:endParaRPr lang="cs-CZ" dirty="0"/>
          </a:p>
          <a:p>
            <a:r>
              <a:rPr lang="cs-CZ" dirty="0"/>
              <a:t>2005: zlatý Lev v Cannes: </a:t>
            </a:r>
            <a:r>
              <a:rPr lang="cs-CZ" dirty="0" err="1"/>
              <a:t>Rexona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https://www.youtube.com/watch?v=Iq180HR51L4</a:t>
            </a:r>
            <a:endParaRPr lang="cs-CZ" dirty="0"/>
          </a:p>
          <a:p>
            <a:r>
              <a:rPr lang="cs-CZ" dirty="0"/>
              <a:t>Honda: </a:t>
            </a:r>
            <a:r>
              <a:rPr lang="cs-CZ" dirty="0">
                <a:hlinkClick r:id="rId4"/>
              </a:rPr>
              <a:t>https://www.youtube.com/watch?v=A-uz4JkXz2s&amp;list=PL8D9DC7749FEBE87A</a:t>
            </a:r>
            <a:endParaRPr lang="cs-CZ" dirty="0"/>
          </a:p>
          <a:p>
            <a:r>
              <a:rPr lang="cs-CZ" dirty="0"/>
              <a:t>MFF Karlovy Vary: </a:t>
            </a:r>
            <a:r>
              <a:rPr lang="cs-CZ" dirty="0">
                <a:hlinkClick r:id="rId5"/>
              </a:rPr>
              <a:t>https://www.youtube.com/watch?v=7ylFqmkMmRM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3C76C7-B51B-49CE-9B42-78BB72F50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678" y="185529"/>
            <a:ext cx="3366052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18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03D0E-8314-4A0B-A3A4-DBC17932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 Strach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88FF65-4899-439D-A036-06BCD0A60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Nový typ pravidelné „výroční“ reklamy: Korunní (agentura Tanagra) 2003-2004 </a:t>
            </a:r>
            <a:r>
              <a:rPr lang="cs-CZ" dirty="0">
                <a:hlinkClick r:id="rId2"/>
              </a:rPr>
              <a:t>https://www.youtube.com/watch?v=VUTC49Ox1R4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https://www.youtube.com/watch?v=tMI-o509KYg&amp;index=2&amp;list=PLE7pK7eGtGSWi_Pbr-EzAr_ffV8zyxobr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486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3B57E-E545-4ECB-B7C1-5517F5EF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Fotografie a provokace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0C3FE1-5665-4592-B0B8-83055FBD8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812" y="1843112"/>
            <a:ext cx="2584175" cy="485692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Tomáš Bém, </a:t>
            </a:r>
          </a:p>
          <a:p>
            <a:pPr marL="0" indent="0">
              <a:buNone/>
            </a:pPr>
            <a:r>
              <a:rPr lang="cs-CZ" dirty="0"/>
              <a:t>Tomáš Beran, </a:t>
            </a:r>
          </a:p>
          <a:p>
            <a:pPr marL="0" indent="0">
              <a:buNone/>
            </a:pPr>
            <a:r>
              <a:rPr lang="cs-CZ" dirty="0"/>
              <a:t>Adam Holý, </a:t>
            </a:r>
          </a:p>
          <a:p>
            <a:pPr marL="0" indent="0">
              <a:buNone/>
            </a:pPr>
            <a:r>
              <a:rPr lang="cs-CZ" dirty="0"/>
              <a:t>Ondřej Kavan,</a:t>
            </a:r>
          </a:p>
          <a:p>
            <a:pPr marL="0" indent="0">
              <a:buNone/>
            </a:pPr>
            <a:r>
              <a:rPr lang="cs-CZ" dirty="0"/>
              <a:t>Anna </a:t>
            </a:r>
            <a:r>
              <a:rPr lang="cs-CZ" dirty="0" err="1"/>
              <a:t>Kovačičová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Standa </a:t>
            </a:r>
            <a:r>
              <a:rPr lang="cs-CZ" dirty="0" err="1"/>
              <a:t>Merhout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Ondřej Pýcha, </a:t>
            </a:r>
          </a:p>
          <a:p>
            <a:pPr marL="0" indent="0">
              <a:buNone/>
            </a:pPr>
            <a:r>
              <a:rPr lang="cs-CZ" dirty="0"/>
              <a:t>Jan Saudek, </a:t>
            </a:r>
          </a:p>
          <a:p>
            <a:pPr marL="0" indent="0">
              <a:buNone/>
            </a:pPr>
            <a:r>
              <a:rPr lang="cs-CZ" b="1" dirty="0" err="1"/>
              <a:t>Tono</a:t>
            </a:r>
            <a:r>
              <a:rPr lang="cs-CZ" b="1" dirty="0"/>
              <a:t> </a:t>
            </a:r>
            <a:r>
              <a:rPr lang="cs-CZ" b="1" dirty="0" err="1"/>
              <a:t>Stano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Jaroslav Šimandl,</a:t>
            </a:r>
          </a:p>
          <a:p>
            <a:pPr marL="0" indent="0">
              <a:buNone/>
            </a:pPr>
            <a:r>
              <a:rPr lang="cs-CZ" dirty="0"/>
              <a:t>Dušan Šimánek, </a:t>
            </a:r>
          </a:p>
          <a:p>
            <a:pPr marL="0" indent="0">
              <a:buNone/>
            </a:pPr>
            <a:r>
              <a:rPr lang="cs-CZ" dirty="0"/>
              <a:t>Petr Škvrně, </a:t>
            </a:r>
          </a:p>
          <a:p>
            <a:pPr marL="0" indent="0">
              <a:buNone/>
            </a:pPr>
            <a:r>
              <a:rPr lang="cs-CZ" b="1" dirty="0"/>
              <a:t>Goran </a:t>
            </a:r>
            <a:r>
              <a:rPr lang="cs-CZ" b="1" dirty="0" err="1"/>
              <a:t>Tačevski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Jiří Turek, </a:t>
            </a:r>
          </a:p>
          <a:p>
            <a:pPr marL="0" indent="0">
              <a:buNone/>
            </a:pPr>
            <a:r>
              <a:rPr lang="cs-CZ" dirty="0"/>
              <a:t>Adolf Zika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93DBE6-961A-4009-B061-3A64DE4E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5" y="3098641"/>
            <a:ext cx="4818400" cy="35791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A696F6-3B65-4079-8B26-9F1AE56F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5" y="2001078"/>
            <a:ext cx="3634200" cy="48569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1E16C3-95AD-4A59-A90E-9E8A3E612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75" y="309173"/>
            <a:ext cx="2270229" cy="30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1FE08-CAC7-4A74-91E7-1F3D2F90D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B5E5D80-3317-4F00-BDF2-9609D4862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5421" y="304114"/>
            <a:ext cx="4799686" cy="65538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3AB6B6-E8B8-4CAC-BD39-D1704918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799" y="304114"/>
            <a:ext cx="5022401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819BBE-6C44-435C-BFEE-A5EEA9A0E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737" y="0"/>
            <a:ext cx="5022401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5D9B86-D462-44F8-BAF0-C5DB2F45BDBD}"/>
              </a:ext>
            </a:extLst>
          </p:cNvPr>
          <p:cNvSpPr txBox="1"/>
          <p:nvPr/>
        </p:nvSpPr>
        <p:spPr>
          <a:xfrm>
            <a:off x="0" y="6040561"/>
            <a:ext cx="1182094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chemeClr val="bg1"/>
                </a:solidFill>
              </a:rPr>
              <a:t>Kreativita</a:t>
            </a:r>
            <a:r>
              <a:rPr lang="cs-CZ" b="1" dirty="0">
                <a:solidFill>
                  <a:schemeClr val="bg1"/>
                </a:solidFill>
              </a:rPr>
              <a:t> jako </a:t>
            </a:r>
            <a:r>
              <a:rPr lang="cs-CZ" b="1" i="1" dirty="0">
                <a:solidFill>
                  <a:schemeClr val="bg1"/>
                </a:solidFill>
              </a:rPr>
              <a:t>kritika</a:t>
            </a:r>
            <a:r>
              <a:rPr lang="cs-CZ" b="1" dirty="0">
                <a:solidFill>
                  <a:schemeClr val="bg1"/>
                </a:solidFill>
              </a:rPr>
              <a:t> produkce kulturního průmyslu konkretizovanou hollywoodským „kýčem“/“brakem“/“standardem“</a:t>
            </a:r>
          </a:p>
        </p:txBody>
      </p:sp>
    </p:spTree>
    <p:extLst>
      <p:ext uri="{BB962C8B-B14F-4D97-AF65-F5344CB8AC3E}">
        <p14:creationId xmlns:p14="http://schemas.microsoft.com/office/powerpoint/2010/main" val="1781704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22B492-95C7-4092-9611-76EF333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Česká provokace: negativní reklama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63F42F-5561-4CFF-991A-DBE3C27DB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Předchůdce „</a:t>
            </a:r>
            <a:r>
              <a:rPr lang="cs-CZ" dirty="0" err="1"/>
              <a:t>virálu</a:t>
            </a:r>
            <a:r>
              <a:rPr lang="cs-CZ" dirty="0"/>
              <a:t>“: krátce placená a dlouze diskutovaná kampaň</a:t>
            </a:r>
          </a:p>
          <a:p>
            <a:r>
              <a:rPr lang="cs-CZ" dirty="0"/>
              <a:t>TV spot: </a:t>
            </a:r>
            <a:r>
              <a:rPr lang="cs-CZ" i="1" dirty="0" err="1"/>
              <a:t>Little</a:t>
            </a:r>
            <a:r>
              <a:rPr lang="cs-CZ" i="1" dirty="0"/>
              <a:t> Angel </a:t>
            </a:r>
            <a:r>
              <a:rPr lang="cs-CZ" dirty="0"/>
              <a:t>(</a:t>
            </a:r>
            <a:r>
              <a:rPr lang="cs-CZ" dirty="0" err="1"/>
              <a:t>Fidorka</a:t>
            </a:r>
            <a:r>
              <a:rPr lang="cs-CZ" dirty="0"/>
              <a:t>, agentura </a:t>
            </a:r>
            <a:r>
              <a:rPr lang="cs-CZ" dirty="0" err="1"/>
              <a:t>McCann</a:t>
            </a:r>
            <a:r>
              <a:rPr lang="cs-CZ" dirty="0"/>
              <a:t> </a:t>
            </a:r>
            <a:r>
              <a:rPr lang="cs-CZ" dirty="0" err="1"/>
              <a:t>Erickson</a:t>
            </a:r>
            <a:r>
              <a:rPr lang="cs-CZ" dirty="0"/>
              <a:t>, 2000) </a:t>
            </a:r>
            <a:r>
              <a:rPr lang="cs-CZ" dirty="0">
                <a:hlinkClick r:id="rId2"/>
              </a:rPr>
              <a:t>https://www.youtube.com/watch?v=Drz6xHRpIa4</a:t>
            </a:r>
            <a:r>
              <a:rPr lang="cs-CZ" dirty="0"/>
              <a:t> </a:t>
            </a:r>
          </a:p>
          <a:p>
            <a:r>
              <a:rPr lang="cs-CZ" dirty="0"/>
              <a:t>Billboardy</a:t>
            </a:r>
          </a:p>
          <a:p>
            <a:pPr lvl="1"/>
            <a:r>
              <a:rPr lang="cs-CZ" dirty="0"/>
              <a:t>1994 IP Reklama, fot. Petr </a:t>
            </a:r>
            <a:r>
              <a:rPr lang="cs-CZ" dirty="0" err="1"/>
              <a:t>Vitoň</a:t>
            </a:r>
            <a:r>
              <a:rPr lang="cs-CZ" dirty="0"/>
              <a:t>: </a:t>
            </a:r>
            <a:r>
              <a:rPr lang="cs-CZ" i="1" dirty="0"/>
              <a:t>Všechno potřebuje reklamu</a:t>
            </a:r>
            <a:r>
              <a:rPr lang="cs-CZ" dirty="0"/>
              <a:t>.</a:t>
            </a:r>
          </a:p>
          <a:p>
            <a:pPr lvl="1"/>
            <a:r>
              <a:rPr lang="cs-CZ" i="1" dirty="0"/>
              <a:t>Ostře sledovaná kampaň</a:t>
            </a:r>
          </a:p>
          <a:p>
            <a:pPr lvl="1"/>
            <a:r>
              <a:rPr lang="cs-CZ" dirty="0"/>
              <a:t>1997: </a:t>
            </a:r>
            <a:r>
              <a:rPr lang="cs-CZ" i="1" dirty="0"/>
              <a:t>Lev český je</a:t>
            </a:r>
            <a:r>
              <a:rPr lang="cs-CZ" dirty="0"/>
              <a:t>. (politizace: „sarajevský atentát“)</a:t>
            </a:r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dirty="0"/>
              <a:t>1996 pro firmu </a:t>
            </a:r>
            <a:r>
              <a:rPr lang="cs-CZ" dirty="0" err="1"/>
              <a:t>Raveli</a:t>
            </a:r>
            <a:r>
              <a:rPr lang="cs-CZ" dirty="0"/>
              <a:t> (agentura M.A.R.S Brno a fotografie Jana Saudka) </a:t>
            </a:r>
            <a:r>
              <a:rPr lang="cs-CZ" i="1" dirty="0"/>
              <a:t>S plným nasazením</a:t>
            </a:r>
          </a:p>
          <a:p>
            <a:pPr marL="274320" lvl="1" indent="0">
              <a:buNone/>
            </a:pPr>
            <a:endParaRPr lang="cs-CZ" i="1" dirty="0"/>
          </a:p>
          <a:p>
            <a:pPr lvl="1"/>
            <a:r>
              <a:rPr lang="cs-CZ" dirty="0"/>
              <a:t>1996-1998 – pro firmu </a:t>
            </a:r>
            <a:r>
              <a:rPr lang="cs-CZ" dirty="0" err="1"/>
              <a:t>Pinelli</a:t>
            </a:r>
            <a:r>
              <a:rPr lang="cs-CZ" dirty="0"/>
              <a:t>, </a:t>
            </a:r>
            <a:r>
              <a:rPr lang="cs-CZ" i="1" dirty="0" err="1"/>
              <a:t>Erectus</a:t>
            </a:r>
            <a:r>
              <a:rPr lang="cs-CZ" dirty="0"/>
              <a:t> (agentura </a:t>
            </a:r>
            <a:r>
              <a:rPr lang="cs-CZ" dirty="0" err="1"/>
              <a:t>Mediarex</a:t>
            </a:r>
            <a:r>
              <a:rPr lang="cs-CZ" dirty="0"/>
              <a:t> Jana Soukupa): /satirická aktualita a využití dvojníků osobností/ </a:t>
            </a:r>
          </a:p>
        </p:txBody>
      </p:sp>
    </p:spTree>
    <p:extLst>
      <p:ext uri="{BB962C8B-B14F-4D97-AF65-F5344CB8AC3E}">
        <p14:creationId xmlns:p14="http://schemas.microsoft.com/office/powerpoint/2010/main" val="224551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E983E-F6CE-4E35-8E60-0F1F6A80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2" y="484632"/>
            <a:ext cx="3375726" cy="1609344"/>
          </a:xfrm>
        </p:spPr>
        <p:txBody>
          <a:bodyPr/>
          <a:lstStyle/>
          <a:p>
            <a:r>
              <a:rPr lang="cs-CZ" dirty="0"/>
              <a:t>1993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68996A6-A4CB-4BDE-9384-AB961F475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33" y="172278"/>
            <a:ext cx="7080777" cy="35965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197E3C-9446-4C63-8D87-528A1102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23" y="3429001"/>
            <a:ext cx="5850938" cy="32618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80502FD-A789-47A7-A4F5-D6E0FB9AF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55" y="2093976"/>
            <a:ext cx="9811001" cy="392823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950FB8-1C0A-4DAD-BAB8-E9C171710FAB}"/>
              </a:ext>
            </a:extLst>
          </p:cNvPr>
          <p:cNvSpPr txBox="1"/>
          <p:nvPr/>
        </p:nvSpPr>
        <p:spPr>
          <a:xfrm>
            <a:off x="429557" y="6116419"/>
            <a:ext cx="511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I.N.R.I. 1999, </a:t>
            </a:r>
            <a:r>
              <a:rPr lang="cs-CZ" dirty="0" err="1"/>
              <a:t>Bettina</a:t>
            </a:r>
            <a:r>
              <a:rPr lang="cs-CZ" dirty="0"/>
              <a:t> </a:t>
            </a:r>
            <a:r>
              <a:rPr lang="cs-CZ" dirty="0" err="1"/>
              <a:t>Rheims</a:t>
            </a:r>
            <a:r>
              <a:rPr lang="cs-CZ" dirty="0"/>
              <a:t>, Praha Rudolfinum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0950876-AF5C-4FCE-A0A7-B447D00EB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818" y="95250"/>
            <a:ext cx="50006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ostÅe sledovanÃ¡ kampaÅ">
            <a:extLst>
              <a:ext uri="{FF2B5EF4-FFF2-40B4-BE49-F238E27FC236}">
                <a16:creationId xmlns:a16="http://schemas.microsoft.com/office/drawing/2014/main" id="{11297585-3EE6-4086-8B02-340A3EF7C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79" y="607669"/>
            <a:ext cx="10622531" cy="44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5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CF7D9-AD24-4BF2-806E-EA194F1E8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89" y="267088"/>
            <a:ext cx="2638363" cy="1111336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tx1"/>
                </a:solidFill>
              </a:rPr>
              <a:t>Jan Saudek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098" name="Picture 2" descr="VÃ½sledek obrÃ¡zku pro jan saudek">
            <a:extLst>
              <a:ext uri="{FF2B5EF4-FFF2-40B4-BE49-F238E27FC236}">
                <a16:creationId xmlns:a16="http://schemas.microsoft.com/office/drawing/2014/main" id="{23FA69A8-49A8-4006-92B4-2CEE1A465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1" y="1566697"/>
            <a:ext cx="3091807" cy="406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0F62F61-782F-473E-B012-B18A5B80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943" y="267088"/>
            <a:ext cx="6214113" cy="44969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6E892E-63FA-4DCC-8F60-C75687463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511" y="1888509"/>
            <a:ext cx="3810000" cy="4800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AA207F-85DC-4D22-9658-07FC5B923050}"/>
              </a:ext>
            </a:extLst>
          </p:cNvPr>
          <p:cNvSpPr txBox="1"/>
          <p:nvPr/>
        </p:nvSpPr>
        <p:spPr>
          <a:xfrm>
            <a:off x="8248506" y="5888968"/>
            <a:ext cx="95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Ruce, 1966</a:t>
            </a:r>
          </a:p>
        </p:txBody>
      </p:sp>
    </p:spTree>
    <p:extLst>
      <p:ext uri="{BB962C8B-B14F-4D97-AF65-F5344CB8AC3E}">
        <p14:creationId xmlns:p14="http://schemas.microsoft.com/office/powerpoint/2010/main" val="262528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C96F2-0914-4E2C-B184-6F2761B6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3624982" cy="1609344"/>
          </a:xfrm>
        </p:spPr>
        <p:txBody>
          <a:bodyPr/>
          <a:lstStyle/>
          <a:p>
            <a:r>
              <a:rPr lang="cs-CZ" dirty="0"/>
              <a:t>1996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6EB538-330F-4B10-9751-49121A8CE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443848" cy="4050792"/>
          </a:xfrm>
        </p:spPr>
        <p:txBody>
          <a:bodyPr/>
          <a:lstStyle/>
          <a:p>
            <a:pPr marL="0" indent="0">
              <a:buNone/>
            </a:pPr>
            <a:r>
              <a:rPr lang="cs-CZ" i="1" dirty="0">
                <a:solidFill>
                  <a:srgbClr val="C00000"/>
                </a:solidFill>
              </a:rPr>
              <a:t>S plným nasazením</a:t>
            </a:r>
          </a:p>
          <a:p>
            <a:endParaRPr lang="cs-CZ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dirty="0" err="1">
                <a:solidFill>
                  <a:srgbClr val="C00000"/>
                </a:solidFill>
              </a:rPr>
              <a:t>Wear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Raveli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Fuck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the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 err="1">
                <a:solidFill>
                  <a:srgbClr val="C00000"/>
                </a:solidFill>
              </a:rPr>
              <a:t>World</a:t>
            </a:r>
            <a:endParaRPr lang="cs-CZ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J. Saudek: </a:t>
            </a:r>
            <a:r>
              <a:rPr lang="cs-CZ" i="1" dirty="0"/>
              <a:t>Konec světa</a:t>
            </a:r>
            <a:r>
              <a:rPr lang="cs-CZ" dirty="0"/>
              <a:t>, 1985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C0B0AC-25A9-4AF8-ADB3-25880909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179331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Neue75Bd"/>
              </a:rPr>
              <a:t>Vergangene Auktion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endParaRPr kumimoji="0" lang="cs-CZ" altLang="cs-CZ" sz="2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2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2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the end of the world by jan saudek">
            <a:extLst>
              <a:ext uri="{FF2B5EF4-FFF2-40B4-BE49-F238E27FC236}">
                <a16:creationId xmlns:a16="http://schemas.microsoft.com/office/drawing/2014/main" id="{35A77D38-FE3E-4CC7-9265-1894F19E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598" y="-406506"/>
            <a:ext cx="6612243" cy="745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E34BA84-D2A6-4186-A938-DE9545D88CC2}"/>
              </a:ext>
            </a:extLst>
          </p:cNvPr>
          <p:cNvSpPr/>
          <p:nvPr/>
        </p:nvSpPr>
        <p:spPr>
          <a:xfrm>
            <a:off x="7165075" y="3316406"/>
            <a:ext cx="4749421" cy="1787857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218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484CA-D499-4422-BD61-76CA0CE6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1997: Václavka a Dášenka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F2EE77-4482-4834-9AC3-982F6C6C7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14 dní nájem</a:t>
            </a:r>
          </a:p>
          <a:p>
            <a:r>
              <a:rPr lang="cs-CZ" dirty="0"/>
              <a:t>2 roky soudní spor</a:t>
            </a:r>
          </a:p>
        </p:txBody>
      </p:sp>
      <p:pic>
        <p:nvPicPr>
          <p:cNvPr id="7170" name="Picture 2" descr="havel.jpg">
            <a:extLst>
              <a:ext uri="{FF2B5EF4-FFF2-40B4-BE49-F238E27FC236}">
                <a16:creationId xmlns:a16="http://schemas.microsoft.com/office/drawing/2014/main" id="{ACB485BB-A868-4204-A632-9CC2591A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65" y="2093976"/>
            <a:ext cx="8151125" cy="45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4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BF71F-9D2F-4254-A57A-E1F21F0DB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31D044-E685-43AF-AB08-ED2493A2D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„Pád zdi“ dovršuje nadnárodní kapitalismus (od </a:t>
            </a:r>
            <a:r>
              <a:rPr lang="cs-CZ" dirty="0" err="1"/>
              <a:t>pol</a:t>
            </a:r>
            <a:r>
              <a:rPr lang="cs-CZ" dirty="0"/>
              <a:t> 90. let </a:t>
            </a:r>
            <a:r>
              <a:rPr lang="cs-CZ" dirty="0" err="1"/>
              <a:t>zv</a:t>
            </a:r>
            <a:r>
              <a:rPr lang="cs-CZ" dirty="0"/>
              <a:t>. „globalizace“), </a:t>
            </a:r>
            <a:r>
              <a:rPr lang="cs-CZ" dirty="0" err="1"/>
              <a:t>taylorizace</a:t>
            </a:r>
            <a:r>
              <a:rPr lang="cs-CZ" dirty="0"/>
              <a:t> glóbu (nízké mzdy a nové kupní síly), </a:t>
            </a:r>
            <a:r>
              <a:rPr lang="cs-CZ" dirty="0" err="1"/>
              <a:t>neoliberalizace</a:t>
            </a:r>
            <a:endParaRPr lang="cs-CZ" dirty="0"/>
          </a:p>
          <a:p>
            <a:r>
              <a:rPr lang="cs-CZ" dirty="0"/>
              <a:t>Porevoluční „vítání“ komerčních „atributů“ kapitalismu v postkomunistických zemích (příklad ČSFR)</a:t>
            </a:r>
          </a:p>
          <a:p>
            <a:r>
              <a:rPr lang="cs-CZ" dirty="0"/>
              <a:t>Tematizace étosu „nápravy“ </a:t>
            </a:r>
            <a:r>
              <a:rPr lang="cs-CZ" b="1" dirty="0"/>
              <a:t>provokací</a:t>
            </a:r>
            <a:r>
              <a:rPr lang="cs-CZ" dirty="0"/>
              <a:t> v reklamě (odkaz k výchovné roli reklamy): </a:t>
            </a:r>
            <a:r>
              <a:rPr lang="cs-CZ" dirty="0" err="1"/>
              <a:t>Oliviero</a:t>
            </a:r>
            <a:r>
              <a:rPr lang="cs-CZ" dirty="0"/>
              <a:t> </a:t>
            </a:r>
            <a:r>
              <a:rPr lang="cs-CZ" dirty="0" err="1"/>
              <a:t>Toscani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508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BBBBB-17EA-447E-83FA-BAD93642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1996-1998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6172556-B73E-4268-AE87-5735118CA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1102" y="247414"/>
            <a:ext cx="3619229" cy="27005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D332EA9-8878-4BE2-8078-A3FF7D54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102" y="3214419"/>
            <a:ext cx="3619229" cy="26762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F532A43-0BD1-4FC9-96DA-C1BBFC99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9" y="3429000"/>
            <a:ext cx="4159084" cy="30754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050884-DFAF-4CA6-B631-F76E91109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47"/>
          <a:stretch/>
        </p:blipFill>
        <p:spPr>
          <a:xfrm>
            <a:off x="3629540" y="1575845"/>
            <a:ext cx="4711562" cy="33909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FF7F76-0449-4669-B2A8-00FAF6BE1B67}"/>
              </a:ext>
            </a:extLst>
          </p:cNvPr>
          <p:cNvSpPr txBox="1"/>
          <p:nvPr/>
        </p:nvSpPr>
        <p:spPr>
          <a:xfrm>
            <a:off x="4532243" y="6157210"/>
            <a:ext cx="4159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Josef Lux, předseda KDU-ČSL</a:t>
            </a:r>
          </a:p>
        </p:txBody>
      </p:sp>
    </p:spTree>
    <p:extLst>
      <p:ext uri="{BB962C8B-B14F-4D97-AF65-F5344CB8AC3E}">
        <p14:creationId xmlns:p14="http://schemas.microsoft.com/office/powerpoint/2010/main" val="26308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E61133-B027-455D-902C-55E329EA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Tematizace étosu „nápravy“ v reklamě (návrat k výchovné roli reklamy): </a:t>
            </a:r>
            <a:r>
              <a:rPr lang="cs-CZ" dirty="0" err="1"/>
              <a:t>Oliviero</a:t>
            </a:r>
            <a:r>
              <a:rPr lang="cs-CZ" dirty="0"/>
              <a:t> </a:t>
            </a:r>
            <a:r>
              <a:rPr lang="cs-CZ" dirty="0" err="1"/>
              <a:t>Toscani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173BC0-256F-421F-AF48-E3D2EC9D2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1996: český překlad knihy </a:t>
            </a:r>
            <a:r>
              <a:rPr lang="cs-CZ" i="1" dirty="0"/>
              <a:t>Reklama je navoněná zdechlina</a:t>
            </a:r>
          </a:p>
          <a:p>
            <a:r>
              <a:rPr lang="cs-CZ" dirty="0"/>
              <a:t>Provokace konvertuje k mentorování: pojmy </a:t>
            </a:r>
            <a:r>
              <a:rPr lang="cs-CZ" i="1" dirty="0"/>
              <a:t>gender (</a:t>
            </a:r>
            <a:r>
              <a:rPr lang="cs-CZ" dirty="0"/>
              <a:t>Judith </a:t>
            </a:r>
            <a:r>
              <a:rPr lang="cs-CZ" dirty="0" err="1"/>
              <a:t>Butlerová</a:t>
            </a:r>
            <a:r>
              <a:rPr lang="cs-CZ" dirty="0"/>
              <a:t>), </a:t>
            </a:r>
            <a:r>
              <a:rPr lang="cs-CZ" i="1" dirty="0" err="1"/>
              <a:t>postkolonialismus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Stuart</a:t>
            </a:r>
            <a:r>
              <a:rPr lang="cs-CZ" dirty="0"/>
              <a:t> </a:t>
            </a:r>
            <a:r>
              <a:rPr lang="cs-CZ" dirty="0" err="1"/>
              <a:t>Hall</a:t>
            </a:r>
            <a:r>
              <a:rPr lang="cs-CZ" dirty="0"/>
              <a:t>),</a:t>
            </a:r>
            <a:r>
              <a:rPr lang="cs-CZ" i="1" dirty="0"/>
              <a:t> </a:t>
            </a:r>
            <a:r>
              <a:rPr lang="cs-CZ" i="1" dirty="0" err="1"/>
              <a:t>disciplinace</a:t>
            </a:r>
            <a:r>
              <a:rPr lang="cs-CZ" dirty="0"/>
              <a:t> (M. </a:t>
            </a:r>
            <a:r>
              <a:rPr lang="cs-CZ" dirty="0" err="1"/>
              <a:t>Foucault</a:t>
            </a:r>
            <a:r>
              <a:rPr lang="cs-CZ" dirty="0"/>
              <a:t>) nástrojem </a:t>
            </a:r>
            <a:r>
              <a:rPr lang="cs-CZ" dirty="0" err="1"/>
              <a:t>persvaze</a:t>
            </a:r>
            <a:endParaRPr lang="cs-CZ" dirty="0"/>
          </a:p>
          <a:p>
            <a:endParaRPr lang="cs-CZ" dirty="0"/>
          </a:p>
          <a:p>
            <a:r>
              <a:rPr lang="cs-CZ" dirty="0"/>
              <a:t>1982-2000 </a:t>
            </a:r>
            <a:r>
              <a:rPr lang="cs-CZ" dirty="0" err="1"/>
              <a:t>Benetton</a:t>
            </a:r>
            <a:r>
              <a:rPr lang="cs-CZ" dirty="0"/>
              <a:t>, kampaně, časopis </a:t>
            </a:r>
            <a:r>
              <a:rPr lang="cs-CZ" i="1" dirty="0" err="1"/>
              <a:t>Colors</a:t>
            </a:r>
            <a:endParaRPr lang="cs-CZ" i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61DA9C-CEC6-4393-AAB3-E87BE2961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376" y="3376220"/>
            <a:ext cx="2382424" cy="32725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7D0546-60E4-4E52-AB73-CB888445C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71" y="4048232"/>
            <a:ext cx="3637128" cy="26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5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A9717-9454-407D-8DCF-AC2365D24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000" i="1" dirty="0"/>
              <a:t>Smysl pro kritičnost, útočný styl, nové koncepce, jimž hlupáci vždycky říkají „skandál“. 		</a:t>
            </a:r>
            <a:r>
              <a:rPr lang="cs-CZ" sz="3000" b="0" dirty="0"/>
              <a:t>(O.T)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9B71E7-F0A4-439D-A9CA-DF6935421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highlight>
                  <a:srgbClr val="008000"/>
                </a:highlight>
              </a:rPr>
              <a:t>ANTI-RASIMUS </a:t>
            </a:r>
            <a:r>
              <a:rPr lang="cs-CZ" dirty="0"/>
              <a:t>1989-1990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1A9D04-70AA-4BCF-B98C-3DAD46C44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" y="2938961"/>
            <a:ext cx="4215594" cy="29040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328EA4-A393-484F-AEEB-91C337A9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62" y="1986122"/>
            <a:ext cx="2657475" cy="1724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111ACF-0723-48C4-A1E0-EF696ED49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566" y="3429000"/>
            <a:ext cx="4922434" cy="320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4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37D69B-ED92-4B4D-8596-7002A77C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SouvisejÃ­cÃ­ obrÃ¡zek">
            <a:extLst>
              <a:ext uri="{FF2B5EF4-FFF2-40B4-BE49-F238E27FC236}">
                <a16:creationId xmlns:a16="http://schemas.microsoft.com/office/drawing/2014/main" id="{947DB062-E1AD-407F-87F5-AA3B3D5003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35" y="205541"/>
            <a:ext cx="11459730" cy="37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020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12BD7-E21A-4504-984C-5430B244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BA7D683-67B5-4080-A44F-B98EA84EA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7978" y="3869635"/>
            <a:ext cx="4314751" cy="29883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F932C7-7171-443A-A4BD-6A903C72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1" y="238672"/>
            <a:ext cx="7016235" cy="47640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07282AC-5C69-447F-B279-3C6209314EF3}"/>
              </a:ext>
            </a:extLst>
          </p:cNvPr>
          <p:cNvSpPr txBox="1"/>
          <p:nvPr/>
        </p:nvSpPr>
        <p:spPr>
          <a:xfrm>
            <a:off x="715617" y="5512904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  <a:highlight>
                  <a:srgbClr val="008000"/>
                </a:highlight>
              </a:rPr>
              <a:t>ANTI-WAR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/>
              <a:t>1991-1992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F9B017B-7FE4-4F1C-AECF-08C0D657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908" y="268663"/>
            <a:ext cx="5046624" cy="332236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F3E8BD2-7BF1-4708-BF72-4474373864F8}"/>
              </a:ext>
            </a:extLst>
          </p:cNvPr>
          <p:cNvSpPr txBox="1"/>
          <p:nvPr/>
        </p:nvSpPr>
        <p:spPr>
          <a:xfrm>
            <a:off x="4757530" y="5363817"/>
            <a:ext cx="2496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Rwanda 1990-1994 </a:t>
            </a:r>
          </a:p>
          <a:p>
            <a:endParaRPr lang="cs-CZ" dirty="0"/>
          </a:p>
          <a:p>
            <a:r>
              <a:rPr lang="cs-CZ" dirty="0"/>
              <a:t>Válka v Perském zálivu 1990-1991</a:t>
            </a:r>
          </a:p>
        </p:txBody>
      </p:sp>
    </p:spTree>
    <p:extLst>
      <p:ext uri="{BB962C8B-B14F-4D97-AF65-F5344CB8AC3E}">
        <p14:creationId xmlns:p14="http://schemas.microsoft.com/office/powerpoint/2010/main" val="374742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286DA0E-A7E2-4499-9850-0B3C1CD4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678" y="76332"/>
            <a:ext cx="4890053" cy="36675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6B41D1-F878-4BC2-BB05-73262854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5808030" cy="1609344"/>
          </a:xfrm>
        </p:spPr>
        <p:txBody>
          <a:bodyPr>
            <a:normAutofit fontScale="90000"/>
          </a:bodyPr>
          <a:lstStyle/>
          <a:p>
            <a:r>
              <a:rPr lang="cs-CZ" dirty="0"/>
              <a:t>Tabu… „</a:t>
            </a:r>
            <a:r>
              <a:rPr lang="cs-CZ" sz="3000" i="1" dirty="0"/>
              <a:t>proč na nějakém tom plakátě neukážete, jak je ta válka hanebná!“</a:t>
            </a:r>
            <a:endParaRPr lang="cs-CZ" i="1" dirty="0"/>
          </a:p>
        </p:txBody>
      </p:sp>
      <p:pic>
        <p:nvPicPr>
          <p:cNvPr id="9218" name="Picture 2" descr="VÃ½sledek obrÃ¡zku pro Toscani benetton 1991">
            <a:extLst>
              <a:ext uri="{FF2B5EF4-FFF2-40B4-BE49-F238E27FC236}">
                <a16:creationId xmlns:a16="http://schemas.microsoft.com/office/drawing/2014/main" id="{C894E3B5-1351-404C-B3A3-B5D7326F34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" y="3101009"/>
            <a:ext cx="7393526" cy="33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F1BB25-F4CD-42AD-B5C6-E3BD8C59298C}"/>
              </a:ext>
            </a:extLst>
          </p:cNvPr>
          <p:cNvSpPr txBox="1"/>
          <p:nvPr/>
        </p:nvSpPr>
        <p:spPr>
          <a:xfrm>
            <a:off x="7898296" y="4147930"/>
            <a:ext cx="2968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David </a:t>
            </a:r>
            <a:r>
              <a:rPr lang="cs-CZ" dirty="0" err="1"/>
              <a:t>Kirby</a:t>
            </a:r>
            <a:r>
              <a:rPr lang="cs-CZ" dirty="0"/>
              <a:t> umírá na AIDS (foto Theresa </a:t>
            </a:r>
            <a:r>
              <a:rPr lang="cs-CZ" dirty="0" err="1"/>
              <a:t>Frareová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Válka na Balkáně, bosenský voják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57A8C6-46BC-4752-B100-ACDCCEFFD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814" y="117745"/>
            <a:ext cx="5941199" cy="39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4D151-B966-4D2F-B329-87B82812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FAFD0BF-46BE-4DBF-844D-585688FAA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483" y="377962"/>
            <a:ext cx="3997287" cy="22459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17F42FD-DC5F-434D-B881-20FA7129E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135" y="153460"/>
            <a:ext cx="4546531" cy="34055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32A8BB-25FB-44C0-9E58-488374073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81" y="3008973"/>
            <a:ext cx="5745232" cy="36233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1BBEAF-6178-4F84-BFA7-1CC9FA455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221" y="755374"/>
            <a:ext cx="9164721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96F1A-983F-407B-9637-C736FEB9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Medvěd v kleci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0B7C43-C7C4-4FA7-A714-1B5B4A402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Dívat se je tvůrčí akt</a:t>
            </a:r>
            <a:r>
              <a:rPr lang="cs-CZ" dirty="0"/>
              <a:t>.“ (O. T. s. 97)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82A4A0-7DC3-4051-8C73-3841974CD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" y="2733464"/>
            <a:ext cx="5997437" cy="406112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5DC4BDF-7615-44DB-9C1C-8F3438135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35" y="0"/>
            <a:ext cx="5274365" cy="70508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2778AE8-75AE-4021-88B6-0A4006CF6CCA}"/>
              </a:ext>
            </a:extLst>
          </p:cNvPr>
          <p:cNvSpPr txBox="1"/>
          <p:nvPr/>
        </p:nvSpPr>
        <p:spPr>
          <a:xfrm>
            <a:off x="7164589" y="319430"/>
            <a:ext cx="1550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1991: foto Patrick Robert</a:t>
            </a:r>
          </a:p>
        </p:txBody>
      </p:sp>
    </p:spTree>
    <p:extLst>
      <p:ext uri="{BB962C8B-B14F-4D97-AF65-F5344CB8AC3E}">
        <p14:creationId xmlns:p14="http://schemas.microsoft.com/office/powerpoint/2010/main" val="315250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B4247-B3DB-40A4-99B1-F65A5AA2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„Globalizace“ jako „</a:t>
            </a:r>
            <a:r>
              <a:rPr lang="cs-CZ" i="1" dirty="0"/>
              <a:t>sblížení potřeb a přání spotřebitelů</a:t>
            </a:r>
            <a:r>
              <a:rPr lang="cs-CZ" dirty="0"/>
              <a:t>“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C409B0-1262-43C9-BE78-D4853589F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/>
              <a:t>Nadnárodní kapitalismus jako vítané prostřední pro globální taylorismus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Teodor </a:t>
            </a:r>
            <a:r>
              <a:rPr lang="cs-CZ" dirty="0" err="1"/>
              <a:t>Levitt</a:t>
            </a:r>
            <a:r>
              <a:rPr lang="cs-CZ" dirty="0"/>
              <a:t> (1925-2006): "</a:t>
            </a:r>
            <a:r>
              <a:rPr lang="cs-CZ" dirty="0" err="1"/>
              <a:t>Globalization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Markets</a:t>
            </a:r>
            <a:r>
              <a:rPr lang="cs-CZ" dirty="0"/>
              <a:t>", </a:t>
            </a:r>
            <a:r>
              <a:rPr lang="cs-CZ" i="1" dirty="0"/>
              <a:t>Harvard Business Review</a:t>
            </a:r>
            <a:r>
              <a:rPr lang="cs-CZ" dirty="0"/>
              <a:t>,1983, s. 11:</a:t>
            </a:r>
          </a:p>
          <a:p>
            <a:pPr marL="0" indent="0">
              <a:buNone/>
            </a:pPr>
            <a:r>
              <a:rPr lang="cs-CZ" i="1" dirty="0"/>
              <a:t>„</a:t>
            </a:r>
            <a:r>
              <a:rPr lang="cs-CZ" sz="1800" i="1" dirty="0"/>
              <a:t>Technologie, růst modernizace a růst bohatství povede k celosvětové konvergenci potřeb a přání spotřebitelů, to umožní světovým firmám vytvářet </a:t>
            </a:r>
            <a:r>
              <a:rPr lang="cs-CZ" sz="1800" i="1" dirty="0">
                <a:solidFill>
                  <a:srgbClr val="0070C0"/>
                </a:solidFill>
              </a:rPr>
              <a:t>univerzální, standardizované </a:t>
            </a:r>
            <a:r>
              <a:rPr lang="cs-CZ" sz="1800" i="1" dirty="0"/>
              <a:t>marketingové programy, což povede k hojnosti a bohatství."</a:t>
            </a:r>
          </a:p>
          <a:p>
            <a:r>
              <a:rPr lang="cs-CZ" dirty="0"/>
              <a:t>Marketingové strategie přihlížejí ke kulturním odlišnostem jednotlivých „rezortů“ dle MODELŮ</a:t>
            </a:r>
          </a:p>
          <a:p>
            <a:pPr marL="0" indent="0">
              <a:buNone/>
            </a:pPr>
            <a:r>
              <a:rPr lang="cs-CZ" dirty="0" err="1"/>
              <a:t>Geert</a:t>
            </a:r>
            <a:r>
              <a:rPr lang="cs-CZ" dirty="0"/>
              <a:t> </a:t>
            </a:r>
            <a:r>
              <a:rPr lang="cs-CZ" dirty="0" err="1"/>
              <a:t>Hofstede</a:t>
            </a:r>
            <a:r>
              <a:rPr lang="cs-CZ" dirty="0"/>
              <a:t> a </a:t>
            </a:r>
            <a:r>
              <a:rPr lang="cs-CZ" dirty="0" err="1"/>
              <a:t>Fonse</a:t>
            </a:r>
            <a:r>
              <a:rPr lang="cs-CZ" dirty="0"/>
              <a:t> </a:t>
            </a:r>
            <a:r>
              <a:rPr lang="cs-CZ" dirty="0" err="1"/>
              <a:t>Trompenaars</a:t>
            </a:r>
            <a:r>
              <a:rPr lang="cs-CZ" dirty="0"/>
              <a:t> (kultura, komunikace &gt; management, PR)</a:t>
            </a:r>
          </a:p>
          <a:p>
            <a:pPr marL="0" indent="0">
              <a:buNone/>
            </a:pPr>
            <a:r>
              <a:rPr lang="cs-CZ" dirty="0" err="1"/>
              <a:t>Shalom</a:t>
            </a:r>
            <a:r>
              <a:rPr lang="cs-CZ" dirty="0"/>
              <a:t> Schwarz (sociální psychologie &gt; reklama)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05767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425E3C-6884-476E-896B-9134BA89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528" y="3429000"/>
            <a:ext cx="5951145" cy="326666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1243E80-B658-40D9-8201-5793D2A5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err="1"/>
              <a:t>Geert</a:t>
            </a:r>
            <a:r>
              <a:rPr lang="cs-CZ" i="1" dirty="0"/>
              <a:t> </a:t>
            </a:r>
            <a:r>
              <a:rPr lang="cs-CZ" i="1" dirty="0" err="1"/>
              <a:t>Hofstede</a:t>
            </a:r>
            <a:r>
              <a:rPr lang="cs-CZ" i="1" dirty="0"/>
              <a:t> </a:t>
            </a:r>
            <a:br>
              <a:rPr lang="cs-CZ" i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DDE7AB-C487-49F7-A126-785B82EBE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DIMENZE KULTURY</a:t>
            </a:r>
          </a:p>
          <a:p>
            <a:pPr lvl="1"/>
            <a:r>
              <a:rPr lang="cs-CZ" b="1" dirty="0"/>
              <a:t>vzdálenost moci </a:t>
            </a:r>
            <a:r>
              <a:rPr lang="cs-CZ" dirty="0"/>
              <a:t>(vysoké hodnoty vzdálenosti moci např. Rusko, Mexiko, arabské země…)</a:t>
            </a:r>
          </a:p>
          <a:p>
            <a:pPr lvl="1"/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kolektivismus versus individualismus</a:t>
            </a:r>
          </a:p>
          <a:p>
            <a:pPr lvl="1"/>
            <a:r>
              <a:rPr lang="cs-CZ" b="1" dirty="0">
                <a:solidFill>
                  <a:srgbClr val="C00000"/>
                </a:solidFill>
              </a:rPr>
              <a:t>feminita versus maskulinita</a:t>
            </a:r>
          </a:p>
          <a:p>
            <a:pPr lvl="1"/>
            <a:r>
              <a:rPr lang="cs-CZ" b="1" dirty="0"/>
              <a:t>vyhýbání se nejistotě </a:t>
            </a:r>
            <a:r>
              <a:rPr lang="cs-CZ" dirty="0"/>
              <a:t>(uzavřenost/otevřenost)</a:t>
            </a:r>
          </a:p>
          <a:p>
            <a:pPr lvl="1"/>
            <a:r>
              <a:rPr lang="cs-CZ" b="1" dirty="0"/>
              <a:t>dlouhodobá versus krátkodobá orientace</a:t>
            </a:r>
          </a:p>
          <a:p>
            <a:pPr marL="548640" lvl="2" indent="0">
              <a:buNone/>
            </a:pPr>
            <a:r>
              <a:rPr lang="cs-CZ" dirty="0"/>
              <a:t>(Asie vs. angloamerické země a Afrika i ČR)</a:t>
            </a:r>
          </a:p>
          <a:p>
            <a:pPr lvl="1"/>
            <a:r>
              <a:rPr lang="cs-CZ" b="1" dirty="0"/>
              <a:t>požitkářství versus zdrženlivost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4E2667-F58A-4917-8031-EC0C14404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4" t="6961" r="21449" b="11660"/>
          <a:stretch/>
        </p:blipFill>
        <p:spPr>
          <a:xfrm>
            <a:off x="6637000" y="1597947"/>
            <a:ext cx="6164599" cy="430816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51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reen Shot 2014-03-11 at 13.40.00">
            <a:extLst>
              <a:ext uri="{FF2B5EF4-FFF2-40B4-BE49-F238E27FC236}">
                <a16:creationId xmlns:a16="http://schemas.microsoft.com/office/drawing/2014/main" id="{E8210E99-C1D6-406D-B4D8-BB9F40FCD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13" y="0"/>
            <a:ext cx="10072130" cy="71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BB58095-1DD7-4100-88E1-C11E36402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43" y="418371"/>
            <a:ext cx="2388970" cy="3954846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Shalom</a:t>
            </a:r>
            <a:r>
              <a:rPr lang="cs-CZ" dirty="0"/>
              <a:t> Schwarz</a:t>
            </a:r>
            <a:br>
              <a:rPr lang="cs-CZ" dirty="0"/>
            </a:br>
            <a:r>
              <a:rPr lang="cs-CZ" dirty="0"/>
              <a:t> – systém hodnot</a:t>
            </a:r>
          </a:p>
        </p:txBody>
      </p:sp>
    </p:spTree>
    <p:extLst>
      <p:ext uri="{BB962C8B-B14F-4D97-AF65-F5344CB8AC3E}">
        <p14:creationId xmlns:p14="http://schemas.microsoft.com/office/powerpoint/2010/main" val="188246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47430-6826-49CB-B970-A07E9AB5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Česká reklama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101C7-5A7E-4DD8-86C9-06B3BE706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Přesunutí lidských zdrojů: vstup (zejm. amerických) reklamních agentur a zakládání nových</a:t>
            </a:r>
          </a:p>
          <a:p>
            <a:r>
              <a:rPr lang="cs-CZ" b="1" dirty="0"/>
              <a:t>Instituční zakotvení (po 1991: ARA, EAAA, SKMR, 1994: Rada pro reklamu - Jiří Mikeš)</a:t>
            </a:r>
          </a:p>
          <a:p>
            <a:r>
              <a:rPr lang="cs-CZ" b="1" dirty="0"/>
              <a:t>Formování výrazu a pověsti české reklamy (film, fotografie, „no </a:t>
            </a:r>
            <a:r>
              <a:rPr lang="cs-CZ" b="1" dirty="0" err="1"/>
              <a:t>name</a:t>
            </a:r>
            <a:r>
              <a:rPr lang="cs-CZ" b="1" dirty="0"/>
              <a:t>“ kampaně)</a:t>
            </a:r>
          </a:p>
          <a:p>
            <a:endParaRPr lang="cs-CZ" dirty="0"/>
          </a:p>
          <a:p>
            <a:r>
              <a:rPr lang="cs-CZ" dirty="0"/>
              <a:t>Fenomén komerční televize (TV Nova od 1994) a přerušování pořadů reklamou</a:t>
            </a:r>
          </a:p>
          <a:p>
            <a:r>
              <a:rPr lang="cs-CZ" dirty="0"/>
              <a:t>Mobilní sítě (</a:t>
            </a:r>
            <a:r>
              <a:rPr lang="cs-CZ" dirty="0" err="1"/>
              <a:t>EuroTel</a:t>
            </a:r>
            <a:r>
              <a:rPr lang="cs-CZ" dirty="0"/>
              <a:t>, Pegas, Oskar)</a:t>
            </a:r>
          </a:p>
          <a:p>
            <a:r>
              <a:rPr lang="cs-CZ" dirty="0"/>
              <a:t>Film a „festivalová reklama“ (Jan Svěrák, Ivan Zachariáš, Filip Renč, Jiří Strach)</a:t>
            </a:r>
          </a:p>
          <a:p>
            <a:r>
              <a:rPr lang="cs-CZ" dirty="0"/>
              <a:t>Fotografie a provokace (Goran </a:t>
            </a:r>
            <a:r>
              <a:rPr lang="cs-CZ" dirty="0" err="1"/>
              <a:t>Tačevski</a:t>
            </a:r>
            <a:r>
              <a:rPr lang="cs-CZ" dirty="0"/>
              <a:t>, Jan Saudek)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712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1C1A4-7C84-43EC-9B50-D2443C07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Česká reklama - porevoluční „vítání“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3F0306-E721-4B33-81FA-2DA95C5CE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374" y="2765977"/>
            <a:ext cx="1605556" cy="1326046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161097-E54B-4539-9A9B-4AF8C2595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Rapid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Merkur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dirty="0"/>
              <a:t>a Mezinárodní organizace novinářů předávají lidské zdroje:</a:t>
            </a:r>
          </a:p>
          <a:p>
            <a:r>
              <a:rPr lang="cs-CZ" dirty="0"/>
              <a:t>1990 – </a:t>
            </a:r>
            <a:r>
              <a:rPr lang="cs-CZ" b="1" dirty="0" err="1"/>
              <a:t>McCann</a:t>
            </a:r>
            <a:r>
              <a:rPr lang="cs-CZ" b="1" dirty="0"/>
              <a:t> </a:t>
            </a:r>
            <a:r>
              <a:rPr lang="cs-CZ" b="1" dirty="0" err="1"/>
              <a:t>Ericson</a:t>
            </a:r>
            <a:r>
              <a:rPr lang="cs-CZ" b="1" dirty="0"/>
              <a:t> </a:t>
            </a:r>
            <a:r>
              <a:rPr lang="cs-CZ" dirty="0"/>
              <a:t>(zal.1912 USA), </a:t>
            </a:r>
            <a:r>
              <a:rPr lang="cs-CZ" b="1" dirty="0"/>
              <a:t>DDB</a:t>
            </a:r>
            <a:r>
              <a:rPr lang="cs-CZ" dirty="0"/>
              <a:t> (</a:t>
            </a:r>
            <a:r>
              <a:rPr lang="cs-CZ" dirty="0" err="1"/>
              <a:t>Doyl</a:t>
            </a:r>
            <a:r>
              <a:rPr lang="cs-CZ" dirty="0"/>
              <a:t> – Dane – </a:t>
            </a:r>
            <a:r>
              <a:rPr lang="cs-CZ" dirty="0" err="1"/>
              <a:t>Bernbach</a:t>
            </a:r>
            <a:r>
              <a:rPr lang="cs-CZ" dirty="0"/>
              <a:t>, </a:t>
            </a:r>
            <a:r>
              <a:rPr lang="cs-CZ" dirty="0" err="1"/>
              <a:t>zal</a:t>
            </a:r>
            <a:r>
              <a:rPr lang="cs-CZ" dirty="0"/>
              <a:t>. 1949, USA), </a:t>
            </a:r>
            <a:r>
              <a:rPr lang="cs-CZ" b="1" dirty="0" err="1"/>
              <a:t>Young</a:t>
            </a:r>
            <a:r>
              <a:rPr lang="cs-CZ" b="1" dirty="0"/>
              <a:t> &amp; </a:t>
            </a:r>
            <a:r>
              <a:rPr lang="cs-CZ" b="1" dirty="0" err="1"/>
              <a:t>Rubicam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zal</a:t>
            </a:r>
            <a:r>
              <a:rPr lang="cs-CZ" dirty="0"/>
              <a:t>. 1923, USA, dnes WPP)</a:t>
            </a:r>
          </a:p>
          <a:p>
            <a:r>
              <a:rPr lang="cs-CZ" dirty="0"/>
              <a:t>1991 – </a:t>
            </a:r>
            <a:r>
              <a:rPr lang="cs-CZ" b="1" u="sng" dirty="0"/>
              <a:t>Leo </a:t>
            </a:r>
            <a:r>
              <a:rPr lang="cs-CZ" b="1" u="sng" dirty="0" err="1"/>
              <a:t>Burnett</a:t>
            </a:r>
            <a:r>
              <a:rPr lang="cs-CZ" b="1" u="sng" dirty="0"/>
              <a:t> </a:t>
            </a:r>
          </a:p>
          <a:p>
            <a:r>
              <a:rPr lang="cs-CZ" dirty="0"/>
              <a:t>1992 - </a:t>
            </a:r>
            <a:r>
              <a:rPr lang="cs-CZ" b="1" dirty="0" err="1"/>
              <a:t>Saatchi</a:t>
            </a:r>
            <a:r>
              <a:rPr lang="cs-CZ" b="1" dirty="0"/>
              <a:t> &amp; </a:t>
            </a:r>
            <a:r>
              <a:rPr lang="cs-CZ" b="1" dirty="0" err="1"/>
              <a:t>Saatchi</a:t>
            </a:r>
            <a:endParaRPr lang="cs-CZ" b="1" dirty="0"/>
          </a:p>
          <a:p>
            <a:r>
              <a:rPr lang="cs-CZ" b="1" dirty="0"/>
              <a:t>        </a:t>
            </a: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b="1" dirty="0" err="1"/>
              <a:t>Ogilvy</a:t>
            </a:r>
            <a:r>
              <a:rPr lang="cs-CZ" b="1" dirty="0"/>
              <a:t> &amp; </a:t>
            </a:r>
            <a:r>
              <a:rPr lang="cs-CZ" b="1" dirty="0" err="1"/>
              <a:t>Mather</a:t>
            </a:r>
            <a:r>
              <a:rPr lang="cs-CZ" b="1" dirty="0"/>
              <a:t> &gt; Studio </a:t>
            </a:r>
            <a:r>
              <a:rPr lang="cs-CZ" b="1" dirty="0" err="1"/>
              <a:t>Beam</a:t>
            </a:r>
            <a:r>
              <a:rPr lang="cs-CZ" b="1" dirty="0"/>
              <a:t> </a:t>
            </a:r>
            <a:r>
              <a:rPr lang="cs-CZ" dirty="0"/>
              <a:t>(od 1997 </a:t>
            </a:r>
            <a:r>
              <a:rPr lang="cs-CZ" dirty="0" err="1"/>
              <a:t>nezávisl</a:t>
            </a:r>
            <a:r>
              <a:rPr lang="cs-CZ" dirty="0"/>
              <a:t>.): </a:t>
            </a:r>
            <a:r>
              <a:rPr lang="cs-CZ" i="1" dirty="0"/>
              <a:t>„Všechno, co děláme, řídíte vy.“; „Shell, aby váš motor skvěle šel.“</a:t>
            </a:r>
          </a:p>
          <a:p>
            <a:r>
              <a:rPr lang="cs-CZ" b="1" dirty="0"/>
              <a:t>GGK </a:t>
            </a:r>
            <a:r>
              <a:rPr lang="cs-CZ" dirty="0"/>
              <a:t>(</a:t>
            </a:r>
            <a:r>
              <a:rPr lang="cs-CZ" dirty="0" err="1"/>
              <a:t>zal</a:t>
            </a:r>
            <a:r>
              <a:rPr lang="cs-CZ" dirty="0"/>
              <a:t>. František </a:t>
            </a:r>
            <a:r>
              <a:rPr lang="cs-CZ" dirty="0" err="1"/>
              <a:t>Kinsky</a:t>
            </a:r>
            <a:r>
              <a:rPr lang="cs-CZ" dirty="0"/>
              <a:t>)</a:t>
            </a:r>
          </a:p>
          <a:p>
            <a:r>
              <a:rPr lang="cs-CZ" b="1" dirty="0">
                <a:solidFill>
                  <a:schemeClr val="bg2">
                    <a:lumMod val="50000"/>
                  </a:schemeClr>
                </a:solidFill>
              </a:rPr>
              <a:t>Art centrum</a:t>
            </a:r>
          </a:p>
          <a:p>
            <a:pPr lvl="1"/>
            <a:r>
              <a:rPr lang="cs-CZ" dirty="0"/>
              <a:t>Marek </a:t>
            </a:r>
            <a:r>
              <a:rPr lang="cs-CZ" dirty="0" err="1"/>
              <a:t>Šebesťák</a:t>
            </a:r>
            <a:r>
              <a:rPr lang="cs-CZ" dirty="0"/>
              <a:t> &gt;&gt; </a:t>
            </a:r>
            <a:r>
              <a:rPr lang="cs-CZ" b="1" u="sng" dirty="0"/>
              <a:t>Studio Mark (Mark BBDO)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C29B11-9738-45DC-9809-BB4E5C67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143" y="2882451"/>
            <a:ext cx="1093097" cy="10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5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A69B9-DFCC-452B-BDB2-6C453B4E8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Mobilní sítě</a:t>
            </a:r>
          </a:p>
        </p:txBody>
      </p:sp>
      <p:pic>
        <p:nvPicPr>
          <p:cNvPr id="1026" name="Picture 2" descr="VÃ½sledek obrÃ¡zku pro pegas telefonnÃ­ budka">
            <a:extLst>
              <a:ext uri="{FF2B5EF4-FFF2-40B4-BE49-F238E27FC236}">
                <a16:creationId xmlns:a16="http://schemas.microsoft.com/office/drawing/2014/main" id="{4D37C278-5A0A-4B12-BFA2-E4B3177A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12" y="2217888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9389C8-1118-4F7B-A5CE-E189CE485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r>
              <a:rPr lang="cs-CZ" dirty="0"/>
              <a:t>1993 – Eurotel </a:t>
            </a:r>
            <a:r>
              <a:rPr lang="cs-CZ" dirty="0">
                <a:hlinkClick r:id="rId3"/>
              </a:rPr>
              <a:t>https://www.youtube.com/watch?v=YluT2R-zw4M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</a:t>
            </a:r>
            <a:r>
              <a:rPr lang="cs-CZ" dirty="0">
                <a:hlinkClick r:id="rId4"/>
              </a:rPr>
              <a:t>https://www.youtube.com/watch?v=wFxw_VRcsWs</a:t>
            </a:r>
            <a:r>
              <a:rPr lang="cs-CZ" dirty="0"/>
              <a:t>  </a:t>
            </a:r>
          </a:p>
          <a:p>
            <a:r>
              <a:rPr lang="cs-CZ" dirty="0"/>
              <a:t>1996 – </a:t>
            </a:r>
            <a:r>
              <a:rPr lang="cs-CZ" dirty="0" err="1"/>
              <a:t>Paegas</a:t>
            </a:r>
            <a:r>
              <a:rPr lang="cs-CZ" dirty="0"/>
              <a:t> (</a:t>
            </a:r>
            <a:r>
              <a:rPr lang="cs-CZ" dirty="0" err="1"/>
              <a:t>Ogilvy</a:t>
            </a:r>
            <a:r>
              <a:rPr lang="cs-CZ" dirty="0"/>
              <a:t> &amp; </a:t>
            </a:r>
            <a:r>
              <a:rPr lang="cs-CZ" dirty="0" err="1"/>
              <a:t>Mather</a:t>
            </a:r>
            <a:r>
              <a:rPr lang="cs-CZ" dirty="0"/>
              <a:t>) </a:t>
            </a:r>
          </a:p>
          <a:p>
            <a:r>
              <a:rPr lang="cs-CZ" dirty="0"/>
              <a:t>1999 – Oskar (</a:t>
            </a:r>
            <a:r>
              <a:rPr lang="cs-CZ" dirty="0" err="1"/>
              <a:t>Young</a:t>
            </a:r>
            <a:r>
              <a:rPr lang="cs-CZ" dirty="0"/>
              <a:t> &amp; </a:t>
            </a:r>
            <a:r>
              <a:rPr lang="cs-CZ" dirty="0" err="1"/>
              <a:t>Rubicam</a:t>
            </a:r>
            <a:r>
              <a:rPr lang="cs-CZ" dirty="0"/>
              <a:t>) </a:t>
            </a:r>
            <a:r>
              <a:rPr lang="cs-CZ" dirty="0" err="1"/>
              <a:t>informercial</a:t>
            </a:r>
            <a:r>
              <a:rPr lang="cs-CZ" dirty="0"/>
              <a:t> a levný koncept </a:t>
            </a:r>
            <a:r>
              <a:rPr lang="cs-CZ" dirty="0">
                <a:hlinkClick r:id="rId5"/>
              </a:rPr>
              <a:t>https://www.youtube.com/watch?v=x8BkNnVnap4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AF2F17-95E9-409B-B6C1-AB4B5006C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4841" y="4562268"/>
            <a:ext cx="2143125" cy="21431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061CF5-C74A-4D66-A5B1-919641261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688" y="4060897"/>
            <a:ext cx="4221486" cy="2774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2F9D68-9D81-4D90-A6E4-878175F4C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2987" y="414996"/>
            <a:ext cx="31146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41E4A-DF6A-4B22-836A-97FAD4CB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Svěrák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402C58F-D85A-425F-9D04-429A24E61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Exotický Východ -1994: </a:t>
            </a:r>
            <a:r>
              <a:rPr lang="cs-CZ" dirty="0" err="1"/>
              <a:t>Colgate</a:t>
            </a:r>
            <a:r>
              <a:rPr lang="cs-CZ" dirty="0"/>
              <a:t> (</a:t>
            </a:r>
            <a:r>
              <a:rPr lang="cs-CZ" dirty="0" err="1"/>
              <a:t>Young</a:t>
            </a:r>
            <a:r>
              <a:rPr lang="cs-CZ" dirty="0"/>
              <a:t> &amp; </a:t>
            </a:r>
            <a:r>
              <a:rPr lang="cs-CZ" dirty="0" err="1"/>
              <a:t>Rubicam</a:t>
            </a:r>
            <a:r>
              <a:rPr lang="cs-CZ" dirty="0"/>
              <a:t>), Stříbrný lev z Cannes </a:t>
            </a:r>
            <a:r>
              <a:rPr lang="cs-CZ" dirty="0">
                <a:hlinkClick r:id="rId2"/>
              </a:rPr>
              <a:t>https://www.youtube.com/watch?v=nsKRazTqMjA</a:t>
            </a:r>
            <a:endParaRPr lang="cs-CZ" dirty="0"/>
          </a:p>
          <a:p>
            <a:endParaRPr lang="cs-CZ" dirty="0"/>
          </a:p>
          <a:p>
            <a:r>
              <a:rPr lang="cs-CZ" dirty="0"/>
              <a:t>Aktualizace -1992: Rostlinný olej </a:t>
            </a:r>
            <a:r>
              <a:rPr lang="cs-CZ" dirty="0" err="1"/>
              <a:t>Heliol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https://www.youtube.com/watch?v=FewHP-4OYsg</a:t>
            </a:r>
            <a:endParaRPr lang="cs-CZ" dirty="0"/>
          </a:p>
          <a:p>
            <a:endParaRPr lang="cs-CZ" dirty="0"/>
          </a:p>
          <a:p>
            <a:r>
              <a:rPr lang="cs-CZ" dirty="0"/>
              <a:t>Automobil Saab – 1993 </a:t>
            </a:r>
            <a:r>
              <a:rPr lang="cs-CZ" dirty="0">
                <a:hlinkClick r:id="rId4"/>
              </a:rPr>
              <a:t>https://www.youtube.com/watch?v=p3tEPR0Z2g8</a:t>
            </a:r>
            <a:endParaRPr lang="cs-CZ" dirty="0"/>
          </a:p>
          <a:p>
            <a:pPr marL="274320" lvl="1" indent="0">
              <a:buNone/>
            </a:pPr>
            <a:r>
              <a:rPr lang="cs-CZ" dirty="0"/>
              <a:t>(návrat starých vzorců: „dojemný moment“ a „rodinný kruh“)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505263E-F613-47D1-BB12-0F626E6C4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06" y="-1"/>
            <a:ext cx="5041598" cy="67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878</TotalTime>
  <Words>1124</Words>
  <Application>Microsoft Office PowerPoint</Application>
  <PresentationFormat>Širokoúhlá obrazovka</PresentationFormat>
  <Paragraphs>133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Arial</vt:lpstr>
      <vt:lpstr>Bookman Old Style</vt:lpstr>
      <vt:lpstr>Century Gothic</vt:lpstr>
      <vt:lpstr>HelveticaNeue75Bd</vt:lpstr>
      <vt:lpstr>Wingdings</vt:lpstr>
      <vt:lpstr>Dřevo</vt:lpstr>
      <vt:lpstr>Po 1990: hodná angažovaná reklama?</vt:lpstr>
      <vt:lpstr>osnova</vt:lpstr>
      <vt:lpstr>„Globalizace“ jako „sblížení potřeb a přání spotřebitelů“ </vt:lpstr>
      <vt:lpstr>Geert Hofstede  </vt:lpstr>
      <vt:lpstr>Shalom Schwarz  – systém hodnot</vt:lpstr>
      <vt:lpstr>Česká reklama</vt:lpstr>
      <vt:lpstr>Česká reklama - porevoluční „vítání“</vt:lpstr>
      <vt:lpstr>Mobilní sítě</vt:lpstr>
      <vt:lpstr>Jan Svěrák</vt:lpstr>
      <vt:lpstr>Ivan Zachariáš</vt:lpstr>
      <vt:lpstr>Jiří Strach</vt:lpstr>
      <vt:lpstr>Fotografie a provokace</vt:lpstr>
      <vt:lpstr>Prezentace aplikace PowerPoint</vt:lpstr>
      <vt:lpstr>Česká provokace: negativní reklama</vt:lpstr>
      <vt:lpstr>1993</vt:lpstr>
      <vt:lpstr>Prezentace aplikace PowerPoint</vt:lpstr>
      <vt:lpstr>Jan Saudek </vt:lpstr>
      <vt:lpstr>1996</vt:lpstr>
      <vt:lpstr>1997: Václavka a Dášenka</vt:lpstr>
      <vt:lpstr>1996-1998</vt:lpstr>
      <vt:lpstr>Tematizace étosu „nápravy“ v reklamě (návrat k výchovné roli reklamy): Oliviero Toscani </vt:lpstr>
      <vt:lpstr>Smysl pro kritičnost, útočný styl, nové koncepce, jimž hlupáci vždycky říkají „skandál“.   (O.T)</vt:lpstr>
      <vt:lpstr>Prezentace aplikace PowerPoint</vt:lpstr>
      <vt:lpstr>Prezentace aplikace PowerPoint</vt:lpstr>
      <vt:lpstr>Tabu… „proč na nějakém tom plakátě neukážete, jak je ta válka hanebná!“</vt:lpstr>
      <vt:lpstr>Prezentace aplikace PowerPoint</vt:lpstr>
      <vt:lpstr>Medvěd v kleci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 1990: hodná angažovaná reklama?</dc:title>
  <dc:creator>Helena</dc:creator>
  <cp:lastModifiedBy>Helena</cp:lastModifiedBy>
  <cp:revision>58</cp:revision>
  <dcterms:created xsi:type="dcterms:W3CDTF">2018-04-15T20:15:48Z</dcterms:created>
  <dcterms:modified xsi:type="dcterms:W3CDTF">2018-04-16T22:02:38Z</dcterms:modified>
</cp:coreProperties>
</file>