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E02A6-62F7-4AF9-B6F8-ACA4401C93A7}" type="datetimeFigureOut">
              <a:rPr lang="cs-CZ" smtClean="0"/>
              <a:pPr/>
              <a:t>15.4.2018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78B74-8FF1-4C17-B3C1-AE3B0033CD1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E02A6-62F7-4AF9-B6F8-ACA4401C93A7}" type="datetimeFigureOut">
              <a:rPr lang="cs-CZ" smtClean="0"/>
              <a:pPr/>
              <a:t>15.4.2018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78B74-8FF1-4C17-B3C1-AE3B0033C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E02A6-62F7-4AF9-B6F8-ACA4401C93A7}" type="datetimeFigureOut">
              <a:rPr lang="cs-CZ" smtClean="0"/>
              <a:pPr/>
              <a:t>15.4.2018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78B74-8FF1-4C17-B3C1-AE3B0033C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E02A6-62F7-4AF9-B6F8-ACA4401C93A7}" type="datetimeFigureOut">
              <a:rPr lang="cs-CZ" smtClean="0"/>
              <a:pPr/>
              <a:t>15.4.2018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78B74-8FF1-4C17-B3C1-AE3B0033C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E02A6-62F7-4AF9-B6F8-ACA4401C93A7}" type="datetimeFigureOut">
              <a:rPr lang="cs-CZ" smtClean="0"/>
              <a:pPr/>
              <a:t>15.4.2018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78B74-8FF1-4C17-B3C1-AE3B0033CD1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E02A6-62F7-4AF9-B6F8-ACA4401C93A7}" type="datetimeFigureOut">
              <a:rPr lang="cs-CZ" smtClean="0"/>
              <a:pPr/>
              <a:t>15.4.2018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78B74-8FF1-4C17-B3C1-AE3B0033C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E02A6-62F7-4AF9-B6F8-ACA4401C93A7}" type="datetimeFigureOut">
              <a:rPr lang="cs-CZ" smtClean="0"/>
              <a:pPr/>
              <a:t>15.4.2018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78B74-8FF1-4C17-B3C1-AE3B0033CD1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E02A6-62F7-4AF9-B6F8-ACA4401C93A7}" type="datetimeFigureOut">
              <a:rPr lang="cs-CZ" smtClean="0"/>
              <a:pPr/>
              <a:t>15.4.2018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78B74-8FF1-4C17-B3C1-AE3B0033C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E02A6-62F7-4AF9-B6F8-ACA4401C93A7}" type="datetimeFigureOut">
              <a:rPr lang="cs-CZ" smtClean="0"/>
              <a:pPr/>
              <a:t>15.4.2018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78B74-8FF1-4C17-B3C1-AE3B0033C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E02A6-62F7-4AF9-B6F8-ACA4401C93A7}" type="datetimeFigureOut">
              <a:rPr lang="cs-CZ" smtClean="0"/>
              <a:pPr/>
              <a:t>15.4.2018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78B74-8FF1-4C17-B3C1-AE3B0033C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9E02A6-62F7-4AF9-B6F8-ACA4401C93A7}" type="datetimeFigureOut">
              <a:rPr lang="cs-CZ" smtClean="0"/>
              <a:pPr/>
              <a:t>15.4.2018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2878B74-8FF1-4C17-B3C1-AE3B0033C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9E02A6-62F7-4AF9-B6F8-ACA4401C93A7}" type="datetimeFigureOut">
              <a:rPr lang="cs-CZ" smtClean="0"/>
              <a:pPr/>
              <a:t>15.4.2018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2878B74-8FF1-4C17-B3C1-AE3B0033C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Alexander MOYZES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pl-PL" dirty="0"/>
              <a:t>4. 9. 1906 Kláštor pod Znievom – 20. 11. 1984 Bratislava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70. 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Dovŕšenie</a:t>
            </a:r>
            <a:r>
              <a:rPr lang="cs-CZ" dirty="0" smtClean="0"/>
              <a:t> tvorby – </a:t>
            </a:r>
            <a:r>
              <a:rPr lang="cs-CZ" dirty="0" err="1" smtClean="0"/>
              <a:t>retrospektívne</a:t>
            </a:r>
            <a:r>
              <a:rPr lang="cs-CZ" dirty="0" smtClean="0"/>
              <a:t> črty, </a:t>
            </a:r>
            <a:r>
              <a:rPr lang="cs-CZ" dirty="0" err="1" smtClean="0"/>
              <a:t>pripomínanie</a:t>
            </a:r>
            <a:r>
              <a:rPr lang="cs-CZ" dirty="0" smtClean="0"/>
              <a:t> </a:t>
            </a:r>
            <a:r>
              <a:rPr lang="cs-CZ" dirty="0" err="1" smtClean="0"/>
              <a:t>vlastných</a:t>
            </a:r>
            <a:r>
              <a:rPr lang="cs-CZ" dirty="0" smtClean="0"/>
              <a:t> </a:t>
            </a:r>
            <a:r>
              <a:rPr lang="cs-CZ" dirty="0" err="1" smtClean="0"/>
              <a:t>začiatkov</a:t>
            </a:r>
            <a:endParaRPr lang="cs-CZ" dirty="0" smtClean="0"/>
          </a:p>
          <a:p>
            <a:r>
              <a:rPr lang="cs-CZ" dirty="0" smtClean="0"/>
              <a:t>Po </a:t>
            </a:r>
            <a:r>
              <a:rPr lang="cs-CZ" dirty="0" err="1" smtClean="0"/>
              <a:t>dlhšom</a:t>
            </a:r>
            <a:r>
              <a:rPr lang="cs-CZ" dirty="0" smtClean="0"/>
              <a:t> čase tvorba </a:t>
            </a:r>
            <a:r>
              <a:rPr lang="cs-CZ" dirty="0" err="1" smtClean="0"/>
              <a:t>orchestrálnych</a:t>
            </a:r>
            <a:r>
              <a:rPr lang="cs-CZ" dirty="0" smtClean="0"/>
              <a:t> </a:t>
            </a:r>
            <a:r>
              <a:rPr lang="cs-CZ" dirty="0" err="1" smtClean="0"/>
              <a:t>diel</a:t>
            </a:r>
            <a:r>
              <a:rPr lang="cs-CZ" dirty="0" smtClean="0"/>
              <a:t>: </a:t>
            </a:r>
            <a:r>
              <a:rPr lang="cs-CZ" dirty="0" err="1" smtClean="0"/>
              <a:t>komorne</a:t>
            </a:r>
            <a:r>
              <a:rPr lang="cs-CZ" dirty="0" smtClean="0"/>
              <a:t> </a:t>
            </a:r>
            <a:r>
              <a:rPr lang="cs-CZ" dirty="0" err="1" smtClean="0"/>
              <a:t>ladená</a:t>
            </a:r>
            <a:r>
              <a:rPr lang="cs-CZ" dirty="0" smtClean="0"/>
              <a:t> Partita k </a:t>
            </a:r>
            <a:r>
              <a:rPr lang="cs-CZ" dirty="0" err="1" smtClean="0"/>
              <a:t>pocte</a:t>
            </a:r>
            <a:r>
              <a:rPr lang="cs-CZ" dirty="0" smtClean="0"/>
              <a:t> </a:t>
            </a:r>
            <a:r>
              <a:rPr lang="cs-CZ" dirty="0" err="1" smtClean="0"/>
              <a:t>Majstra</a:t>
            </a:r>
            <a:r>
              <a:rPr lang="cs-CZ" dirty="0" smtClean="0"/>
              <a:t> Pavla (1972); suita Vatry na horách (1975)</a:t>
            </a:r>
          </a:p>
          <a:p>
            <a:r>
              <a:rPr lang="cs-CZ" dirty="0" smtClean="0"/>
              <a:t>9. - 12. </a:t>
            </a:r>
            <a:r>
              <a:rPr lang="cs-CZ" dirty="0" err="1" smtClean="0"/>
              <a:t>symfónia</a:t>
            </a:r>
            <a:r>
              <a:rPr lang="cs-CZ" dirty="0" smtClean="0"/>
              <a:t> (1971, 1978, 1979, 1982) – </a:t>
            </a:r>
            <a:r>
              <a:rPr lang="cs-CZ" dirty="0" err="1" smtClean="0"/>
              <a:t>nadviazal</a:t>
            </a:r>
            <a:r>
              <a:rPr lang="cs-CZ" dirty="0" smtClean="0"/>
              <a:t> na </a:t>
            </a:r>
            <a:r>
              <a:rPr lang="cs-CZ" dirty="0" err="1" smtClean="0"/>
              <a:t>predchádzajúcu</a:t>
            </a:r>
            <a:r>
              <a:rPr lang="cs-CZ" dirty="0" smtClean="0"/>
              <a:t> tvorbu, v 9. je vazba na folklór oslabená</a:t>
            </a:r>
          </a:p>
          <a:p>
            <a:r>
              <a:rPr lang="cs-CZ" dirty="0" err="1" smtClean="0"/>
              <a:t>Klasicizujúca</a:t>
            </a:r>
            <a:r>
              <a:rPr lang="cs-CZ" dirty="0" smtClean="0"/>
              <a:t> disciplína, </a:t>
            </a:r>
            <a:r>
              <a:rPr lang="cs-CZ" dirty="0" err="1" smtClean="0"/>
              <a:t>zmysel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kontrasty, </a:t>
            </a:r>
            <a:r>
              <a:rPr lang="cs-CZ" dirty="0" err="1" smtClean="0"/>
              <a:t>variačná</a:t>
            </a:r>
            <a:r>
              <a:rPr lang="cs-CZ" dirty="0" smtClean="0"/>
              <a:t> </a:t>
            </a:r>
            <a:r>
              <a:rPr lang="cs-CZ" dirty="0" err="1" smtClean="0"/>
              <a:t>prepracovanosť</a:t>
            </a:r>
            <a:r>
              <a:rPr lang="cs-CZ" dirty="0" smtClean="0"/>
              <a:t> </a:t>
            </a:r>
            <a:r>
              <a:rPr lang="cs-CZ" dirty="0" err="1" smtClean="0"/>
              <a:t>nápadov</a:t>
            </a:r>
            <a:r>
              <a:rPr lang="cs-CZ" dirty="0" smtClean="0"/>
              <a:t> (</a:t>
            </a:r>
            <a:r>
              <a:rPr lang="cs-CZ" dirty="0" err="1" smtClean="0"/>
              <a:t>podobne</a:t>
            </a:r>
            <a:r>
              <a:rPr lang="cs-CZ" dirty="0" smtClean="0"/>
              <a:t> v 3. a 4. </a:t>
            </a:r>
            <a:r>
              <a:rPr lang="cs-CZ" dirty="0" err="1" smtClean="0"/>
              <a:t>sláčikovom</a:t>
            </a:r>
            <a:r>
              <a:rPr lang="cs-CZ" dirty="0" smtClean="0"/>
              <a:t> kvartete)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Literatúra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t">
              <a:buNone/>
            </a:pPr>
            <a:r>
              <a:rPr lang="cs-CZ" dirty="0" smtClean="0"/>
              <a:t>BURLAS, Ladislav: </a:t>
            </a:r>
            <a:r>
              <a:rPr lang="cs-CZ" b="1" dirty="0" smtClean="0"/>
              <a:t>Slovenská </a:t>
            </a:r>
            <a:r>
              <a:rPr lang="cs-CZ" b="1" dirty="0" err="1" smtClean="0"/>
              <a:t>hudobná</a:t>
            </a:r>
            <a:r>
              <a:rPr lang="cs-CZ" b="1" dirty="0" smtClean="0"/>
              <a:t> </a:t>
            </a:r>
            <a:r>
              <a:rPr lang="cs-CZ" b="1" dirty="0" smtClean="0"/>
              <a:t>moderna</a:t>
            </a:r>
            <a:r>
              <a:rPr lang="cs-CZ" dirty="0" smtClean="0"/>
              <a:t>. Obzor</a:t>
            </a:r>
            <a:r>
              <a:rPr lang="cs-CZ" dirty="0" smtClean="0"/>
              <a:t>, Bratislava 1983 </a:t>
            </a:r>
            <a:br>
              <a:rPr lang="cs-CZ" dirty="0" smtClean="0"/>
            </a:br>
            <a:endParaRPr lang="cs-CZ" dirty="0" smtClean="0"/>
          </a:p>
          <a:p>
            <a:pPr fontAlgn="t">
              <a:buNone/>
            </a:pPr>
            <a:r>
              <a:rPr lang="cs-CZ" dirty="0" smtClean="0"/>
              <a:t>BURLAS, Ladislav: </a:t>
            </a:r>
            <a:r>
              <a:rPr lang="cs-CZ" b="1" dirty="0" smtClean="0"/>
              <a:t>Alexander </a:t>
            </a:r>
            <a:r>
              <a:rPr lang="cs-CZ" b="1" dirty="0" err="1" smtClean="0"/>
              <a:t>Moyzes</a:t>
            </a:r>
            <a:r>
              <a:rPr lang="cs-CZ" b="1" dirty="0" smtClean="0"/>
              <a:t>. </a:t>
            </a:r>
            <a:r>
              <a:rPr lang="cs-CZ" dirty="0" smtClean="0"/>
              <a:t>Slovenské </a:t>
            </a:r>
            <a:r>
              <a:rPr lang="cs-CZ" dirty="0" err="1" smtClean="0"/>
              <a:t>vydavateľstvo</a:t>
            </a:r>
            <a:r>
              <a:rPr lang="cs-CZ" dirty="0" smtClean="0"/>
              <a:t> </a:t>
            </a:r>
            <a:r>
              <a:rPr lang="cs-CZ" dirty="0" err="1" smtClean="0"/>
              <a:t>krásnej</a:t>
            </a:r>
            <a:r>
              <a:rPr lang="cs-CZ" dirty="0" smtClean="0"/>
              <a:t> </a:t>
            </a:r>
            <a:r>
              <a:rPr lang="cs-CZ" dirty="0" err="1" smtClean="0"/>
              <a:t>literatúry</a:t>
            </a:r>
            <a:r>
              <a:rPr lang="cs-CZ" dirty="0" smtClean="0"/>
              <a:t>, Bratislava 1956 </a:t>
            </a:r>
            <a:endParaRPr lang="cs-CZ" dirty="0" smtClean="0"/>
          </a:p>
          <a:p>
            <a:pPr fontAlgn="t">
              <a:buNone/>
            </a:pPr>
            <a:r>
              <a:rPr lang="cs-CZ" dirty="0" smtClean="0"/>
              <a:t>ČERBOVÁ, Zuzana: </a:t>
            </a:r>
            <a:r>
              <a:rPr lang="cs-CZ" b="1" dirty="0" smtClean="0"/>
              <a:t>Alexander </a:t>
            </a:r>
            <a:r>
              <a:rPr lang="cs-CZ" b="1" dirty="0" err="1" smtClean="0"/>
              <a:t>Moyzes</a:t>
            </a:r>
            <a:r>
              <a:rPr lang="cs-CZ" b="1" dirty="0" smtClean="0"/>
              <a:t>: Sonáta e-mol, </a:t>
            </a:r>
            <a:r>
              <a:rPr lang="cs-CZ" b="1" dirty="0" err="1" smtClean="0"/>
              <a:t>op</a:t>
            </a:r>
            <a:r>
              <a:rPr lang="cs-CZ" b="1" dirty="0" smtClean="0"/>
              <a:t>. 2 </a:t>
            </a:r>
            <a:r>
              <a:rPr lang="cs-CZ" b="1" dirty="0" err="1" smtClean="0"/>
              <a:t>pre</a:t>
            </a:r>
            <a:r>
              <a:rPr lang="cs-CZ" b="1" dirty="0" smtClean="0"/>
              <a:t> klavír. Problematika </a:t>
            </a:r>
            <a:r>
              <a:rPr lang="cs-CZ" b="1" dirty="0" err="1" smtClean="0"/>
              <a:t>pramennej</a:t>
            </a:r>
            <a:r>
              <a:rPr lang="cs-CZ" b="1" dirty="0" smtClean="0"/>
              <a:t> </a:t>
            </a:r>
            <a:r>
              <a:rPr lang="cs-CZ" b="1" dirty="0" err="1" smtClean="0"/>
              <a:t>základne</a:t>
            </a:r>
            <a:r>
              <a:rPr lang="cs-CZ" dirty="0" smtClean="0"/>
              <a:t>. </a:t>
            </a:r>
            <a:r>
              <a:rPr lang="cs-CZ" i="1" dirty="0" smtClean="0"/>
              <a:t>Hudební </a:t>
            </a:r>
            <a:r>
              <a:rPr lang="cs-CZ" i="1" dirty="0" smtClean="0"/>
              <a:t>věda</a:t>
            </a:r>
            <a:r>
              <a:rPr lang="cs-CZ" dirty="0" smtClean="0"/>
              <a:t> </a:t>
            </a:r>
            <a:r>
              <a:rPr lang="cs-CZ" dirty="0" err="1" smtClean="0"/>
              <a:t>roč</a:t>
            </a:r>
            <a:r>
              <a:rPr lang="cs-CZ" dirty="0" smtClean="0"/>
              <a:t>. 54, 2017, č. 1, s. 71–88 </a:t>
            </a:r>
            <a:endParaRPr lang="cs-CZ" dirty="0" smtClean="0"/>
          </a:p>
          <a:p>
            <a:pPr fontAlgn="t">
              <a:buNone/>
            </a:pPr>
            <a:r>
              <a:rPr lang="cs-CZ" dirty="0" smtClean="0"/>
              <a:t>MEDŇANSKÁ, Irena: </a:t>
            </a:r>
            <a:r>
              <a:rPr lang="cs-CZ" b="1" dirty="0" err="1" smtClean="0"/>
              <a:t>Detská</a:t>
            </a:r>
            <a:r>
              <a:rPr lang="cs-CZ" b="1" dirty="0" smtClean="0"/>
              <a:t> </a:t>
            </a:r>
            <a:r>
              <a:rPr lang="cs-CZ" b="1" dirty="0" err="1" smtClean="0"/>
              <a:t>zborová</a:t>
            </a:r>
            <a:r>
              <a:rPr lang="cs-CZ" b="1" dirty="0" smtClean="0"/>
              <a:t> tvorba slovenských </a:t>
            </a:r>
            <a:r>
              <a:rPr lang="cs-CZ" b="1" dirty="0" err="1" smtClean="0"/>
              <a:t>skladateľov</a:t>
            </a:r>
            <a:r>
              <a:rPr lang="cs-CZ" dirty="0" smtClean="0"/>
              <a:t>. </a:t>
            </a:r>
            <a:r>
              <a:rPr lang="cs-CZ" i="1" dirty="0" smtClean="0"/>
              <a:t>Slovenská </a:t>
            </a:r>
            <a:r>
              <a:rPr lang="cs-CZ" i="1" dirty="0" smtClean="0"/>
              <a:t>hudba</a:t>
            </a:r>
            <a:r>
              <a:rPr lang="cs-CZ" dirty="0" smtClean="0"/>
              <a:t> </a:t>
            </a:r>
            <a:r>
              <a:rPr lang="cs-CZ" dirty="0" err="1" smtClean="0"/>
              <a:t>roč</a:t>
            </a:r>
            <a:r>
              <a:rPr lang="cs-CZ" dirty="0" smtClean="0"/>
              <a:t>. 38, 2012, č. 2, s. 190–210 </a:t>
            </a:r>
            <a:endParaRPr lang="cs-CZ" dirty="0" smtClean="0"/>
          </a:p>
          <a:p>
            <a:pPr fontAlgn="t">
              <a:buNone/>
            </a:pPr>
            <a:r>
              <a:rPr lang="cs-CZ" dirty="0" smtClean="0"/>
              <a:t>HRUŠOVSKÝ</a:t>
            </a:r>
            <a:r>
              <a:rPr lang="cs-CZ" dirty="0" smtClean="0"/>
              <a:t>, Ivan: </a:t>
            </a:r>
            <a:r>
              <a:rPr lang="cs-CZ" b="1" dirty="0" smtClean="0"/>
              <a:t>Estetické </a:t>
            </a:r>
            <a:r>
              <a:rPr lang="cs-CZ" b="1" dirty="0" err="1" smtClean="0"/>
              <a:t>predstavy</a:t>
            </a:r>
            <a:r>
              <a:rPr lang="cs-CZ" b="1" dirty="0" smtClean="0"/>
              <a:t> Alexandra </a:t>
            </a:r>
            <a:r>
              <a:rPr lang="cs-CZ" b="1" dirty="0" err="1" smtClean="0"/>
              <a:t>Moyzesa</a:t>
            </a:r>
            <a:r>
              <a:rPr lang="cs-CZ" b="1" dirty="0" smtClean="0"/>
              <a:t> a </a:t>
            </a:r>
            <a:r>
              <a:rPr lang="cs-CZ" b="1" dirty="0" err="1" smtClean="0"/>
              <a:t>ich</a:t>
            </a:r>
            <a:r>
              <a:rPr lang="cs-CZ" b="1" dirty="0" smtClean="0"/>
              <a:t> význam v 30. </a:t>
            </a:r>
            <a:r>
              <a:rPr lang="cs-CZ" b="1" dirty="0" err="1" smtClean="0"/>
              <a:t>rokoch</a:t>
            </a:r>
            <a:r>
              <a:rPr lang="cs-CZ" dirty="0" smtClean="0"/>
              <a:t>. </a:t>
            </a:r>
            <a:r>
              <a:rPr lang="cs-CZ" i="1" dirty="0" smtClean="0"/>
              <a:t>Zrod </a:t>
            </a:r>
            <a:r>
              <a:rPr lang="cs-CZ" i="1" dirty="0" smtClean="0"/>
              <a:t>a vývoj </a:t>
            </a:r>
            <a:r>
              <a:rPr lang="cs-CZ" i="1" dirty="0" err="1" smtClean="0"/>
              <a:t>slovenskej</a:t>
            </a:r>
            <a:r>
              <a:rPr lang="cs-CZ" i="1" dirty="0" smtClean="0"/>
              <a:t> </a:t>
            </a:r>
            <a:r>
              <a:rPr lang="cs-CZ" i="1" dirty="0" err="1" smtClean="0"/>
              <a:t>hudobnej</a:t>
            </a:r>
            <a:r>
              <a:rPr lang="cs-CZ" i="1" dirty="0" smtClean="0"/>
              <a:t> moderny (</a:t>
            </a:r>
            <a:r>
              <a:rPr lang="cs-CZ" i="1" dirty="0" err="1" smtClean="0"/>
              <a:t>zborník</a:t>
            </a:r>
            <a:r>
              <a:rPr lang="cs-CZ" i="1" dirty="0" smtClean="0"/>
              <a:t> z </a:t>
            </a:r>
            <a:r>
              <a:rPr lang="cs-CZ" i="1" dirty="0" err="1" smtClean="0"/>
              <a:t>konferencie</a:t>
            </a:r>
            <a:r>
              <a:rPr lang="cs-CZ" i="1" dirty="0" smtClean="0"/>
              <a:t> BHS 1983)</a:t>
            </a:r>
            <a:r>
              <a:rPr lang="cs-CZ" dirty="0" smtClean="0"/>
              <a:t>, </a:t>
            </a:r>
            <a:r>
              <a:rPr lang="cs-CZ" dirty="0" err="1" smtClean="0"/>
              <a:t>Mestský</a:t>
            </a:r>
            <a:r>
              <a:rPr lang="cs-CZ" dirty="0" smtClean="0"/>
              <a:t> dom </a:t>
            </a:r>
            <a:r>
              <a:rPr lang="cs-CZ" dirty="0" err="1" smtClean="0"/>
              <a:t>kultúry</a:t>
            </a:r>
            <a:r>
              <a:rPr lang="cs-CZ" dirty="0" smtClean="0"/>
              <a:t> a </a:t>
            </a:r>
            <a:r>
              <a:rPr lang="cs-CZ" dirty="0" err="1" smtClean="0"/>
              <a:t>osvety</a:t>
            </a:r>
            <a:r>
              <a:rPr lang="cs-CZ" dirty="0" smtClean="0"/>
              <a:t>, Bratislava 1985, s. 42–45 </a:t>
            </a:r>
            <a:endParaRPr lang="cs-CZ" dirty="0" smtClean="0"/>
          </a:p>
          <a:p>
            <a:pPr fontAlgn="t">
              <a:buNone/>
            </a:pPr>
            <a:r>
              <a:rPr lang="cs-CZ" dirty="0" smtClean="0"/>
              <a:t>BURLAS</a:t>
            </a:r>
            <a:r>
              <a:rPr lang="cs-CZ" dirty="0" smtClean="0"/>
              <a:t>, Ladislav: </a:t>
            </a:r>
            <a:r>
              <a:rPr lang="cs-CZ" b="1" dirty="0" smtClean="0"/>
              <a:t>Estetika </a:t>
            </a:r>
            <a:r>
              <a:rPr lang="cs-CZ" b="1" dirty="0" err="1" smtClean="0"/>
              <a:t>medzivojnovej</a:t>
            </a:r>
            <a:r>
              <a:rPr lang="cs-CZ" b="1" dirty="0" smtClean="0"/>
              <a:t> </a:t>
            </a:r>
            <a:r>
              <a:rPr lang="cs-CZ" b="1" dirty="0" err="1" smtClean="0"/>
              <a:t>hudobnej</a:t>
            </a:r>
            <a:r>
              <a:rPr lang="cs-CZ" b="1" dirty="0" smtClean="0"/>
              <a:t> </a:t>
            </a:r>
            <a:r>
              <a:rPr lang="cs-CZ" b="1" dirty="0" smtClean="0"/>
              <a:t>moderny</a:t>
            </a:r>
            <a:r>
              <a:rPr lang="cs-CZ" dirty="0" smtClean="0"/>
              <a:t>. </a:t>
            </a:r>
            <a:r>
              <a:rPr lang="cs-CZ" i="1" dirty="0" err="1" smtClean="0"/>
              <a:t>Hudobná</a:t>
            </a:r>
            <a:r>
              <a:rPr lang="cs-CZ" i="1" dirty="0" smtClean="0"/>
              <a:t> </a:t>
            </a:r>
            <a:r>
              <a:rPr lang="cs-CZ" i="1" dirty="0" err="1" smtClean="0"/>
              <a:t>kultúra</a:t>
            </a:r>
            <a:r>
              <a:rPr lang="cs-CZ" i="1" dirty="0" smtClean="0"/>
              <a:t> Bratislavy </a:t>
            </a:r>
            <a:r>
              <a:rPr lang="cs-CZ" i="1" dirty="0" err="1" smtClean="0"/>
              <a:t>medzi</a:t>
            </a:r>
            <a:r>
              <a:rPr lang="cs-CZ" i="1" dirty="0" smtClean="0"/>
              <a:t> </a:t>
            </a:r>
            <a:r>
              <a:rPr lang="cs-CZ" i="1" dirty="0" err="1" smtClean="0"/>
              <a:t>dvoma</a:t>
            </a:r>
            <a:r>
              <a:rPr lang="cs-CZ" i="1" dirty="0" smtClean="0"/>
              <a:t> vojnami (1918–1939) (</a:t>
            </a:r>
            <a:r>
              <a:rPr lang="cs-CZ" i="1" dirty="0" err="1" smtClean="0"/>
              <a:t>zborník</a:t>
            </a:r>
            <a:r>
              <a:rPr lang="cs-CZ" i="1" dirty="0" smtClean="0"/>
              <a:t> z </a:t>
            </a:r>
            <a:r>
              <a:rPr lang="cs-CZ" i="1" dirty="0" err="1" smtClean="0"/>
              <a:t>konferencie</a:t>
            </a:r>
            <a:r>
              <a:rPr lang="cs-CZ" i="1" dirty="0" smtClean="0"/>
              <a:t> BHS 1977)</a:t>
            </a:r>
            <a:r>
              <a:rPr lang="cs-CZ" dirty="0" smtClean="0"/>
              <a:t>, </a:t>
            </a:r>
            <a:r>
              <a:rPr lang="cs-CZ" dirty="0" err="1" smtClean="0"/>
              <a:t>Mestský</a:t>
            </a:r>
            <a:r>
              <a:rPr lang="cs-CZ" dirty="0" smtClean="0"/>
              <a:t> dom </a:t>
            </a:r>
            <a:r>
              <a:rPr lang="cs-CZ" dirty="0" err="1" smtClean="0"/>
              <a:t>kultúry</a:t>
            </a:r>
            <a:r>
              <a:rPr lang="cs-CZ" dirty="0" smtClean="0"/>
              <a:t> a </a:t>
            </a:r>
            <a:r>
              <a:rPr lang="cs-CZ" dirty="0" err="1" smtClean="0"/>
              <a:t>osvety</a:t>
            </a:r>
            <a:r>
              <a:rPr lang="cs-CZ" dirty="0" smtClean="0"/>
              <a:t>, Bratislava 1980, s. 17–21 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/>
              <a:t>1925</a:t>
            </a:r>
            <a:r>
              <a:rPr lang="cs-CZ" dirty="0" smtClean="0"/>
              <a:t>maturita na </a:t>
            </a:r>
            <a:r>
              <a:rPr lang="cs-CZ" dirty="0" err="1" smtClean="0"/>
              <a:t>reálnom</a:t>
            </a:r>
            <a:r>
              <a:rPr lang="cs-CZ" dirty="0" smtClean="0"/>
              <a:t> gymnáziu v Prešove</a:t>
            </a:r>
            <a:r>
              <a:rPr lang="cs-CZ" b="1" dirty="0"/>
              <a:t>1925 – 1928</a:t>
            </a:r>
            <a:r>
              <a:rPr lang="cs-CZ" dirty="0" smtClean="0"/>
              <a:t>Konzervatórium v </a:t>
            </a:r>
            <a:r>
              <a:rPr lang="cs-CZ" dirty="0" err="1" smtClean="0"/>
              <a:t>Prahe</a:t>
            </a:r>
            <a:r>
              <a:rPr lang="cs-CZ" dirty="0" smtClean="0"/>
              <a:t> (organ – Bedřich </a:t>
            </a:r>
            <a:r>
              <a:rPr lang="cs-CZ" dirty="0" err="1" smtClean="0"/>
              <a:t>Wiedermann</a:t>
            </a:r>
            <a:r>
              <a:rPr lang="cs-CZ" dirty="0" smtClean="0"/>
              <a:t>, </a:t>
            </a:r>
            <a:r>
              <a:rPr lang="cs-CZ" dirty="0" err="1" smtClean="0"/>
              <a:t>kompozícia</a:t>
            </a:r>
            <a:r>
              <a:rPr lang="cs-CZ" dirty="0" smtClean="0"/>
              <a:t> – Otakar </a:t>
            </a:r>
            <a:r>
              <a:rPr lang="cs-CZ" dirty="0" err="1" smtClean="0"/>
              <a:t>Šín</a:t>
            </a:r>
            <a:r>
              <a:rPr lang="cs-CZ" dirty="0" smtClean="0"/>
              <a:t>, </a:t>
            </a:r>
            <a:r>
              <a:rPr lang="cs-CZ" dirty="0" err="1" smtClean="0"/>
              <a:t>inštrumentácia</a:t>
            </a:r>
            <a:r>
              <a:rPr lang="cs-CZ" dirty="0" smtClean="0"/>
              <a:t> – Jaroslav </a:t>
            </a:r>
            <a:r>
              <a:rPr lang="cs-CZ" dirty="0" err="1" smtClean="0"/>
              <a:t>Křička</a:t>
            </a:r>
            <a:r>
              <a:rPr lang="cs-CZ" dirty="0" smtClean="0"/>
              <a:t>, </a:t>
            </a:r>
            <a:r>
              <a:rPr lang="cs-CZ" dirty="0" err="1" smtClean="0"/>
              <a:t>hudobné</a:t>
            </a:r>
            <a:r>
              <a:rPr lang="cs-CZ" dirty="0" smtClean="0"/>
              <a:t> formy – Karel Boleslav Jirák, </a:t>
            </a:r>
            <a:r>
              <a:rPr lang="cs-CZ" dirty="0" err="1" smtClean="0"/>
              <a:t>dirigovanie</a:t>
            </a:r>
            <a:r>
              <a:rPr lang="cs-CZ" dirty="0" smtClean="0"/>
              <a:t> – Otakar </a:t>
            </a:r>
            <a:r>
              <a:rPr lang="cs-CZ" dirty="0" smtClean="0"/>
              <a:t>Ostrčil</a:t>
            </a:r>
          </a:p>
          <a:p>
            <a:r>
              <a:rPr lang="cs-CZ" b="1" dirty="0" smtClean="0"/>
              <a:t>1928 </a:t>
            </a:r>
            <a:r>
              <a:rPr lang="cs-CZ" b="1" dirty="0"/>
              <a:t>– 1930</a:t>
            </a:r>
            <a:r>
              <a:rPr lang="cs-CZ" dirty="0" smtClean="0"/>
              <a:t>Majstrovská škola pražského </a:t>
            </a:r>
            <a:r>
              <a:rPr lang="cs-CZ" dirty="0" err="1" smtClean="0"/>
              <a:t>konzervatória</a:t>
            </a:r>
            <a:r>
              <a:rPr lang="cs-CZ" dirty="0" smtClean="0"/>
              <a:t> (</a:t>
            </a:r>
            <a:r>
              <a:rPr lang="cs-CZ" dirty="0" err="1" smtClean="0"/>
              <a:t>kompozícia</a:t>
            </a:r>
            <a:r>
              <a:rPr lang="cs-CZ" dirty="0" smtClean="0"/>
              <a:t> – Vítězslav Novák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1928 </a:t>
            </a:r>
            <a:r>
              <a:rPr lang="cs-CZ" b="1" dirty="0"/>
              <a:t>– 1948</a:t>
            </a:r>
            <a:r>
              <a:rPr lang="cs-CZ" dirty="0" smtClean="0"/>
              <a:t>pedagóg teoretických </a:t>
            </a:r>
            <a:r>
              <a:rPr lang="cs-CZ" dirty="0" err="1" smtClean="0"/>
              <a:t>predmetov</a:t>
            </a:r>
            <a:r>
              <a:rPr lang="cs-CZ" dirty="0" smtClean="0"/>
              <a:t> a </a:t>
            </a:r>
            <a:r>
              <a:rPr lang="cs-CZ" dirty="0" err="1" smtClean="0"/>
              <a:t>kompozície</a:t>
            </a:r>
            <a:r>
              <a:rPr lang="cs-CZ" dirty="0" smtClean="0"/>
              <a:t> na </a:t>
            </a:r>
            <a:r>
              <a:rPr lang="cs-CZ" dirty="0" err="1" smtClean="0"/>
              <a:t>Hudobnej</a:t>
            </a:r>
            <a:r>
              <a:rPr lang="cs-CZ" dirty="0" smtClean="0"/>
              <a:t> a </a:t>
            </a:r>
            <a:r>
              <a:rPr lang="cs-CZ" dirty="0" err="1" smtClean="0"/>
              <a:t>dramatickej</a:t>
            </a:r>
            <a:r>
              <a:rPr lang="cs-CZ" dirty="0" smtClean="0"/>
              <a:t> </a:t>
            </a:r>
            <a:r>
              <a:rPr lang="cs-CZ" dirty="0" err="1" smtClean="0"/>
              <a:t>akadémii</a:t>
            </a:r>
            <a:r>
              <a:rPr lang="cs-CZ" dirty="0" smtClean="0"/>
              <a:t> v </a:t>
            </a:r>
            <a:r>
              <a:rPr lang="cs-CZ" dirty="0" err="1" smtClean="0"/>
              <a:t>Bratislave</a:t>
            </a:r>
            <a:r>
              <a:rPr lang="cs-CZ" dirty="0" smtClean="0"/>
              <a:t> (1941 </a:t>
            </a:r>
            <a:r>
              <a:rPr lang="cs-CZ" dirty="0" err="1" smtClean="0"/>
              <a:t>premenovanej</a:t>
            </a:r>
            <a:r>
              <a:rPr lang="cs-CZ" dirty="0" smtClean="0"/>
              <a:t> na </a:t>
            </a:r>
            <a:r>
              <a:rPr lang="cs-CZ" dirty="0" err="1" smtClean="0"/>
              <a:t>Štátne</a:t>
            </a:r>
            <a:r>
              <a:rPr lang="cs-CZ" dirty="0" smtClean="0"/>
              <a:t> </a:t>
            </a:r>
            <a:r>
              <a:rPr lang="cs-CZ" dirty="0" err="1" smtClean="0"/>
              <a:t>konzervatórium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1937 </a:t>
            </a:r>
            <a:r>
              <a:rPr lang="cs-CZ" b="1" dirty="0"/>
              <a:t>– 1948</a:t>
            </a:r>
            <a:r>
              <a:rPr lang="cs-CZ" dirty="0" smtClean="0"/>
              <a:t>šéf </a:t>
            </a:r>
            <a:r>
              <a:rPr lang="cs-CZ" dirty="0" err="1" smtClean="0"/>
              <a:t>hudobného</a:t>
            </a:r>
            <a:r>
              <a:rPr lang="cs-CZ" dirty="0" smtClean="0"/>
              <a:t> odboru v Čs. rozhlase v </a:t>
            </a:r>
            <a:r>
              <a:rPr lang="cs-CZ" dirty="0" err="1" smtClean="0"/>
              <a:t>Bratislave</a:t>
            </a:r>
            <a:endParaRPr lang="cs-CZ" dirty="0" smtClean="0"/>
          </a:p>
          <a:p>
            <a:r>
              <a:rPr lang="cs-CZ" b="1" dirty="0" smtClean="0"/>
              <a:t>1948 </a:t>
            </a:r>
            <a:r>
              <a:rPr lang="cs-CZ" b="1" dirty="0"/>
              <a:t>– 1951</a:t>
            </a:r>
            <a:r>
              <a:rPr lang="cs-CZ" dirty="0" smtClean="0"/>
              <a:t>predseda </a:t>
            </a:r>
            <a:r>
              <a:rPr lang="cs-CZ" dirty="0" err="1" smtClean="0"/>
              <a:t>slovenskej</a:t>
            </a:r>
            <a:r>
              <a:rPr lang="cs-CZ" dirty="0" smtClean="0"/>
              <a:t> </a:t>
            </a:r>
            <a:r>
              <a:rPr lang="cs-CZ" dirty="0" err="1" smtClean="0"/>
              <a:t>sekcie</a:t>
            </a:r>
            <a:r>
              <a:rPr lang="cs-CZ" dirty="0" smtClean="0"/>
              <a:t> Československého </a:t>
            </a:r>
            <a:r>
              <a:rPr lang="cs-CZ" dirty="0" err="1" smtClean="0"/>
              <a:t>zväzu</a:t>
            </a:r>
            <a:r>
              <a:rPr lang="cs-CZ" dirty="0" smtClean="0"/>
              <a:t> </a:t>
            </a:r>
            <a:r>
              <a:rPr lang="cs-CZ" dirty="0" err="1" smtClean="0"/>
              <a:t>skladateľov</a:t>
            </a:r>
            <a:endParaRPr lang="cs-CZ" dirty="0" smtClean="0"/>
          </a:p>
          <a:p>
            <a:r>
              <a:rPr lang="cs-CZ" b="1" dirty="0" smtClean="0"/>
              <a:t>1949 </a:t>
            </a:r>
            <a:r>
              <a:rPr lang="cs-CZ" b="1" dirty="0"/>
              <a:t>– 1978</a:t>
            </a:r>
            <a:r>
              <a:rPr lang="cs-CZ" dirty="0" smtClean="0"/>
              <a:t>profesor </a:t>
            </a:r>
            <a:r>
              <a:rPr lang="cs-CZ" dirty="0" err="1" smtClean="0"/>
              <a:t>kompozície</a:t>
            </a:r>
            <a:r>
              <a:rPr lang="cs-CZ" dirty="0" smtClean="0"/>
              <a:t> na VŠMU (1965 – 1971 rektor)</a:t>
            </a:r>
            <a:r>
              <a:rPr lang="cs-CZ" b="1" dirty="0"/>
              <a:t>1949 – </a:t>
            </a:r>
            <a:endParaRPr lang="cs-CZ" b="1" dirty="0" smtClean="0"/>
          </a:p>
          <a:p>
            <a:r>
              <a:rPr lang="cs-CZ" b="1" dirty="0" smtClean="0"/>
              <a:t>1953</a:t>
            </a:r>
            <a:r>
              <a:rPr lang="cs-CZ" dirty="0" smtClean="0"/>
              <a:t>riaditeľ </a:t>
            </a:r>
            <a:r>
              <a:rPr lang="cs-CZ" dirty="0" smtClean="0"/>
              <a:t>Slovenského </a:t>
            </a:r>
            <a:r>
              <a:rPr lang="cs-CZ" dirty="0" err="1" smtClean="0"/>
              <a:t>hudobného</a:t>
            </a:r>
            <a:r>
              <a:rPr lang="cs-CZ" dirty="0" smtClean="0"/>
              <a:t> </a:t>
            </a:r>
            <a:r>
              <a:rPr lang="cs-CZ" dirty="0" smtClean="0"/>
              <a:t>fondu</a:t>
            </a:r>
          </a:p>
          <a:p>
            <a:r>
              <a:rPr lang="cs-CZ" b="1" dirty="0" smtClean="0"/>
              <a:t>1953</a:t>
            </a:r>
            <a:r>
              <a:rPr lang="cs-CZ" dirty="0" smtClean="0"/>
              <a:t>umelecký </a:t>
            </a:r>
            <a:r>
              <a:rPr lang="cs-CZ" dirty="0" err="1" smtClean="0"/>
              <a:t>riaditeľ</a:t>
            </a:r>
            <a:r>
              <a:rPr lang="cs-CZ" dirty="0" smtClean="0"/>
              <a:t> </a:t>
            </a:r>
            <a:r>
              <a:rPr lang="cs-CZ" dirty="0" err="1" smtClean="0"/>
              <a:t>SĽUKu</a:t>
            </a:r>
            <a:endParaRPr lang="cs-CZ" dirty="0" smtClean="0"/>
          </a:p>
          <a:p>
            <a:r>
              <a:rPr lang="cs-CZ" b="1" dirty="0" smtClean="0"/>
              <a:t>1965 </a:t>
            </a:r>
            <a:r>
              <a:rPr lang="cs-CZ" b="1" dirty="0"/>
              <a:t>– 1971</a:t>
            </a:r>
            <a:r>
              <a:rPr lang="cs-CZ" dirty="0" smtClean="0"/>
              <a:t>rektor VŠMU</a:t>
            </a:r>
            <a:r>
              <a:rPr lang="cs-CZ" b="1" dirty="0"/>
              <a:t>1969 – 1970</a:t>
            </a:r>
            <a:r>
              <a:rPr lang="cs-CZ" dirty="0" smtClean="0"/>
              <a:t>predseda </a:t>
            </a:r>
            <a:r>
              <a:rPr lang="cs-CZ" dirty="0" err="1" smtClean="0"/>
              <a:t>Zväzu</a:t>
            </a:r>
            <a:r>
              <a:rPr lang="cs-CZ" dirty="0" smtClean="0"/>
              <a:t> slovenských </a:t>
            </a:r>
            <a:r>
              <a:rPr lang="cs-CZ" dirty="0" err="1" smtClean="0"/>
              <a:t>skladateľov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Tvorivý</a:t>
            </a:r>
            <a:r>
              <a:rPr lang="cs-CZ" dirty="0" smtClean="0"/>
              <a:t> vývoj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1928 – 1930</a:t>
            </a:r>
          </a:p>
          <a:p>
            <a:pPr>
              <a:buNone/>
            </a:pPr>
            <a:r>
              <a:rPr lang="cs-CZ" dirty="0" smtClean="0"/>
              <a:t> - Novák, jazz, impresionizmus.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Symfónia</a:t>
            </a:r>
            <a:r>
              <a:rPr lang="cs-CZ" dirty="0" smtClean="0"/>
              <a:t> D dur 1928 – 29</a:t>
            </a:r>
          </a:p>
          <a:p>
            <a:pPr marL="514350" indent="-514350">
              <a:buNone/>
            </a:pPr>
            <a:r>
              <a:rPr lang="cs-CZ" dirty="0"/>
              <a:t> </a:t>
            </a:r>
            <a:r>
              <a:rPr lang="cs-CZ" dirty="0" smtClean="0"/>
              <a:t>- vplyvy </a:t>
            </a:r>
            <a:r>
              <a:rPr lang="cs-CZ" dirty="0" err="1" smtClean="0"/>
              <a:t>Eu</a:t>
            </a:r>
            <a:r>
              <a:rPr lang="cs-CZ" dirty="0" err="1" smtClean="0"/>
              <a:t>rópskeho</a:t>
            </a:r>
            <a:r>
              <a:rPr lang="cs-CZ" dirty="0" smtClean="0"/>
              <a:t> </a:t>
            </a:r>
            <a:r>
              <a:rPr lang="cs-CZ" dirty="0" err="1" smtClean="0"/>
              <a:t>hudobného</a:t>
            </a:r>
            <a:r>
              <a:rPr lang="cs-CZ" dirty="0" smtClean="0"/>
              <a:t> </a:t>
            </a:r>
            <a:r>
              <a:rPr lang="cs-CZ" dirty="0" err="1" smtClean="0"/>
              <a:t>diania</a:t>
            </a:r>
            <a:endParaRPr lang="cs-CZ" dirty="0" smtClean="0"/>
          </a:p>
          <a:p>
            <a:pPr marL="514350" indent="-514350">
              <a:buNone/>
            </a:pPr>
            <a:r>
              <a:rPr lang="cs-CZ" dirty="0" err="1" smtClean="0"/>
              <a:t>Farby</a:t>
            </a:r>
            <a:r>
              <a:rPr lang="cs-CZ" dirty="0" smtClean="0"/>
              <a:t> na </a:t>
            </a:r>
            <a:r>
              <a:rPr lang="cs-CZ" dirty="0" err="1" smtClean="0"/>
              <a:t>palete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. 5 (1928, text L. </a:t>
            </a:r>
            <a:r>
              <a:rPr lang="cs-CZ" dirty="0" err="1" smtClean="0"/>
              <a:t>Novomestský</a:t>
            </a:r>
            <a:r>
              <a:rPr lang="cs-CZ" dirty="0" smtClean="0"/>
              <a:t>)</a:t>
            </a:r>
          </a:p>
          <a:p>
            <a:pPr marL="514350" indent="-514350">
              <a:buFontTx/>
              <a:buChar char="-"/>
            </a:pPr>
            <a:r>
              <a:rPr lang="cs-CZ" dirty="0" err="1" smtClean="0"/>
              <a:t>Inšpirácia</a:t>
            </a:r>
            <a:r>
              <a:rPr lang="cs-CZ" dirty="0" smtClean="0"/>
              <a:t> </a:t>
            </a:r>
            <a:r>
              <a:rPr lang="cs-CZ" dirty="0" err="1" smtClean="0"/>
              <a:t>Parížskou</a:t>
            </a:r>
            <a:r>
              <a:rPr lang="cs-CZ" dirty="0" smtClean="0"/>
              <a:t> šestkou (jazz). </a:t>
            </a:r>
            <a:r>
              <a:rPr lang="cs-CZ" dirty="0" err="1" smtClean="0"/>
              <a:t>Stravinský</a:t>
            </a:r>
            <a:endParaRPr lang="cs-CZ" dirty="0" smtClean="0"/>
          </a:p>
          <a:p>
            <a:pPr marL="514350" indent="-514350">
              <a:buNone/>
            </a:pPr>
            <a:r>
              <a:rPr lang="cs-CZ" dirty="0" err="1" smtClean="0"/>
              <a:t>West</a:t>
            </a:r>
            <a:r>
              <a:rPr lang="cs-CZ" dirty="0" smtClean="0"/>
              <a:t> </a:t>
            </a:r>
            <a:r>
              <a:rPr lang="cs-CZ" dirty="0" err="1" smtClean="0"/>
              <a:t>pocket</a:t>
            </a:r>
            <a:r>
              <a:rPr lang="cs-CZ" dirty="0" smtClean="0"/>
              <a:t> suita op.7 </a:t>
            </a:r>
            <a:r>
              <a:rPr lang="cs-CZ" dirty="0" err="1" smtClean="0"/>
              <a:t>pre</a:t>
            </a:r>
            <a:r>
              <a:rPr lang="cs-CZ" dirty="0" smtClean="0"/>
              <a:t> husle a klavír, </a:t>
            </a:r>
            <a:r>
              <a:rPr lang="cs-CZ" dirty="0" err="1" smtClean="0"/>
              <a:t>Ouvertúra</a:t>
            </a:r>
            <a:r>
              <a:rPr lang="cs-CZ" dirty="0" smtClean="0"/>
              <a:t> op.10 (absolventská skladba u Nováka). </a:t>
            </a:r>
            <a:r>
              <a:rPr lang="cs-CZ" dirty="0" err="1" smtClean="0"/>
              <a:t>Klavírne</a:t>
            </a:r>
            <a:r>
              <a:rPr lang="cs-CZ" dirty="0" smtClean="0"/>
              <a:t> Divertimento </a:t>
            </a:r>
            <a:r>
              <a:rPr lang="cs-CZ" dirty="0" err="1" smtClean="0"/>
              <a:t>op</a:t>
            </a:r>
            <a:r>
              <a:rPr lang="cs-CZ" dirty="0" smtClean="0"/>
              <a:t>. 11. Jazzová sonáta </a:t>
            </a:r>
            <a:r>
              <a:rPr lang="cs-CZ" dirty="0" err="1" smtClean="0"/>
              <a:t>op</a:t>
            </a:r>
            <a:r>
              <a:rPr lang="cs-CZ" dirty="0" smtClean="0"/>
              <a:t>. 14, symfonická kantáta Demontáž </a:t>
            </a:r>
            <a:r>
              <a:rPr lang="cs-CZ" dirty="0" err="1" smtClean="0"/>
              <a:t>op</a:t>
            </a:r>
            <a:r>
              <a:rPr lang="cs-CZ" dirty="0" smtClean="0"/>
              <a:t>. 12 (</a:t>
            </a:r>
            <a:r>
              <a:rPr lang="cs-CZ" dirty="0" err="1" smtClean="0"/>
              <a:t>prepracovaná</a:t>
            </a:r>
            <a:r>
              <a:rPr lang="cs-CZ" dirty="0" smtClean="0"/>
              <a:t> na </a:t>
            </a:r>
            <a:r>
              <a:rPr lang="cs-CZ" dirty="0" err="1" smtClean="0"/>
              <a:t>Baladickú</a:t>
            </a:r>
            <a:r>
              <a:rPr lang="cs-CZ" dirty="0" smtClean="0"/>
              <a:t> kantátu)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Tridsiate</a:t>
            </a:r>
            <a:r>
              <a:rPr lang="cs-CZ" dirty="0" smtClean="0"/>
              <a:t> 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1930 – 1939 (</a:t>
            </a:r>
            <a:r>
              <a:rPr lang="cs-CZ" dirty="0" err="1" smtClean="0"/>
              <a:t>modálna</a:t>
            </a:r>
            <a:r>
              <a:rPr lang="cs-CZ" dirty="0" smtClean="0"/>
              <a:t> diatonika, </a:t>
            </a:r>
            <a:r>
              <a:rPr lang="cs-CZ" dirty="0" err="1" smtClean="0"/>
              <a:t>zrelá</a:t>
            </a:r>
            <a:r>
              <a:rPr lang="cs-CZ" dirty="0" smtClean="0"/>
              <a:t> symfonická tvorba, </a:t>
            </a:r>
            <a:r>
              <a:rPr lang="cs-CZ" dirty="0" err="1" smtClean="0"/>
              <a:t>individuálny</a:t>
            </a:r>
            <a:r>
              <a:rPr lang="cs-CZ" dirty="0" smtClean="0"/>
              <a:t> </a:t>
            </a:r>
            <a:r>
              <a:rPr lang="cs-CZ" dirty="0" err="1" smtClean="0"/>
              <a:t>štýlový</a:t>
            </a:r>
            <a:r>
              <a:rPr lang="cs-CZ" dirty="0" smtClean="0"/>
              <a:t> rast z </a:t>
            </a:r>
            <a:r>
              <a:rPr lang="cs-CZ" dirty="0" err="1" smtClean="0"/>
              <a:t>hľadiska</a:t>
            </a:r>
            <a:r>
              <a:rPr lang="cs-CZ" dirty="0" smtClean="0"/>
              <a:t> </a:t>
            </a:r>
            <a:r>
              <a:rPr lang="cs-CZ" dirty="0" err="1" smtClean="0"/>
              <a:t>formovo</a:t>
            </a:r>
            <a:r>
              <a:rPr lang="cs-CZ" dirty="0" smtClean="0"/>
              <a:t> – </a:t>
            </a:r>
            <a:r>
              <a:rPr lang="cs-CZ" dirty="0" err="1" smtClean="0"/>
              <a:t>obsahovej</a:t>
            </a:r>
            <a:r>
              <a:rPr lang="cs-CZ" dirty="0" smtClean="0"/>
              <a:t> kombinatoriky a </a:t>
            </a:r>
            <a:r>
              <a:rPr lang="cs-CZ" dirty="0" err="1" smtClean="0"/>
              <a:t>tektonickej</a:t>
            </a:r>
            <a:r>
              <a:rPr lang="cs-CZ" dirty="0" smtClean="0"/>
              <a:t> </a:t>
            </a:r>
            <a:r>
              <a:rPr lang="cs-CZ" dirty="0" err="1" smtClean="0"/>
              <a:t>prepracovanosti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Fox etuda </a:t>
            </a:r>
            <a:r>
              <a:rPr lang="cs-CZ" dirty="0" err="1" smtClean="0"/>
              <a:t>pre</a:t>
            </a:r>
            <a:r>
              <a:rPr lang="cs-CZ" dirty="0" smtClean="0"/>
              <a:t> klavír (1931); Jazzová sonáta </a:t>
            </a:r>
            <a:r>
              <a:rPr lang="cs-CZ" dirty="0" err="1" smtClean="0"/>
              <a:t>pre</a:t>
            </a:r>
            <a:r>
              <a:rPr lang="cs-CZ" dirty="0" smtClean="0"/>
              <a:t> 2 klavíry </a:t>
            </a:r>
            <a:r>
              <a:rPr lang="cs-CZ" dirty="0" err="1" smtClean="0"/>
              <a:t>op</a:t>
            </a:r>
            <a:r>
              <a:rPr lang="cs-CZ" dirty="0" smtClean="0"/>
              <a:t>. 14/2 (1932); II. </a:t>
            </a:r>
            <a:r>
              <a:rPr lang="cs-CZ" dirty="0" err="1" smtClean="0"/>
              <a:t>Symfónia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. 16 (1933) programová </a:t>
            </a:r>
            <a:r>
              <a:rPr lang="cs-CZ" dirty="0" err="1" smtClean="0"/>
              <a:t>predohra</a:t>
            </a:r>
            <a:r>
              <a:rPr lang="cs-CZ" dirty="0" smtClean="0"/>
              <a:t> Jánošíkovi chlapci </a:t>
            </a:r>
            <a:r>
              <a:rPr lang="cs-CZ" dirty="0" err="1" smtClean="0"/>
              <a:t>op</a:t>
            </a:r>
            <a:r>
              <a:rPr lang="cs-CZ" dirty="0" smtClean="0"/>
              <a:t>. 21 (1934); Nikola </a:t>
            </a:r>
            <a:r>
              <a:rPr lang="cs-CZ" dirty="0" err="1" smtClean="0"/>
              <a:t>šuhaj</a:t>
            </a:r>
            <a:r>
              <a:rPr lang="cs-CZ" dirty="0" smtClean="0"/>
              <a:t>, </a:t>
            </a:r>
            <a:r>
              <a:rPr lang="cs-CZ" dirty="0" err="1" smtClean="0"/>
              <a:t>predohra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orch</a:t>
            </a:r>
            <a:r>
              <a:rPr lang="cs-CZ" dirty="0" smtClean="0"/>
              <a:t>. (1935); suita Dolu </a:t>
            </a:r>
            <a:r>
              <a:rPr lang="cs-CZ" dirty="0" err="1" smtClean="0"/>
              <a:t>Váhom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. 26 (1935).</a:t>
            </a:r>
          </a:p>
          <a:p>
            <a:pPr>
              <a:buNone/>
            </a:pPr>
            <a:r>
              <a:rPr lang="cs-CZ" dirty="0" smtClean="0"/>
              <a:t>Upravuje i </a:t>
            </a:r>
            <a:r>
              <a:rPr lang="cs-CZ" dirty="0" err="1" smtClean="0"/>
              <a:t>ľudové</a:t>
            </a:r>
            <a:r>
              <a:rPr lang="cs-CZ" dirty="0" smtClean="0"/>
              <a:t> </a:t>
            </a:r>
            <a:r>
              <a:rPr lang="cs-CZ" dirty="0" err="1" smtClean="0"/>
              <a:t>piesne</a:t>
            </a:r>
            <a:r>
              <a:rPr lang="cs-CZ" dirty="0" smtClean="0"/>
              <a:t>: Na horách </a:t>
            </a:r>
            <a:r>
              <a:rPr lang="cs-CZ" dirty="0" err="1" smtClean="0"/>
              <a:t>spievajú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. 15 (1933); </a:t>
            </a:r>
            <a:r>
              <a:rPr lang="cs-CZ" dirty="0" err="1" smtClean="0"/>
              <a:t>Hore</a:t>
            </a:r>
            <a:r>
              <a:rPr lang="cs-CZ" dirty="0" smtClean="0"/>
              <a:t> </a:t>
            </a:r>
            <a:r>
              <a:rPr lang="cs-CZ" dirty="0" err="1" smtClean="0"/>
              <a:t>dedinou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. 31 (1937) a </a:t>
            </a:r>
            <a:r>
              <a:rPr lang="cs-CZ" dirty="0" err="1" smtClean="0"/>
              <a:t>Spievajú</a:t>
            </a:r>
            <a:r>
              <a:rPr lang="cs-CZ" dirty="0" smtClean="0"/>
              <a:t>, </a:t>
            </a:r>
            <a:r>
              <a:rPr lang="cs-CZ" dirty="0" err="1" smtClean="0"/>
              <a:t>hrajú</a:t>
            </a:r>
            <a:r>
              <a:rPr lang="cs-CZ" dirty="0" smtClean="0"/>
              <a:t>, </a:t>
            </a:r>
            <a:r>
              <a:rPr lang="cs-CZ" dirty="0" err="1" smtClean="0"/>
              <a:t>tancujú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. 33 (1938)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Vojnové 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Skladatelia</a:t>
            </a:r>
            <a:r>
              <a:rPr lang="cs-CZ" dirty="0" smtClean="0"/>
              <a:t> nedokážu </a:t>
            </a:r>
            <a:r>
              <a:rPr lang="cs-CZ" dirty="0" err="1" smtClean="0"/>
              <a:t>aktívne</a:t>
            </a:r>
            <a:r>
              <a:rPr lang="cs-CZ" dirty="0" smtClean="0"/>
              <a:t> </a:t>
            </a:r>
            <a:r>
              <a:rPr lang="cs-CZ" dirty="0" err="1" smtClean="0"/>
              <a:t>reagovať</a:t>
            </a:r>
            <a:r>
              <a:rPr lang="cs-CZ" dirty="0" smtClean="0"/>
              <a:t> na </a:t>
            </a:r>
            <a:r>
              <a:rPr lang="cs-CZ" dirty="0" err="1" smtClean="0"/>
              <a:t>dianie</a:t>
            </a:r>
            <a:r>
              <a:rPr lang="cs-CZ" dirty="0" smtClean="0"/>
              <a:t>, </a:t>
            </a:r>
            <a:r>
              <a:rPr lang="cs-CZ" dirty="0" err="1" smtClean="0"/>
              <a:t>rekonštrukcia</a:t>
            </a:r>
            <a:r>
              <a:rPr lang="cs-CZ" dirty="0" smtClean="0"/>
              <a:t> </a:t>
            </a:r>
            <a:r>
              <a:rPr lang="cs-CZ" dirty="0" err="1" smtClean="0"/>
              <a:t>staršej</a:t>
            </a:r>
            <a:r>
              <a:rPr lang="cs-CZ" dirty="0" smtClean="0"/>
              <a:t> tvorby</a:t>
            </a:r>
          </a:p>
          <a:p>
            <a:pPr>
              <a:buFontTx/>
              <a:buChar char="-"/>
            </a:pPr>
            <a:r>
              <a:rPr lang="cs-CZ" dirty="0" err="1" smtClean="0"/>
              <a:t>Prerába</a:t>
            </a:r>
            <a:r>
              <a:rPr lang="cs-CZ" dirty="0" smtClean="0"/>
              <a:t> 2. </a:t>
            </a:r>
            <a:r>
              <a:rPr lang="cs-CZ" dirty="0" err="1" smtClean="0"/>
              <a:t>Symfóniu</a:t>
            </a:r>
            <a:r>
              <a:rPr lang="cs-CZ" dirty="0" smtClean="0"/>
              <a:t> (1941, 2. </a:t>
            </a:r>
            <a:r>
              <a:rPr lang="cs-CZ" dirty="0" err="1" smtClean="0"/>
              <a:t>časť</a:t>
            </a:r>
            <a:r>
              <a:rPr lang="cs-CZ" dirty="0" smtClean="0"/>
              <a:t>, </a:t>
            </a:r>
            <a:r>
              <a:rPr lang="cs-CZ" dirty="0" err="1" smtClean="0"/>
              <a:t>povodne</a:t>
            </a:r>
            <a:r>
              <a:rPr lang="cs-CZ" dirty="0" smtClean="0"/>
              <a:t> </a:t>
            </a:r>
            <a:r>
              <a:rPr lang="cs-CZ" dirty="0" err="1" smtClean="0"/>
              <a:t>vokálna</a:t>
            </a:r>
            <a:r>
              <a:rPr lang="cs-CZ" dirty="0" smtClean="0"/>
              <a:t> bola </a:t>
            </a:r>
            <a:r>
              <a:rPr lang="cs-CZ" dirty="0" err="1" smtClean="0"/>
              <a:t>prekomponovaná</a:t>
            </a:r>
            <a:r>
              <a:rPr lang="cs-CZ" dirty="0" smtClean="0"/>
              <a:t> a z 3 </a:t>
            </a:r>
            <a:r>
              <a:rPr lang="cs-CZ" dirty="0" err="1" smtClean="0"/>
              <a:t>piesní</a:t>
            </a:r>
            <a:r>
              <a:rPr lang="cs-CZ" dirty="0" smtClean="0"/>
              <a:t> </a:t>
            </a:r>
            <a:r>
              <a:rPr lang="cs-CZ" dirty="0" err="1" smtClean="0"/>
              <a:t>vznikol</a:t>
            </a:r>
            <a:r>
              <a:rPr lang="cs-CZ" dirty="0" smtClean="0"/>
              <a:t> cyklus Cesta.</a:t>
            </a:r>
          </a:p>
          <a:p>
            <a:pPr>
              <a:buFontTx/>
              <a:buChar char="-"/>
            </a:pPr>
            <a:r>
              <a:rPr lang="cs-CZ" dirty="0" smtClean="0"/>
              <a:t>Z Kvinteta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fúkacie</a:t>
            </a:r>
            <a:r>
              <a:rPr lang="cs-CZ" dirty="0" smtClean="0"/>
              <a:t> nástroje B dur </a:t>
            </a:r>
            <a:r>
              <a:rPr lang="cs-CZ" dirty="0" err="1" smtClean="0"/>
              <a:t>vypracováva</a:t>
            </a:r>
            <a:r>
              <a:rPr lang="cs-CZ" dirty="0" smtClean="0"/>
              <a:t> 3. </a:t>
            </a:r>
            <a:r>
              <a:rPr lang="cs-CZ" dirty="0" err="1" smtClean="0"/>
              <a:t>Symfóniu</a:t>
            </a:r>
            <a:r>
              <a:rPr lang="cs-CZ" dirty="0" smtClean="0"/>
              <a:t> B dur – „</a:t>
            </a:r>
            <a:r>
              <a:rPr lang="cs-CZ" dirty="0" err="1" smtClean="0"/>
              <a:t>Malú</a:t>
            </a:r>
            <a:r>
              <a:rPr lang="cs-CZ" dirty="0" smtClean="0"/>
              <a:t>“ </a:t>
            </a:r>
            <a:r>
              <a:rPr lang="cs-CZ" dirty="0" err="1" smtClean="0"/>
              <a:t>op</a:t>
            </a:r>
            <a:r>
              <a:rPr lang="cs-CZ" dirty="0" smtClean="0"/>
              <a:t>. 18 (1942).</a:t>
            </a:r>
          </a:p>
          <a:p>
            <a:pPr>
              <a:buNone/>
            </a:pPr>
            <a:r>
              <a:rPr lang="cs-CZ" dirty="0" smtClean="0"/>
              <a:t>Na </a:t>
            </a:r>
            <a:r>
              <a:rPr lang="cs-CZ" dirty="0" err="1" smtClean="0"/>
              <a:t>záver</a:t>
            </a:r>
            <a:r>
              <a:rPr lang="cs-CZ" dirty="0" smtClean="0"/>
              <a:t> vojnového </a:t>
            </a:r>
            <a:r>
              <a:rPr lang="cs-CZ" dirty="0" err="1" smtClean="0"/>
              <a:t>obdobia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v roku 1945 </a:t>
            </a:r>
            <a:r>
              <a:rPr lang="cs-CZ" dirty="0" err="1" smtClean="0"/>
              <a:t>vracia</a:t>
            </a:r>
            <a:r>
              <a:rPr lang="cs-CZ" dirty="0" smtClean="0"/>
              <a:t> ku </a:t>
            </a:r>
            <a:r>
              <a:rPr lang="cs-CZ" dirty="0" err="1" smtClean="0"/>
              <a:t>suite</a:t>
            </a:r>
            <a:r>
              <a:rPr lang="cs-CZ" dirty="0" smtClean="0"/>
              <a:t> Dolu </a:t>
            </a:r>
            <a:r>
              <a:rPr lang="cs-CZ" dirty="0" err="1" smtClean="0"/>
              <a:t>Váhom</a:t>
            </a:r>
            <a:r>
              <a:rPr lang="cs-CZ" dirty="0" smtClean="0"/>
              <a:t> a </a:t>
            </a:r>
            <a:r>
              <a:rPr lang="cs-CZ" dirty="0" err="1" smtClean="0"/>
              <a:t>dáva</a:t>
            </a:r>
            <a:r>
              <a:rPr lang="cs-CZ" dirty="0" smtClean="0"/>
              <a:t> jej </a:t>
            </a:r>
            <a:r>
              <a:rPr lang="cs-CZ" dirty="0" err="1" smtClean="0"/>
              <a:t>novú</a:t>
            </a:r>
            <a:r>
              <a:rPr lang="cs-CZ" dirty="0" smtClean="0"/>
              <a:t> podobu.</a:t>
            </a:r>
          </a:p>
          <a:p>
            <a:pPr>
              <a:buNone/>
            </a:pPr>
            <a:r>
              <a:rPr lang="cs-CZ" dirty="0" smtClean="0"/>
              <a:t>                          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- ODMLČANIE -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1945 - 1948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Mierne</a:t>
            </a:r>
            <a:r>
              <a:rPr lang="cs-CZ" dirty="0" smtClean="0"/>
              <a:t> chaotické </a:t>
            </a:r>
            <a:r>
              <a:rPr lang="cs-CZ" dirty="0" err="1" smtClean="0"/>
              <a:t>obdobie</a:t>
            </a:r>
            <a:r>
              <a:rPr lang="cs-CZ" dirty="0" smtClean="0"/>
              <a:t>, v </a:t>
            </a:r>
            <a:r>
              <a:rPr lang="cs-CZ" dirty="0" err="1" smtClean="0"/>
              <a:t>hudobnej</a:t>
            </a:r>
            <a:r>
              <a:rPr lang="cs-CZ" dirty="0" smtClean="0"/>
              <a:t> </a:t>
            </a:r>
            <a:r>
              <a:rPr lang="cs-CZ" dirty="0" err="1" smtClean="0"/>
              <a:t>tvorbe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však </a:t>
            </a:r>
            <a:r>
              <a:rPr lang="cs-CZ" dirty="0" err="1" smtClean="0"/>
              <a:t>podstatne</a:t>
            </a:r>
            <a:r>
              <a:rPr lang="cs-CZ" dirty="0" smtClean="0"/>
              <a:t> charakter </a:t>
            </a:r>
            <a:r>
              <a:rPr lang="cs-CZ" dirty="0" err="1" smtClean="0"/>
              <a:t>nemení</a:t>
            </a:r>
            <a:r>
              <a:rPr lang="cs-CZ" dirty="0" smtClean="0"/>
              <a:t>. </a:t>
            </a:r>
            <a:r>
              <a:rPr lang="cs-CZ" dirty="0" err="1" smtClean="0"/>
              <a:t>Generácia</a:t>
            </a:r>
            <a:r>
              <a:rPr lang="cs-CZ" dirty="0" smtClean="0"/>
              <a:t> SHM </a:t>
            </a:r>
            <a:r>
              <a:rPr lang="cs-CZ" dirty="0" err="1" smtClean="0"/>
              <a:t>zachováva</a:t>
            </a:r>
            <a:r>
              <a:rPr lang="cs-CZ" dirty="0" smtClean="0"/>
              <a:t> </a:t>
            </a:r>
            <a:r>
              <a:rPr lang="cs-CZ" dirty="0" err="1" smtClean="0"/>
              <a:t>svoju</a:t>
            </a:r>
            <a:r>
              <a:rPr lang="cs-CZ" dirty="0" smtClean="0"/>
              <a:t> </a:t>
            </a:r>
            <a:r>
              <a:rPr lang="cs-CZ" dirty="0" err="1" smtClean="0"/>
              <a:t>štýlovú</a:t>
            </a:r>
            <a:r>
              <a:rPr lang="cs-CZ" dirty="0" smtClean="0"/>
              <a:t> úroveň a oporu </a:t>
            </a:r>
            <a:r>
              <a:rPr lang="cs-CZ" dirty="0" err="1" smtClean="0"/>
              <a:t>vývoja</a:t>
            </a:r>
            <a:r>
              <a:rPr lang="cs-CZ" dirty="0" smtClean="0"/>
              <a:t> </a:t>
            </a:r>
            <a:r>
              <a:rPr lang="cs-CZ" dirty="0" err="1" smtClean="0"/>
              <a:t>slovenskej</a:t>
            </a:r>
            <a:r>
              <a:rPr lang="cs-CZ" dirty="0" smtClean="0"/>
              <a:t> hudby !!! ?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detský</a:t>
            </a:r>
            <a:r>
              <a:rPr lang="cs-CZ" dirty="0" smtClean="0"/>
              <a:t> </a:t>
            </a:r>
            <a:r>
              <a:rPr lang="cs-CZ" dirty="0" err="1" smtClean="0"/>
              <a:t>zborový</a:t>
            </a:r>
            <a:r>
              <a:rPr lang="cs-CZ" dirty="0" smtClean="0"/>
              <a:t> cyklus Či organy </a:t>
            </a:r>
            <a:r>
              <a:rPr lang="cs-CZ" dirty="0" err="1" smtClean="0"/>
              <a:t>hrajú</a:t>
            </a:r>
            <a:r>
              <a:rPr lang="cs-CZ" dirty="0" smtClean="0"/>
              <a:t> (1947), monotematická 4. </a:t>
            </a:r>
            <a:r>
              <a:rPr lang="cs-CZ" dirty="0" err="1" smtClean="0"/>
              <a:t>Symfónia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. 38 (1947).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1948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Obdobie</a:t>
            </a:r>
            <a:r>
              <a:rPr lang="cs-CZ" dirty="0" smtClean="0"/>
              <a:t> obrody v </a:t>
            </a:r>
            <a:r>
              <a:rPr lang="cs-CZ" dirty="0" err="1" smtClean="0"/>
              <a:t>slovenskej</a:t>
            </a:r>
            <a:r>
              <a:rPr lang="cs-CZ" dirty="0" smtClean="0"/>
              <a:t> </a:t>
            </a:r>
            <a:r>
              <a:rPr lang="cs-CZ" dirty="0" err="1" smtClean="0"/>
              <a:t>hudobnej</a:t>
            </a:r>
            <a:r>
              <a:rPr lang="cs-CZ" dirty="0" smtClean="0"/>
              <a:t> </a:t>
            </a:r>
            <a:r>
              <a:rPr lang="cs-CZ" dirty="0" err="1" smtClean="0"/>
              <a:t>tvorbe</a:t>
            </a:r>
            <a:r>
              <a:rPr lang="cs-CZ" dirty="0" smtClean="0"/>
              <a:t>, doraz na </a:t>
            </a:r>
            <a:r>
              <a:rPr lang="cs-CZ" dirty="0" err="1" smtClean="0"/>
              <a:t>človeka</a:t>
            </a:r>
            <a:r>
              <a:rPr lang="cs-CZ" dirty="0" smtClean="0"/>
              <a:t> jako osobu </a:t>
            </a:r>
            <a:r>
              <a:rPr lang="cs-CZ" dirty="0" err="1" smtClean="0"/>
              <a:t>plnú</a:t>
            </a:r>
            <a:r>
              <a:rPr lang="cs-CZ" dirty="0" smtClean="0"/>
              <a:t> </a:t>
            </a:r>
            <a:r>
              <a:rPr lang="cs-CZ" dirty="0" err="1" smtClean="0"/>
              <a:t>citov</a:t>
            </a:r>
            <a:r>
              <a:rPr lang="cs-CZ" dirty="0" smtClean="0"/>
              <a:t> a mravu – </a:t>
            </a:r>
            <a:r>
              <a:rPr lang="cs-CZ" dirty="0" err="1" smtClean="0"/>
              <a:t>takú</a:t>
            </a:r>
            <a:r>
              <a:rPr lang="cs-CZ" dirty="0" smtClean="0"/>
              <a:t> hudbu </a:t>
            </a:r>
            <a:r>
              <a:rPr lang="cs-CZ" dirty="0" err="1" smtClean="0"/>
              <a:t>majú</a:t>
            </a:r>
            <a:r>
              <a:rPr lang="cs-CZ" dirty="0" smtClean="0"/>
              <a:t> </a:t>
            </a:r>
            <a:r>
              <a:rPr lang="cs-CZ" dirty="0" err="1" smtClean="0"/>
              <a:t>komponovať</a:t>
            </a:r>
            <a:r>
              <a:rPr lang="cs-CZ" dirty="0" smtClean="0"/>
              <a:t>; silný vplyv politických mocí, hudba s poplatným </a:t>
            </a:r>
            <a:r>
              <a:rPr lang="cs-CZ" dirty="0" err="1" smtClean="0"/>
              <a:t>myslením</a:t>
            </a:r>
            <a:endParaRPr lang="cs-CZ" dirty="0" smtClean="0"/>
          </a:p>
          <a:p>
            <a:r>
              <a:rPr lang="cs-CZ" dirty="0" smtClean="0"/>
              <a:t>Opora v </a:t>
            </a:r>
            <a:r>
              <a:rPr lang="cs-CZ" dirty="0" err="1" smtClean="0"/>
              <a:t>slovenskej</a:t>
            </a:r>
            <a:r>
              <a:rPr lang="cs-CZ" dirty="0" smtClean="0"/>
              <a:t> </a:t>
            </a:r>
            <a:r>
              <a:rPr lang="cs-CZ" dirty="0" err="1" smtClean="0"/>
              <a:t>ľudovej</a:t>
            </a:r>
            <a:r>
              <a:rPr lang="cs-CZ" dirty="0" smtClean="0"/>
              <a:t> </a:t>
            </a:r>
            <a:r>
              <a:rPr lang="cs-CZ" dirty="0" err="1" smtClean="0"/>
              <a:t>piesni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- 5. </a:t>
            </a:r>
            <a:r>
              <a:rPr lang="cs-CZ" dirty="0" err="1" smtClean="0"/>
              <a:t>symfónia</a:t>
            </a:r>
            <a:r>
              <a:rPr lang="cs-CZ" dirty="0" smtClean="0"/>
              <a:t> „</a:t>
            </a:r>
            <a:r>
              <a:rPr lang="cs-CZ" dirty="0" err="1" smtClean="0"/>
              <a:t>Pionierska</a:t>
            </a:r>
            <a:r>
              <a:rPr lang="cs-CZ" dirty="0" smtClean="0"/>
              <a:t>“ (1951)</a:t>
            </a:r>
          </a:p>
          <a:p>
            <a:pPr>
              <a:buNone/>
            </a:pPr>
            <a:r>
              <a:rPr lang="cs-CZ" dirty="0" err="1" smtClean="0"/>
              <a:t>Pre</a:t>
            </a:r>
            <a:r>
              <a:rPr lang="cs-CZ" dirty="0" smtClean="0"/>
              <a:t> SĽUK – Tance z </a:t>
            </a:r>
            <a:r>
              <a:rPr lang="cs-CZ" dirty="0" err="1" smtClean="0"/>
              <a:t>Pohronia</a:t>
            </a:r>
            <a:r>
              <a:rPr lang="cs-CZ" dirty="0" smtClean="0"/>
              <a:t> (1951), Tance z </a:t>
            </a:r>
            <a:r>
              <a:rPr lang="cs-CZ" dirty="0" err="1" smtClean="0"/>
              <a:t>Gemera</a:t>
            </a:r>
            <a:r>
              <a:rPr lang="cs-CZ" dirty="0" smtClean="0"/>
              <a:t> (1955)</a:t>
            </a:r>
          </a:p>
          <a:p>
            <a:pPr>
              <a:buNone/>
            </a:pPr>
            <a:r>
              <a:rPr lang="cs-CZ" dirty="0" err="1" smtClean="0"/>
              <a:t>Prisposobenie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dobe</a:t>
            </a:r>
            <a:r>
              <a:rPr lang="cs-CZ" dirty="0" smtClean="0"/>
              <a:t>; masové </a:t>
            </a:r>
            <a:r>
              <a:rPr lang="cs-CZ" dirty="0" err="1" smtClean="0"/>
              <a:t>piesne</a:t>
            </a:r>
            <a:r>
              <a:rPr lang="cs-CZ" dirty="0" smtClean="0"/>
              <a:t> i politicky motivované </a:t>
            </a:r>
            <a:r>
              <a:rPr lang="cs-CZ" dirty="0" err="1" smtClean="0"/>
              <a:t>orchestrálne</a:t>
            </a:r>
            <a:r>
              <a:rPr lang="cs-CZ" dirty="0" smtClean="0"/>
              <a:t> </a:t>
            </a:r>
            <a:r>
              <a:rPr lang="cs-CZ" dirty="0" err="1" smtClean="0"/>
              <a:t>diela</a:t>
            </a:r>
            <a:r>
              <a:rPr lang="cs-CZ" dirty="0" smtClean="0"/>
              <a:t>: kantáta Chceme </a:t>
            </a:r>
            <a:r>
              <a:rPr lang="cs-CZ" dirty="0" err="1" smtClean="0"/>
              <a:t>mier</a:t>
            </a:r>
            <a:r>
              <a:rPr lang="cs-CZ" dirty="0" smtClean="0"/>
              <a:t> (1951), </a:t>
            </a:r>
            <a:r>
              <a:rPr lang="cs-CZ" dirty="0" err="1" smtClean="0"/>
              <a:t>predohra</a:t>
            </a:r>
            <a:r>
              <a:rPr lang="cs-CZ" dirty="0" smtClean="0"/>
              <a:t> </a:t>
            </a:r>
            <a:r>
              <a:rPr lang="cs-CZ" dirty="0" err="1" smtClean="0"/>
              <a:t>Februárová</a:t>
            </a:r>
            <a:r>
              <a:rPr lang="cs-CZ" dirty="0" smtClean="0"/>
              <a:t> (1952), </a:t>
            </a:r>
            <a:r>
              <a:rPr lang="cs-CZ" dirty="0" err="1" smtClean="0"/>
              <a:t>udržiavanie</a:t>
            </a:r>
            <a:r>
              <a:rPr lang="cs-CZ" dirty="0" smtClean="0"/>
              <a:t> </a:t>
            </a:r>
            <a:r>
              <a:rPr lang="cs-CZ" dirty="0" err="1" smtClean="0"/>
              <a:t>profesionálnej</a:t>
            </a:r>
            <a:r>
              <a:rPr lang="cs-CZ" dirty="0" smtClean="0"/>
              <a:t> </a:t>
            </a:r>
            <a:r>
              <a:rPr lang="cs-CZ" dirty="0" err="1" smtClean="0"/>
              <a:t>úrovne</a:t>
            </a:r>
            <a:r>
              <a:rPr lang="cs-CZ" dirty="0" smtClean="0"/>
              <a:t> </a:t>
            </a:r>
            <a:r>
              <a:rPr lang="cs-CZ" dirty="0" err="1" smtClean="0"/>
              <a:t>svojho</a:t>
            </a:r>
            <a:r>
              <a:rPr lang="cs-CZ" dirty="0" smtClean="0"/>
              <a:t> </a:t>
            </a:r>
            <a:r>
              <a:rPr lang="cs-CZ" dirty="0" err="1" smtClean="0"/>
              <a:t>štýlu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1948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Založenie</a:t>
            </a:r>
            <a:r>
              <a:rPr lang="cs-CZ" dirty="0" smtClean="0"/>
              <a:t> </a:t>
            </a:r>
            <a:r>
              <a:rPr lang="cs-CZ" dirty="0" err="1" smtClean="0"/>
              <a:t>Zvazu</a:t>
            </a:r>
            <a:r>
              <a:rPr lang="cs-CZ" dirty="0" smtClean="0"/>
              <a:t> slovenských </a:t>
            </a:r>
            <a:r>
              <a:rPr lang="cs-CZ" dirty="0" err="1" smtClean="0"/>
              <a:t>skladateľov</a:t>
            </a:r>
            <a:r>
              <a:rPr lang="cs-CZ" dirty="0" smtClean="0"/>
              <a:t> (</a:t>
            </a:r>
            <a:r>
              <a:rPr lang="cs-CZ" dirty="0" err="1" smtClean="0"/>
              <a:t>október</a:t>
            </a:r>
            <a:r>
              <a:rPr lang="cs-CZ" dirty="0" smtClean="0"/>
              <a:t> 1955) /</a:t>
            </a:r>
            <a:r>
              <a:rPr lang="cs-CZ" dirty="0" err="1" smtClean="0"/>
              <a:t>organizačný</a:t>
            </a:r>
            <a:r>
              <a:rPr lang="cs-CZ" dirty="0" smtClean="0"/>
              <a:t> a </a:t>
            </a:r>
            <a:r>
              <a:rPr lang="cs-CZ" dirty="0" err="1" smtClean="0"/>
              <a:t>ideovo</a:t>
            </a:r>
            <a:r>
              <a:rPr lang="cs-CZ" dirty="0" smtClean="0"/>
              <a:t> vývojový </a:t>
            </a:r>
            <a:r>
              <a:rPr lang="cs-CZ" dirty="0" err="1" smtClean="0"/>
              <a:t>medzník</a:t>
            </a:r>
            <a:endParaRPr lang="cs-CZ" dirty="0" smtClean="0"/>
          </a:p>
          <a:p>
            <a:r>
              <a:rPr lang="cs-CZ" dirty="0" err="1" smtClean="0"/>
              <a:t>Udržiava</a:t>
            </a:r>
            <a:r>
              <a:rPr lang="cs-CZ" dirty="0" smtClean="0"/>
              <a:t> si symfonické pole, zároveň obrat ku komorným </a:t>
            </a:r>
            <a:r>
              <a:rPr lang="cs-CZ" dirty="0" err="1" smtClean="0"/>
              <a:t>dielam</a:t>
            </a:r>
            <a:endParaRPr lang="cs-CZ" dirty="0" smtClean="0"/>
          </a:p>
          <a:p>
            <a:r>
              <a:rPr lang="cs-CZ" dirty="0" smtClean="0"/>
              <a:t>7. </a:t>
            </a:r>
            <a:r>
              <a:rPr lang="cs-CZ" dirty="0" err="1" smtClean="0"/>
              <a:t>symfónia</a:t>
            </a:r>
            <a:r>
              <a:rPr lang="cs-CZ" dirty="0" smtClean="0"/>
              <a:t> (1955) – </a:t>
            </a:r>
            <a:r>
              <a:rPr lang="cs-CZ" dirty="0" err="1" smtClean="0"/>
              <a:t>podnetom</a:t>
            </a:r>
            <a:r>
              <a:rPr lang="cs-CZ" dirty="0" smtClean="0"/>
              <a:t> smrť </a:t>
            </a:r>
            <a:r>
              <a:rPr lang="cs-CZ" dirty="0" err="1" smtClean="0"/>
              <a:t>dcéry</a:t>
            </a:r>
            <a:r>
              <a:rPr lang="cs-CZ" dirty="0" smtClean="0"/>
              <a:t> (1. a 2. </a:t>
            </a:r>
            <a:r>
              <a:rPr lang="cs-CZ" dirty="0" err="1" smtClean="0"/>
              <a:t>časť</a:t>
            </a:r>
            <a:r>
              <a:rPr lang="cs-CZ" dirty="0" smtClean="0"/>
              <a:t> má </a:t>
            </a:r>
            <a:r>
              <a:rPr lang="cs-CZ" dirty="0" err="1" smtClean="0"/>
              <a:t>folklórny</a:t>
            </a:r>
            <a:r>
              <a:rPr lang="cs-CZ" dirty="0" smtClean="0"/>
              <a:t> charakter, 3. </a:t>
            </a:r>
            <a:r>
              <a:rPr lang="cs-CZ" dirty="0" err="1" smtClean="0"/>
              <a:t>časť</a:t>
            </a:r>
            <a:r>
              <a:rPr lang="cs-CZ" dirty="0" smtClean="0"/>
              <a:t> </a:t>
            </a:r>
            <a:r>
              <a:rPr lang="cs-CZ" dirty="0" err="1" smtClean="0"/>
              <a:t>tvorí</a:t>
            </a:r>
            <a:r>
              <a:rPr lang="cs-CZ" dirty="0" smtClean="0"/>
              <a:t> </a:t>
            </a:r>
            <a:r>
              <a:rPr lang="cs-CZ" dirty="0" err="1" smtClean="0"/>
              <a:t>subjektívne</a:t>
            </a:r>
            <a:r>
              <a:rPr lang="cs-CZ" dirty="0" smtClean="0"/>
              <a:t> Largo)</a:t>
            </a:r>
          </a:p>
          <a:p>
            <a:pPr>
              <a:buNone/>
            </a:pPr>
            <a:r>
              <a:rPr lang="cs-CZ" dirty="0" smtClean="0"/>
              <a:t> - Baladická kantáta </a:t>
            </a:r>
            <a:r>
              <a:rPr lang="cs-CZ" dirty="0" err="1" smtClean="0"/>
              <a:t>pre</a:t>
            </a:r>
            <a:r>
              <a:rPr lang="cs-CZ" dirty="0" smtClean="0"/>
              <a:t> tenor, </a:t>
            </a:r>
            <a:r>
              <a:rPr lang="cs-CZ" dirty="0" err="1" smtClean="0"/>
              <a:t>miešaný</a:t>
            </a:r>
            <a:r>
              <a:rPr lang="cs-CZ" dirty="0" smtClean="0"/>
              <a:t> zbor a orchester (1960, </a:t>
            </a:r>
            <a:r>
              <a:rPr lang="cs-CZ" dirty="0" err="1" smtClean="0"/>
              <a:t>prerobená</a:t>
            </a:r>
            <a:r>
              <a:rPr lang="cs-CZ" dirty="0" smtClean="0"/>
              <a:t> skladba Demontáž); Koncert </a:t>
            </a:r>
            <a:r>
              <a:rPr lang="cs-CZ" dirty="0" err="1" smtClean="0"/>
              <a:t>pre</a:t>
            </a:r>
            <a:r>
              <a:rPr lang="cs-CZ" dirty="0" smtClean="0"/>
              <a:t> husle a orchester (1958, </a:t>
            </a:r>
            <a:r>
              <a:rPr lang="cs-CZ" dirty="0" err="1" smtClean="0"/>
              <a:t>prehĺbenie</a:t>
            </a:r>
            <a:r>
              <a:rPr lang="cs-CZ" dirty="0" smtClean="0"/>
              <a:t> </a:t>
            </a:r>
            <a:r>
              <a:rPr lang="cs-CZ" dirty="0" err="1" smtClean="0"/>
              <a:t>tonálneho</a:t>
            </a:r>
            <a:r>
              <a:rPr lang="cs-CZ" dirty="0" smtClean="0"/>
              <a:t> – </a:t>
            </a:r>
            <a:r>
              <a:rPr lang="cs-CZ" dirty="0" err="1" smtClean="0"/>
              <a:t>modálneho</a:t>
            </a:r>
            <a:r>
              <a:rPr lang="cs-CZ" dirty="0" smtClean="0"/>
              <a:t> </a:t>
            </a:r>
            <a:r>
              <a:rPr lang="cs-CZ" dirty="0" err="1" smtClean="0"/>
              <a:t>myslenia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60. 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Komorná tvorba: </a:t>
            </a:r>
            <a:r>
              <a:rPr lang="cs-CZ" dirty="0" err="1" smtClean="0"/>
              <a:t>Sonatína</a:t>
            </a:r>
            <a:r>
              <a:rPr lang="cs-CZ" dirty="0" smtClean="0"/>
              <a:t> </a:t>
            </a:r>
            <a:r>
              <a:rPr lang="cs-CZ" dirty="0" err="1" smtClean="0"/>
              <a:t>giacosa</a:t>
            </a:r>
            <a:r>
              <a:rPr lang="cs-CZ" dirty="0" smtClean="0"/>
              <a:t> (1962); </a:t>
            </a:r>
            <a:r>
              <a:rPr lang="cs-CZ" dirty="0" err="1" smtClean="0"/>
              <a:t>piesňový</a:t>
            </a:r>
            <a:r>
              <a:rPr lang="cs-CZ" dirty="0" smtClean="0"/>
              <a:t> cyklus V jeseni (1961). </a:t>
            </a:r>
          </a:p>
          <a:p>
            <a:r>
              <a:rPr lang="cs-CZ" dirty="0" err="1" smtClean="0"/>
              <a:t>Inštruktívne</a:t>
            </a:r>
            <a:r>
              <a:rPr lang="cs-CZ" dirty="0" smtClean="0"/>
              <a:t> skladby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69</TotalTime>
  <Words>746</Words>
  <Application>Microsoft Office PowerPoint</Application>
  <PresentationFormat>Předvádění na obrazovce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Metro</vt:lpstr>
      <vt:lpstr>Alexander MOYZES</vt:lpstr>
      <vt:lpstr>Bio</vt:lpstr>
      <vt:lpstr>Tvorivý vývoj </vt:lpstr>
      <vt:lpstr>Tridsiate roky</vt:lpstr>
      <vt:lpstr>Vojnové roky</vt:lpstr>
      <vt:lpstr>1945 - 1948</vt:lpstr>
      <vt:lpstr>Od 1948</vt:lpstr>
      <vt:lpstr>Od 1948 II.</vt:lpstr>
      <vt:lpstr>60. roky</vt:lpstr>
      <vt:lpstr>70. roky</vt:lpstr>
      <vt:lpstr>Literatúra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Alexander MOYZES</dc:title>
  <dc:creator>Tatiana</dc:creator>
  <cp:lastModifiedBy>Tatiana</cp:lastModifiedBy>
  <cp:revision>9</cp:revision>
  <dcterms:created xsi:type="dcterms:W3CDTF">2018-04-15T09:00:10Z</dcterms:created>
  <dcterms:modified xsi:type="dcterms:W3CDTF">2018-04-15T18:07:08Z</dcterms:modified>
</cp:coreProperties>
</file>