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58" r:id="rId13"/>
    <p:sldId id="259" r:id="rId14"/>
    <p:sldId id="26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7CE1EF9-91D2-4170-AAE6-D74604DC557F}" type="datetimeFigureOut">
              <a:rPr lang="cs-CZ" smtClean="0"/>
              <a:pPr/>
              <a:t>30.4.2018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7B033D9-5902-4D9C-A61B-CABC8CDBC3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CE1EF9-91D2-4170-AAE6-D74604DC557F}" type="datetimeFigureOut">
              <a:rPr lang="cs-CZ" smtClean="0"/>
              <a:pPr/>
              <a:t>30.4.2018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B033D9-5902-4D9C-A61B-CABC8CDBC3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7CE1EF9-91D2-4170-AAE6-D74604DC557F}" type="datetimeFigureOut">
              <a:rPr lang="cs-CZ" smtClean="0"/>
              <a:pPr/>
              <a:t>30.4.2018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7B033D9-5902-4D9C-A61B-CABC8CDBC3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CE1EF9-91D2-4170-AAE6-D74604DC557F}" type="datetimeFigureOut">
              <a:rPr lang="cs-CZ" smtClean="0"/>
              <a:pPr/>
              <a:t>30.4.2018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B033D9-5902-4D9C-A61B-CABC8CDBC3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7CE1EF9-91D2-4170-AAE6-D74604DC557F}" type="datetimeFigureOut">
              <a:rPr lang="cs-CZ" smtClean="0"/>
              <a:pPr/>
              <a:t>30.4.2018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7B033D9-5902-4D9C-A61B-CABC8CDBC3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CE1EF9-91D2-4170-AAE6-D74604DC557F}" type="datetimeFigureOut">
              <a:rPr lang="cs-CZ" smtClean="0"/>
              <a:pPr/>
              <a:t>30.4.2018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B033D9-5902-4D9C-A61B-CABC8CDBC3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CE1EF9-91D2-4170-AAE6-D74604DC557F}" type="datetimeFigureOut">
              <a:rPr lang="cs-CZ" smtClean="0"/>
              <a:pPr/>
              <a:t>30.4.2018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B033D9-5902-4D9C-A61B-CABC8CDBC3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CE1EF9-91D2-4170-AAE6-D74604DC557F}" type="datetimeFigureOut">
              <a:rPr lang="cs-CZ" smtClean="0"/>
              <a:pPr/>
              <a:t>30.4.2018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B033D9-5902-4D9C-A61B-CABC8CDBC3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7CE1EF9-91D2-4170-AAE6-D74604DC557F}" type="datetimeFigureOut">
              <a:rPr lang="cs-CZ" smtClean="0"/>
              <a:pPr/>
              <a:t>30.4.2018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B033D9-5902-4D9C-A61B-CABC8CDBC3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CE1EF9-91D2-4170-AAE6-D74604DC557F}" type="datetimeFigureOut">
              <a:rPr lang="cs-CZ" smtClean="0"/>
              <a:pPr/>
              <a:t>30.4.2018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B033D9-5902-4D9C-A61B-CABC8CDBC3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CE1EF9-91D2-4170-AAE6-D74604DC557F}" type="datetimeFigureOut">
              <a:rPr lang="cs-CZ" smtClean="0"/>
              <a:pPr/>
              <a:t>30.4.2018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B033D9-5902-4D9C-A61B-CABC8CDBC3D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7CE1EF9-91D2-4170-AAE6-D74604DC557F}" type="datetimeFigureOut">
              <a:rPr lang="cs-CZ" smtClean="0"/>
              <a:pPr/>
              <a:t>30.4.2018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7B033D9-5902-4D9C-A61B-CABC8CDBC3D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EUGEN SUCHOŇ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25.9.1908 – 5.8.1993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tvorby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Modálna</a:t>
            </a:r>
            <a:r>
              <a:rPr lang="cs-CZ" dirty="0" smtClean="0"/>
              <a:t> diatonika: </a:t>
            </a:r>
            <a:r>
              <a:rPr lang="cs-CZ" dirty="0" err="1" smtClean="0"/>
              <a:t>modálne</a:t>
            </a:r>
            <a:r>
              <a:rPr lang="cs-CZ" dirty="0" smtClean="0"/>
              <a:t> </a:t>
            </a:r>
            <a:r>
              <a:rPr lang="cs-CZ" dirty="0" err="1" smtClean="0"/>
              <a:t>štrukturovaný</a:t>
            </a:r>
            <a:r>
              <a:rPr lang="cs-CZ" dirty="0" smtClean="0"/>
              <a:t> 12tónový materiál (12tónový </a:t>
            </a:r>
            <a:r>
              <a:rPr lang="cs-CZ" dirty="0" err="1" smtClean="0"/>
              <a:t>totál</a:t>
            </a:r>
            <a:r>
              <a:rPr lang="cs-CZ" dirty="0" smtClean="0"/>
              <a:t>); </a:t>
            </a:r>
            <a:r>
              <a:rPr lang="cs-CZ" dirty="0" err="1" smtClean="0"/>
              <a:t>zvýšenie</a:t>
            </a:r>
            <a:r>
              <a:rPr lang="cs-CZ" dirty="0" smtClean="0"/>
              <a:t> významu motorického rytmu (pravidelná </a:t>
            </a:r>
            <a:r>
              <a:rPr lang="cs-CZ" dirty="0" err="1" smtClean="0"/>
              <a:t>pulzácia</a:t>
            </a:r>
            <a:r>
              <a:rPr lang="cs-CZ" dirty="0" smtClean="0"/>
              <a:t>)</a:t>
            </a:r>
          </a:p>
          <a:p>
            <a:r>
              <a:rPr lang="cs-CZ" dirty="0" smtClean="0"/>
              <a:t>Dokladné </a:t>
            </a:r>
            <a:r>
              <a:rPr lang="cs-CZ" dirty="0" err="1" smtClean="0"/>
              <a:t>štúdium</a:t>
            </a:r>
            <a:r>
              <a:rPr lang="cs-CZ" dirty="0" smtClean="0"/>
              <a:t> </a:t>
            </a:r>
            <a:r>
              <a:rPr lang="cs-CZ" dirty="0" err="1" smtClean="0"/>
              <a:t>ľudovej</a:t>
            </a:r>
            <a:r>
              <a:rPr lang="cs-CZ" dirty="0" smtClean="0"/>
              <a:t> </a:t>
            </a:r>
            <a:r>
              <a:rPr lang="cs-CZ" dirty="0" err="1" smtClean="0"/>
              <a:t>piesne</a:t>
            </a:r>
            <a:r>
              <a:rPr lang="cs-CZ" dirty="0" smtClean="0"/>
              <a:t> . Melodické, rytmické a </a:t>
            </a:r>
            <a:r>
              <a:rPr lang="cs-CZ" dirty="0" err="1" smtClean="0"/>
              <a:t>modálne</a:t>
            </a:r>
            <a:r>
              <a:rPr lang="cs-CZ" dirty="0" smtClean="0"/>
              <a:t> zvláštnosti a </a:t>
            </a:r>
            <a:r>
              <a:rPr lang="cs-CZ" dirty="0" err="1" smtClean="0"/>
              <a:t>európske</a:t>
            </a:r>
            <a:r>
              <a:rPr lang="cs-CZ" dirty="0" smtClean="0"/>
              <a:t> </a:t>
            </a:r>
            <a:r>
              <a:rPr lang="cs-CZ" dirty="0" err="1" smtClean="0"/>
              <a:t>hudobné</a:t>
            </a:r>
            <a:r>
              <a:rPr lang="cs-CZ" dirty="0" smtClean="0"/>
              <a:t> modality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Charakteristické </a:t>
            </a:r>
            <a:r>
              <a:rPr lang="cs-CZ" dirty="0" err="1" smtClean="0"/>
              <a:t>využívanie</a:t>
            </a:r>
            <a:r>
              <a:rPr lang="cs-CZ" dirty="0" smtClean="0"/>
              <a:t> dvojíc </a:t>
            </a:r>
            <a:r>
              <a:rPr lang="cs-CZ" dirty="0" err="1" smtClean="0"/>
              <a:t>tritónov</a:t>
            </a:r>
            <a:r>
              <a:rPr lang="cs-CZ" dirty="0" smtClean="0"/>
              <a:t> (</a:t>
            </a:r>
            <a:r>
              <a:rPr lang="cs-CZ" dirty="0" err="1" smtClean="0"/>
              <a:t>spojenie</a:t>
            </a:r>
            <a:r>
              <a:rPr lang="cs-CZ" dirty="0" smtClean="0"/>
              <a:t> 4 dvojíc) – tak </a:t>
            </a:r>
            <a:r>
              <a:rPr lang="cs-CZ" dirty="0" err="1" smtClean="0"/>
              <a:t>vypĺňa</a:t>
            </a:r>
            <a:r>
              <a:rPr lang="cs-CZ" dirty="0" smtClean="0"/>
              <a:t> </a:t>
            </a:r>
            <a:r>
              <a:rPr lang="cs-CZ" dirty="0" err="1" smtClean="0"/>
              <a:t>osemtónový</a:t>
            </a:r>
            <a:r>
              <a:rPr lang="cs-CZ" dirty="0" smtClean="0"/>
              <a:t> diatonický rad </a:t>
            </a:r>
            <a:r>
              <a:rPr lang="cs-CZ" dirty="0" err="1" smtClean="0"/>
              <a:t>diatonickej</a:t>
            </a:r>
            <a:r>
              <a:rPr lang="cs-CZ" dirty="0" smtClean="0"/>
              <a:t> stupnice (</a:t>
            </a:r>
            <a:r>
              <a:rPr lang="cs-CZ" dirty="0" err="1" smtClean="0"/>
              <a:t>napr</a:t>
            </a:r>
            <a:r>
              <a:rPr lang="cs-CZ" dirty="0" smtClean="0"/>
              <a:t>. C-fis+b-e;h-f+g-cis) – </a:t>
            </a:r>
            <a:r>
              <a:rPr lang="cs-CZ" dirty="0" err="1" smtClean="0"/>
              <a:t>používa</a:t>
            </a:r>
            <a:r>
              <a:rPr lang="cs-CZ" dirty="0" smtClean="0"/>
              <a:t> od cyklu O horách </a:t>
            </a:r>
            <a:r>
              <a:rPr lang="cs-CZ" dirty="0" err="1" smtClean="0"/>
              <a:t>op</a:t>
            </a:r>
            <a:r>
              <a:rPr lang="cs-CZ" dirty="0" smtClean="0"/>
              <a:t>. 8 až po </a:t>
            </a:r>
            <a:r>
              <a:rPr lang="cs-CZ" dirty="0" err="1" smtClean="0"/>
              <a:t>Krútňavu</a:t>
            </a:r>
            <a:r>
              <a:rPr lang="cs-CZ" dirty="0" smtClean="0"/>
              <a:t> 1949</a:t>
            </a:r>
          </a:p>
          <a:p>
            <a:r>
              <a:rPr lang="cs-CZ" dirty="0" smtClean="0"/>
              <a:t>Tento rad je totožný s druhým </a:t>
            </a:r>
            <a:r>
              <a:rPr lang="cs-CZ" dirty="0" err="1" smtClean="0"/>
              <a:t>radom</a:t>
            </a:r>
            <a:r>
              <a:rPr lang="cs-CZ" dirty="0" smtClean="0"/>
              <a:t> </a:t>
            </a:r>
            <a:r>
              <a:rPr lang="cs-CZ" dirty="0" err="1" smtClean="0"/>
              <a:t>zo</a:t>
            </a:r>
            <a:r>
              <a:rPr lang="cs-CZ" dirty="0" smtClean="0"/>
              <a:t> </a:t>
            </a:r>
            <a:r>
              <a:rPr lang="cs-CZ" dirty="0" err="1" smtClean="0"/>
              <a:t>sústavy</a:t>
            </a:r>
            <a:r>
              <a:rPr lang="cs-CZ" dirty="0" smtClean="0"/>
              <a:t> </a:t>
            </a:r>
            <a:r>
              <a:rPr lang="cs-CZ" dirty="0" err="1" smtClean="0"/>
              <a:t>módov</a:t>
            </a:r>
            <a:r>
              <a:rPr lang="cs-CZ" dirty="0" smtClean="0"/>
              <a:t> s </a:t>
            </a:r>
            <a:r>
              <a:rPr lang="cs-CZ" dirty="0" err="1" smtClean="0"/>
              <a:t>obmedzenou</a:t>
            </a:r>
            <a:r>
              <a:rPr lang="cs-CZ" dirty="0" smtClean="0"/>
              <a:t> </a:t>
            </a:r>
            <a:r>
              <a:rPr lang="cs-CZ" dirty="0" err="1" smtClean="0"/>
              <a:t>transponovateľnosťou</a:t>
            </a:r>
            <a:r>
              <a:rPr lang="cs-CZ" dirty="0" smtClean="0"/>
              <a:t> O. </a:t>
            </a:r>
            <a:r>
              <a:rPr lang="cs-CZ" dirty="0" err="1" smtClean="0"/>
              <a:t>Messiaena</a:t>
            </a:r>
            <a:endParaRPr lang="cs-CZ" dirty="0" smtClean="0"/>
          </a:p>
          <a:p>
            <a:r>
              <a:rPr lang="cs-CZ" dirty="0" smtClean="0"/>
              <a:t>V rámci SHM </a:t>
            </a:r>
            <a:r>
              <a:rPr lang="cs-CZ" dirty="0" err="1" smtClean="0"/>
              <a:t>priniesol</a:t>
            </a:r>
            <a:r>
              <a:rPr lang="cs-CZ" dirty="0" smtClean="0"/>
              <a:t> polaritu </a:t>
            </a:r>
            <a:r>
              <a:rPr lang="cs-CZ" dirty="0" err="1" smtClean="0"/>
              <a:t>baladickosti</a:t>
            </a:r>
            <a:r>
              <a:rPr lang="cs-CZ" dirty="0" smtClean="0"/>
              <a:t>, </a:t>
            </a:r>
            <a:r>
              <a:rPr lang="cs-CZ" dirty="0" err="1" smtClean="0"/>
              <a:t>kontemplatívnosti</a:t>
            </a:r>
            <a:r>
              <a:rPr lang="cs-CZ" dirty="0" smtClean="0"/>
              <a:t> </a:t>
            </a:r>
            <a:r>
              <a:rPr lang="cs-CZ" dirty="0" err="1" smtClean="0"/>
              <a:t>voči</a:t>
            </a:r>
            <a:r>
              <a:rPr lang="cs-CZ" dirty="0" smtClean="0"/>
              <a:t> </a:t>
            </a:r>
            <a:r>
              <a:rPr lang="cs-CZ" dirty="0" err="1" smtClean="0"/>
              <a:t>expresivite</a:t>
            </a:r>
            <a:r>
              <a:rPr lang="cs-CZ" dirty="0" smtClean="0"/>
              <a:t> a </a:t>
            </a:r>
            <a:r>
              <a:rPr lang="cs-CZ" dirty="0" err="1" smtClean="0"/>
              <a:t>dramatickosti</a:t>
            </a:r>
            <a:r>
              <a:rPr lang="cs-CZ" dirty="0" smtClean="0"/>
              <a:t> </a:t>
            </a:r>
            <a:r>
              <a:rPr lang="cs-CZ" dirty="0" err="1" smtClean="0"/>
              <a:t>so</a:t>
            </a:r>
            <a:r>
              <a:rPr lang="cs-CZ" dirty="0" smtClean="0"/>
              <a:t> </a:t>
            </a:r>
            <a:r>
              <a:rPr lang="cs-CZ" smtClean="0"/>
              <a:t>záverečným</a:t>
            </a:r>
            <a:r>
              <a:rPr lang="cs-CZ" dirty="0" smtClean="0"/>
              <a:t> </a:t>
            </a:r>
            <a:r>
              <a:rPr lang="cs-CZ" dirty="0" err="1" smtClean="0"/>
              <a:t>pozitívnym</a:t>
            </a:r>
            <a:r>
              <a:rPr lang="cs-CZ" dirty="0" smtClean="0"/>
              <a:t> </a:t>
            </a:r>
            <a:r>
              <a:rPr lang="cs-CZ" dirty="0" err="1" smtClean="0"/>
              <a:t>riešením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Knižné monografie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fontAlgn="t"/>
            <a:r>
              <a:rPr lang="cs-CZ" sz="5600" dirty="0"/>
              <a:t>ŠTILICHOVÁ-SUCHOŇOVÁ, </a:t>
            </a:r>
            <a:r>
              <a:rPr lang="cs-CZ" sz="5600" dirty="0" err="1"/>
              <a:t>Danica</a:t>
            </a:r>
            <a:r>
              <a:rPr lang="cs-CZ" sz="5600" dirty="0"/>
              <a:t>: </a:t>
            </a:r>
            <a:r>
              <a:rPr lang="cs-CZ" sz="5600" b="1" dirty="0" err="1"/>
              <a:t>Eugen</a:t>
            </a:r>
            <a:r>
              <a:rPr lang="cs-CZ" sz="5600" b="1" dirty="0"/>
              <a:t> </a:t>
            </a:r>
            <a:r>
              <a:rPr lang="cs-CZ" sz="5600" b="1" dirty="0" err="1"/>
              <a:t>Suchoň</a:t>
            </a:r>
            <a:r>
              <a:rPr lang="cs-CZ" sz="5600" b="1" dirty="0"/>
              <a:t> – </a:t>
            </a:r>
            <a:r>
              <a:rPr lang="cs-CZ" sz="5600" b="1" dirty="0" err="1"/>
              <a:t>Denník</a:t>
            </a:r>
            <a:r>
              <a:rPr lang="cs-CZ" sz="5600" b="1" dirty="0"/>
              <a:t> z </a:t>
            </a:r>
            <a:r>
              <a:rPr lang="cs-CZ" sz="5600" b="1" dirty="0" err="1"/>
              <a:t>notovej</a:t>
            </a:r>
            <a:r>
              <a:rPr lang="cs-CZ" sz="5600" b="1" dirty="0"/>
              <a:t> osnovy</a:t>
            </a:r>
            <a:r>
              <a:rPr lang="cs-CZ" sz="5600" dirty="0"/>
              <a:t/>
            </a:r>
            <a:br>
              <a:rPr lang="cs-CZ" sz="5600" dirty="0"/>
            </a:br>
            <a:r>
              <a:rPr lang="cs-CZ" sz="5600" dirty="0" smtClean="0"/>
              <a:t>Perfekt</a:t>
            </a:r>
            <a:r>
              <a:rPr lang="cs-CZ" sz="5600" dirty="0"/>
              <a:t>, Bratislava 2012 </a:t>
            </a:r>
            <a:br>
              <a:rPr lang="cs-CZ" sz="5600" dirty="0"/>
            </a:br>
            <a:endParaRPr lang="cs-CZ" sz="5600" dirty="0"/>
          </a:p>
          <a:p>
            <a:pPr fontAlgn="t"/>
            <a:r>
              <a:rPr lang="cs-CZ" sz="5600" dirty="0"/>
              <a:t>ZAVARSKÝ, Ernest: </a:t>
            </a:r>
            <a:r>
              <a:rPr lang="cs-CZ" sz="5600" b="1" dirty="0" err="1"/>
              <a:t>Eugen</a:t>
            </a:r>
            <a:r>
              <a:rPr lang="cs-CZ" sz="5600" b="1" dirty="0"/>
              <a:t> </a:t>
            </a:r>
            <a:r>
              <a:rPr lang="cs-CZ" sz="5600" b="1" dirty="0" err="1"/>
              <a:t>Suchoň</a:t>
            </a:r>
            <a:r>
              <a:rPr lang="cs-CZ" sz="5600" dirty="0"/>
              <a:t/>
            </a:r>
            <a:br>
              <a:rPr lang="cs-CZ" sz="5600" dirty="0"/>
            </a:br>
            <a:r>
              <a:rPr lang="cs-CZ" sz="5600" dirty="0" err="1" smtClean="0"/>
              <a:t>Hudobné</a:t>
            </a:r>
            <a:r>
              <a:rPr lang="cs-CZ" sz="5600" dirty="0" smtClean="0"/>
              <a:t> </a:t>
            </a:r>
            <a:r>
              <a:rPr lang="cs-CZ" sz="5600" dirty="0"/>
              <a:t>centrum, Bratislava 2008 </a:t>
            </a:r>
            <a:br>
              <a:rPr lang="cs-CZ" sz="5600" dirty="0"/>
            </a:br>
            <a:endParaRPr lang="cs-CZ" sz="5600" dirty="0"/>
          </a:p>
          <a:p>
            <a:pPr fontAlgn="t"/>
            <a:r>
              <a:rPr lang="cs-CZ" sz="5600" dirty="0"/>
              <a:t>ŠTILICHOVÁ-SUCHOŇOVÁ, </a:t>
            </a:r>
            <a:r>
              <a:rPr lang="cs-CZ" sz="5600" dirty="0" err="1"/>
              <a:t>Danica</a:t>
            </a:r>
            <a:r>
              <a:rPr lang="cs-CZ" sz="5600" dirty="0"/>
              <a:t>: </a:t>
            </a:r>
            <a:r>
              <a:rPr lang="cs-CZ" sz="5600" b="1" dirty="0"/>
              <a:t>Život plný hudby: </a:t>
            </a:r>
            <a:r>
              <a:rPr lang="cs-CZ" sz="5600" b="1" dirty="0" err="1"/>
              <a:t>Hudobný</a:t>
            </a:r>
            <a:r>
              <a:rPr lang="cs-CZ" sz="5600" b="1" dirty="0"/>
              <a:t> </a:t>
            </a:r>
            <a:r>
              <a:rPr lang="cs-CZ" sz="5600" b="1" dirty="0" err="1"/>
              <a:t>skladateľ</a:t>
            </a:r>
            <a:r>
              <a:rPr lang="cs-CZ" sz="5600" b="1" dirty="0"/>
              <a:t> </a:t>
            </a:r>
            <a:r>
              <a:rPr lang="cs-CZ" sz="5600" b="1" dirty="0" err="1"/>
              <a:t>Eugen</a:t>
            </a:r>
            <a:r>
              <a:rPr lang="cs-CZ" sz="5600" b="1" dirty="0"/>
              <a:t> </a:t>
            </a:r>
            <a:r>
              <a:rPr lang="cs-CZ" sz="5600" b="1" dirty="0" err="1"/>
              <a:t>Suchoň</a:t>
            </a:r>
            <a:r>
              <a:rPr lang="cs-CZ" sz="5600" b="1" dirty="0"/>
              <a:t> (1908 – 1993) v </a:t>
            </a:r>
            <a:r>
              <a:rPr lang="cs-CZ" sz="5600" b="1" dirty="0" err="1"/>
              <a:t>spomienkach</a:t>
            </a:r>
            <a:r>
              <a:rPr lang="cs-CZ" sz="5600" dirty="0"/>
              <a:t/>
            </a:r>
            <a:br>
              <a:rPr lang="cs-CZ" sz="5600" dirty="0"/>
            </a:br>
            <a:r>
              <a:rPr lang="cs-CZ" sz="5600" dirty="0" smtClean="0"/>
              <a:t>Mladé </a:t>
            </a:r>
            <a:r>
              <a:rPr lang="cs-CZ" sz="5600" dirty="0" err="1"/>
              <a:t>letá</a:t>
            </a:r>
            <a:r>
              <a:rPr lang="cs-CZ" sz="5600" dirty="0"/>
              <a:t>, Bratislava 2005 </a:t>
            </a:r>
            <a:br>
              <a:rPr lang="cs-CZ" sz="5600" dirty="0"/>
            </a:br>
            <a:endParaRPr lang="cs-CZ" sz="5600" dirty="0"/>
          </a:p>
          <a:p>
            <a:pPr fontAlgn="t"/>
            <a:r>
              <a:rPr lang="cs-CZ" sz="5600" dirty="0"/>
              <a:t>ŠTILICHOVÁ, </a:t>
            </a:r>
            <a:r>
              <a:rPr lang="cs-CZ" sz="5600" dirty="0" err="1"/>
              <a:t>Danica</a:t>
            </a:r>
            <a:r>
              <a:rPr lang="cs-CZ" sz="5600" dirty="0"/>
              <a:t>: </a:t>
            </a:r>
            <a:r>
              <a:rPr lang="cs-CZ" sz="5600" b="1" dirty="0" err="1"/>
              <a:t>Krútňava</a:t>
            </a:r>
            <a:r>
              <a:rPr lang="cs-CZ" sz="5600" b="1" dirty="0"/>
              <a:t> </a:t>
            </a:r>
            <a:r>
              <a:rPr lang="cs-CZ" sz="5600" b="1" dirty="0" err="1"/>
              <a:t>vo</a:t>
            </a:r>
            <a:r>
              <a:rPr lang="cs-CZ" sz="5600" b="1" dirty="0"/>
              <a:t> </a:t>
            </a:r>
            <a:r>
              <a:rPr lang="cs-CZ" sz="5600" b="1" dirty="0" err="1"/>
              <a:t>svete</a:t>
            </a:r>
            <a:r>
              <a:rPr lang="cs-CZ" sz="5600" b="1" dirty="0"/>
              <a:t> / </a:t>
            </a:r>
            <a:r>
              <a:rPr lang="cs-CZ" sz="5600" b="1" dirty="0" err="1"/>
              <a:t>Krútňava</a:t>
            </a:r>
            <a:r>
              <a:rPr lang="cs-CZ" sz="5600" b="1" dirty="0"/>
              <a:t> in der </a:t>
            </a:r>
            <a:r>
              <a:rPr lang="cs-CZ" sz="5600" b="1" dirty="0" err="1"/>
              <a:t>Welt</a:t>
            </a:r>
            <a:r>
              <a:rPr lang="cs-CZ" sz="5600" dirty="0"/>
              <a:t/>
            </a:r>
            <a:br>
              <a:rPr lang="cs-CZ" sz="5600" dirty="0"/>
            </a:br>
            <a:r>
              <a:rPr lang="cs-CZ" sz="5600" dirty="0" smtClean="0"/>
              <a:t>Slovenské </a:t>
            </a:r>
            <a:r>
              <a:rPr lang="cs-CZ" sz="5600" dirty="0" err="1"/>
              <a:t>národné</a:t>
            </a:r>
            <a:r>
              <a:rPr lang="cs-CZ" sz="5600" dirty="0"/>
              <a:t> </a:t>
            </a:r>
            <a:r>
              <a:rPr lang="cs-CZ" sz="5600" dirty="0" err="1"/>
              <a:t>múzeum</a:t>
            </a:r>
            <a:r>
              <a:rPr lang="cs-CZ" sz="5600" dirty="0"/>
              <a:t>, Bratislava 1993 </a:t>
            </a:r>
            <a:br>
              <a:rPr lang="cs-CZ" sz="5600" dirty="0"/>
            </a:br>
            <a:endParaRPr lang="cs-CZ" sz="5600" dirty="0"/>
          </a:p>
          <a:p>
            <a:pPr fontAlgn="t"/>
            <a:r>
              <a:rPr lang="cs-CZ" sz="5600" dirty="0"/>
              <a:t>JEGOROVA, Valentina: </a:t>
            </a:r>
            <a:r>
              <a:rPr lang="cs-CZ" sz="5600" b="1" dirty="0" err="1"/>
              <a:t>Eugen</a:t>
            </a:r>
            <a:r>
              <a:rPr lang="cs-CZ" sz="5600" b="1" dirty="0"/>
              <a:t> </a:t>
            </a:r>
            <a:r>
              <a:rPr lang="cs-CZ" sz="5600" b="1" dirty="0" err="1"/>
              <a:t>Suchoň</a:t>
            </a:r>
            <a:r>
              <a:rPr lang="cs-CZ" sz="5600" dirty="0"/>
              <a:t/>
            </a:r>
            <a:br>
              <a:rPr lang="cs-CZ" sz="5600" dirty="0"/>
            </a:br>
            <a:r>
              <a:rPr lang="cs-CZ" sz="5600" dirty="0" err="1" smtClean="0"/>
              <a:t>Sovietskij</a:t>
            </a:r>
            <a:r>
              <a:rPr lang="cs-CZ" sz="5600" dirty="0" smtClean="0"/>
              <a:t> </a:t>
            </a:r>
            <a:r>
              <a:rPr lang="cs-CZ" sz="5600" dirty="0" err="1"/>
              <a:t>kompozytor</a:t>
            </a:r>
            <a:r>
              <a:rPr lang="cs-CZ" sz="5600" dirty="0"/>
              <a:t>, Moskva 1987 </a:t>
            </a:r>
            <a:br>
              <a:rPr lang="cs-CZ" sz="5600" dirty="0"/>
            </a:br>
            <a:endParaRPr lang="cs-CZ" sz="5600" dirty="0"/>
          </a:p>
          <a:p>
            <a:pPr fontAlgn="t"/>
            <a:r>
              <a:rPr lang="cs-CZ" sz="5600" dirty="0"/>
              <a:t>SUCHOŇOVÁ, </a:t>
            </a:r>
            <a:r>
              <a:rPr lang="cs-CZ" sz="5600" dirty="0" err="1"/>
              <a:t>Danica</a:t>
            </a:r>
            <a:r>
              <a:rPr lang="cs-CZ" sz="5600" dirty="0"/>
              <a:t>: </a:t>
            </a:r>
            <a:r>
              <a:rPr lang="cs-CZ" sz="5600" b="1" dirty="0" err="1"/>
              <a:t>Podmanený</a:t>
            </a:r>
            <a:r>
              <a:rPr lang="cs-CZ" sz="5600" b="1" dirty="0"/>
              <a:t> </a:t>
            </a:r>
            <a:r>
              <a:rPr lang="cs-CZ" sz="5600" b="1" dirty="0" err="1"/>
              <a:t>svet</a:t>
            </a:r>
            <a:r>
              <a:rPr lang="cs-CZ" sz="5600" dirty="0"/>
              <a:t/>
            </a:r>
            <a:br>
              <a:rPr lang="cs-CZ" sz="5600" dirty="0"/>
            </a:br>
            <a:r>
              <a:rPr lang="cs-CZ" sz="5600" dirty="0" smtClean="0"/>
              <a:t>Mladé </a:t>
            </a:r>
            <a:r>
              <a:rPr lang="cs-CZ" sz="5600" dirty="0" err="1"/>
              <a:t>letá</a:t>
            </a:r>
            <a:r>
              <a:rPr lang="cs-CZ" sz="5600" dirty="0"/>
              <a:t>, Bratislava 1981 </a:t>
            </a:r>
            <a:br>
              <a:rPr lang="cs-CZ" sz="5600" dirty="0"/>
            </a:br>
            <a:endParaRPr lang="cs-CZ" sz="5600" dirty="0"/>
          </a:p>
          <a:p>
            <a:pPr fontAlgn="t"/>
            <a:r>
              <a:rPr lang="cs-CZ" sz="5600" dirty="0"/>
              <a:t>KRESÁNEK, </a:t>
            </a:r>
            <a:r>
              <a:rPr lang="cs-CZ" sz="5600" dirty="0" err="1"/>
              <a:t>Jozef</a:t>
            </a:r>
            <a:r>
              <a:rPr lang="cs-CZ" sz="5600" dirty="0"/>
              <a:t> – VAJDA, Igor: </a:t>
            </a:r>
            <a:r>
              <a:rPr lang="cs-CZ" sz="5600" b="1" dirty="0" err="1"/>
              <a:t>Národný</a:t>
            </a:r>
            <a:r>
              <a:rPr lang="cs-CZ" sz="5600" b="1" dirty="0"/>
              <a:t> </a:t>
            </a:r>
            <a:r>
              <a:rPr lang="cs-CZ" sz="5600" b="1" dirty="0" err="1"/>
              <a:t>umelec</a:t>
            </a:r>
            <a:r>
              <a:rPr lang="cs-CZ" sz="5600" b="1" dirty="0"/>
              <a:t> </a:t>
            </a:r>
            <a:r>
              <a:rPr lang="cs-CZ" sz="5600" b="1" dirty="0" err="1"/>
              <a:t>Eugen</a:t>
            </a:r>
            <a:r>
              <a:rPr lang="cs-CZ" sz="5600" b="1" dirty="0"/>
              <a:t> </a:t>
            </a:r>
            <a:r>
              <a:rPr lang="cs-CZ" sz="5600" b="1" dirty="0" err="1"/>
              <a:t>Suchoň</a:t>
            </a:r>
            <a:r>
              <a:rPr lang="cs-CZ" sz="5600" dirty="0"/>
              <a:t/>
            </a:r>
            <a:br>
              <a:rPr lang="cs-CZ" sz="5600" dirty="0"/>
            </a:br>
            <a:r>
              <a:rPr lang="cs-CZ" sz="5600" dirty="0" smtClean="0"/>
              <a:t>pus</a:t>
            </a:r>
            <a:r>
              <a:rPr lang="cs-CZ" sz="5600" dirty="0"/>
              <a:t>, Bratislava 1978 </a:t>
            </a:r>
            <a:br>
              <a:rPr lang="cs-CZ" sz="5600" dirty="0"/>
            </a:br>
            <a:endParaRPr lang="cs-CZ" sz="5600" dirty="0"/>
          </a:p>
          <a:p>
            <a:pPr fontAlgn="t"/>
            <a:r>
              <a:rPr lang="cs-CZ" sz="5600" dirty="0"/>
              <a:t>KRESÁNEK, </a:t>
            </a:r>
            <a:r>
              <a:rPr lang="cs-CZ" sz="5600" dirty="0" err="1"/>
              <a:t>Jozef</a:t>
            </a:r>
            <a:r>
              <a:rPr lang="cs-CZ" sz="5600" dirty="0"/>
              <a:t>: </a:t>
            </a:r>
            <a:r>
              <a:rPr lang="cs-CZ" sz="5600" b="1" dirty="0" err="1"/>
              <a:t>Národný</a:t>
            </a:r>
            <a:r>
              <a:rPr lang="cs-CZ" sz="5600" b="1" dirty="0"/>
              <a:t> </a:t>
            </a:r>
            <a:r>
              <a:rPr lang="cs-CZ" sz="5600" b="1" dirty="0" err="1"/>
              <a:t>umelec</a:t>
            </a:r>
            <a:r>
              <a:rPr lang="cs-CZ" sz="5600" b="1" dirty="0"/>
              <a:t> </a:t>
            </a:r>
            <a:r>
              <a:rPr lang="cs-CZ" sz="5600" b="1" dirty="0" err="1"/>
              <a:t>Eugen</a:t>
            </a:r>
            <a:r>
              <a:rPr lang="cs-CZ" sz="5600" b="1" dirty="0"/>
              <a:t> </a:t>
            </a:r>
            <a:r>
              <a:rPr lang="cs-CZ" sz="5600" b="1" dirty="0" err="1"/>
              <a:t>Suchoň</a:t>
            </a:r>
            <a:r>
              <a:rPr lang="cs-CZ" sz="5600" dirty="0"/>
              <a:t/>
            </a:r>
            <a:br>
              <a:rPr lang="cs-CZ" sz="5600" dirty="0"/>
            </a:br>
            <a:r>
              <a:rPr lang="cs-CZ" sz="5600" dirty="0" smtClean="0"/>
              <a:t>Slovenské </a:t>
            </a:r>
            <a:r>
              <a:rPr lang="cs-CZ" sz="5600" dirty="0" err="1"/>
              <a:t>vydavateľstvo</a:t>
            </a:r>
            <a:r>
              <a:rPr lang="cs-CZ" sz="5600" dirty="0"/>
              <a:t> </a:t>
            </a:r>
            <a:r>
              <a:rPr lang="cs-CZ" sz="5600" dirty="0" err="1"/>
              <a:t>krásnej</a:t>
            </a:r>
            <a:r>
              <a:rPr lang="cs-CZ" sz="5600" dirty="0"/>
              <a:t> </a:t>
            </a:r>
            <a:r>
              <a:rPr lang="cs-CZ" sz="5600" dirty="0" err="1"/>
              <a:t>literatúry</a:t>
            </a:r>
            <a:r>
              <a:rPr lang="cs-CZ" sz="5600" dirty="0"/>
              <a:t>, Bratislava 1961 </a:t>
            </a:r>
            <a:br>
              <a:rPr lang="cs-CZ" sz="5600" dirty="0"/>
            </a:br>
            <a:endParaRPr lang="cs-CZ" sz="5600" dirty="0"/>
          </a:p>
          <a:p>
            <a:pPr fontAlgn="t"/>
            <a:r>
              <a:rPr lang="cs-CZ" sz="5600" dirty="0"/>
              <a:t>ZAVARSKÝ, Ernest: </a:t>
            </a:r>
            <a:r>
              <a:rPr lang="cs-CZ" sz="5600" b="1" dirty="0" err="1"/>
              <a:t>Eugen</a:t>
            </a:r>
            <a:r>
              <a:rPr lang="cs-CZ" sz="5600" b="1" dirty="0"/>
              <a:t> </a:t>
            </a:r>
            <a:r>
              <a:rPr lang="cs-CZ" sz="5600" b="1" dirty="0" err="1"/>
              <a:t>Suchoň</a:t>
            </a:r>
            <a:r>
              <a:rPr lang="cs-CZ" sz="5600" b="1" dirty="0"/>
              <a:t> – profil </a:t>
            </a:r>
            <a:r>
              <a:rPr lang="cs-CZ" sz="5600" b="1" dirty="0" err="1"/>
              <a:t>skladateľa</a:t>
            </a:r>
            <a:r>
              <a:rPr lang="cs-CZ" sz="5600" dirty="0"/>
              <a:t/>
            </a:r>
            <a:br>
              <a:rPr lang="cs-CZ" sz="5600" dirty="0"/>
            </a:br>
            <a:r>
              <a:rPr lang="cs-CZ" sz="5600" dirty="0" smtClean="0"/>
              <a:t>Slovenské </a:t>
            </a:r>
            <a:r>
              <a:rPr lang="cs-CZ" sz="5600" dirty="0" err="1"/>
              <a:t>vydavateľstvo</a:t>
            </a:r>
            <a:r>
              <a:rPr lang="cs-CZ" sz="5600" dirty="0"/>
              <a:t> </a:t>
            </a:r>
            <a:r>
              <a:rPr lang="cs-CZ" sz="5600" dirty="0" err="1"/>
              <a:t>krásnej</a:t>
            </a:r>
            <a:r>
              <a:rPr lang="cs-CZ" sz="5600" dirty="0"/>
              <a:t> </a:t>
            </a:r>
            <a:r>
              <a:rPr lang="cs-CZ" sz="5600" dirty="0" err="1"/>
              <a:t>literatúry</a:t>
            </a:r>
            <a:r>
              <a:rPr lang="cs-CZ" sz="5600" dirty="0"/>
              <a:t>, Bratislava 1955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Personálna</a:t>
            </a:r>
            <a:r>
              <a:rPr lang="cs-CZ" dirty="0" smtClean="0"/>
              <a:t> </a:t>
            </a:r>
            <a:r>
              <a:rPr lang="cs-CZ" dirty="0" err="1" smtClean="0"/>
              <a:t>bibliografia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fontAlgn="t"/>
            <a:r>
              <a:rPr lang="cs-CZ" dirty="0"/>
              <a:t>SUCHOŇ, </a:t>
            </a:r>
            <a:r>
              <a:rPr lang="cs-CZ" dirty="0" err="1"/>
              <a:t>Eugen</a:t>
            </a:r>
            <a:r>
              <a:rPr lang="cs-CZ" dirty="0"/>
              <a:t> – FILIP, Miroslav: </a:t>
            </a:r>
            <a:r>
              <a:rPr lang="cs-CZ" b="1" dirty="0" err="1"/>
              <a:t>Náuka</a:t>
            </a:r>
            <a:r>
              <a:rPr lang="cs-CZ" b="1" dirty="0"/>
              <a:t> o </a:t>
            </a:r>
            <a:r>
              <a:rPr lang="cs-CZ" b="1" dirty="0" err="1"/>
              <a:t>harmónii</a:t>
            </a:r>
            <a:r>
              <a:rPr lang="cs-CZ" b="1" dirty="0"/>
              <a:t> I., II.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Univerzita </a:t>
            </a:r>
            <a:r>
              <a:rPr lang="cs-CZ" dirty="0"/>
              <a:t>Komenského v </a:t>
            </a:r>
            <a:r>
              <a:rPr lang="cs-CZ" dirty="0" err="1"/>
              <a:t>Bratislave</a:t>
            </a:r>
            <a:r>
              <a:rPr lang="cs-CZ" dirty="0"/>
              <a:t>, Bratislava 1992 </a:t>
            </a:r>
            <a:br>
              <a:rPr lang="cs-CZ" dirty="0"/>
            </a:br>
            <a:endParaRPr lang="cs-CZ" dirty="0"/>
          </a:p>
          <a:p>
            <a:pPr fontAlgn="t"/>
            <a:r>
              <a:rPr lang="cs-CZ" b="1" dirty="0"/>
              <a:t>Okamihy a </a:t>
            </a:r>
            <a:r>
              <a:rPr lang="cs-CZ" b="1" dirty="0" err="1"/>
              <a:t>vyznania</a:t>
            </a:r>
            <a:r>
              <a:rPr lang="cs-CZ" dirty="0"/>
              <a:t/>
            </a:r>
            <a:br>
              <a:rPr lang="cs-CZ" dirty="0"/>
            </a:br>
            <a:r>
              <a:rPr lang="cs-CZ" i="1" dirty="0" smtClean="0"/>
              <a:t>Život</a:t>
            </a:r>
            <a:r>
              <a:rPr lang="cs-CZ" dirty="0"/>
              <a:t> </a:t>
            </a:r>
            <a:r>
              <a:rPr lang="cs-CZ" dirty="0" err="1"/>
              <a:t>roč</a:t>
            </a:r>
            <a:r>
              <a:rPr lang="cs-CZ" dirty="0"/>
              <a:t>. 40, 1990, č. 34–41 </a:t>
            </a:r>
            <a:br>
              <a:rPr lang="cs-CZ" dirty="0"/>
            </a:br>
            <a:r>
              <a:rPr lang="cs-CZ" dirty="0"/>
              <a:t>(8 pokračovaní)</a:t>
            </a:r>
          </a:p>
          <a:p>
            <a:pPr fontAlgn="t"/>
            <a:r>
              <a:rPr lang="cs-CZ" b="1" dirty="0" err="1"/>
              <a:t>Akordika</a:t>
            </a:r>
            <a:r>
              <a:rPr lang="cs-CZ" b="1" dirty="0"/>
              <a:t> od trojzvuku po </a:t>
            </a:r>
            <a:r>
              <a:rPr lang="cs-CZ" b="1" dirty="0" err="1"/>
              <a:t>dvanásťzvuk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O</a:t>
            </a:r>
            <a:r>
              <a:rPr lang="cs-CZ" dirty="0" smtClean="0"/>
              <a:t>pus</a:t>
            </a:r>
            <a:r>
              <a:rPr lang="cs-CZ" dirty="0"/>
              <a:t>, Bratislava 1979 </a:t>
            </a:r>
            <a:br>
              <a:rPr lang="cs-CZ" dirty="0"/>
            </a:br>
            <a:endParaRPr lang="cs-CZ" dirty="0"/>
          </a:p>
          <a:p>
            <a:pPr fontAlgn="t"/>
            <a:r>
              <a:rPr lang="cs-CZ" b="1" dirty="0" err="1"/>
              <a:t>Kompozičné</a:t>
            </a:r>
            <a:r>
              <a:rPr lang="cs-CZ" b="1" dirty="0"/>
              <a:t> ideály </a:t>
            </a:r>
            <a:r>
              <a:rPr lang="cs-CZ" b="1" dirty="0" err="1"/>
              <a:t>Frica</a:t>
            </a:r>
            <a:r>
              <a:rPr lang="cs-CZ" b="1" dirty="0"/>
              <a:t> </a:t>
            </a:r>
            <a:r>
              <a:rPr lang="cs-CZ" b="1" dirty="0" err="1"/>
              <a:t>Kafendu</a:t>
            </a:r>
            <a:r>
              <a:rPr lang="cs-CZ" dirty="0"/>
              <a:t/>
            </a:r>
            <a:br>
              <a:rPr lang="cs-CZ" dirty="0"/>
            </a:br>
            <a:r>
              <a:rPr lang="cs-CZ" i="1" dirty="0" err="1" smtClean="0"/>
              <a:t>Hudobný</a:t>
            </a:r>
            <a:r>
              <a:rPr lang="cs-CZ" i="1" dirty="0" smtClean="0"/>
              <a:t> </a:t>
            </a:r>
            <a:r>
              <a:rPr lang="cs-CZ" i="1" dirty="0"/>
              <a:t>život</a:t>
            </a:r>
            <a:r>
              <a:rPr lang="cs-CZ" dirty="0"/>
              <a:t> 1977 </a:t>
            </a:r>
            <a:br>
              <a:rPr lang="cs-CZ" dirty="0"/>
            </a:br>
            <a:endParaRPr lang="cs-CZ" dirty="0"/>
          </a:p>
          <a:p>
            <a:pPr fontAlgn="t"/>
            <a:r>
              <a:rPr lang="cs-CZ" b="1" dirty="0"/>
              <a:t>Moje </a:t>
            </a:r>
            <a:r>
              <a:rPr lang="cs-CZ" b="1" dirty="0" err="1"/>
              <a:t>spomienky</a:t>
            </a:r>
            <a:r>
              <a:rPr lang="cs-CZ" b="1" dirty="0"/>
              <a:t> na Ivana </a:t>
            </a:r>
            <a:r>
              <a:rPr lang="cs-CZ" b="1" dirty="0" err="1"/>
              <a:t>Ballu</a:t>
            </a:r>
            <a:r>
              <a:rPr lang="cs-CZ" dirty="0"/>
              <a:t/>
            </a:r>
            <a:br>
              <a:rPr lang="cs-CZ" dirty="0"/>
            </a:br>
            <a:r>
              <a:rPr lang="cs-CZ" i="1" dirty="0" err="1" smtClean="0"/>
              <a:t>Hudobný</a:t>
            </a:r>
            <a:r>
              <a:rPr lang="cs-CZ" i="1" dirty="0" smtClean="0"/>
              <a:t> </a:t>
            </a:r>
            <a:r>
              <a:rPr lang="cs-CZ" i="1" dirty="0"/>
              <a:t>život</a:t>
            </a:r>
            <a:r>
              <a:rPr lang="cs-CZ" dirty="0"/>
              <a:t> 1977 </a:t>
            </a:r>
            <a:br>
              <a:rPr lang="cs-CZ" dirty="0"/>
            </a:br>
            <a:endParaRPr lang="cs-CZ" dirty="0"/>
          </a:p>
          <a:p>
            <a:pPr fontAlgn="t"/>
            <a:r>
              <a:rPr lang="cs-CZ" b="1" dirty="0"/>
              <a:t>Moje </a:t>
            </a:r>
            <a:r>
              <a:rPr lang="cs-CZ" b="1" dirty="0" err="1"/>
              <a:t>posledné</a:t>
            </a:r>
            <a:r>
              <a:rPr lang="cs-CZ" b="1" dirty="0"/>
              <a:t> </a:t>
            </a:r>
            <a:r>
              <a:rPr lang="cs-CZ" b="1" dirty="0" err="1"/>
              <a:t>stretnutie</a:t>
            </a:r>
            <a:r>
              <a:rPr lang="cs-CZ" b="1" dirty="0"/>
              <a:t> s D. </a:t>
            </a:r>
            <a:r>
              <a:rPr lang="cs-CZ" b="1" dirty="0" err="1"/>
              <a:t>Šostakovičom</a:t>
            </a:r>
            <a:r>
              <a:rPr lang="cs-CZ" dirty="0"/>
              <a:t/>
            </a:r>
            <a:br>
              <a:rPr lang="cs-CZ" dirty="0"/>
            </a:br>
            <a:r>
              <a:rPr lang="cs-CZ" i="1" dirty="0" smtClean="0"/>
              <a:t>Nové </a:t>
            </a:r>
            <a:r>
              <a:rPr lang="cs-CZ" i="1" dirty="0"/>
              <a:t>slovo</a:t>
            </a:r>
            <a:r>
              <a:rPr lang="cs-CZ" dirty="0"/>
              <a:t> 1975 </a:t>
            </a:r>
            <a:br>
              <a:rPr lang="cs-CZ" dirty="0"/>
            </a:br>
            <a:endParaRPr lang="cs-CZ" dirty="0"/>
          </a:p>
          <a:p>
            <a:pPr fontAlgn="t"/>
            <a:r>
              <a:rPr lang="cs-CZ" b="1" dirty="0" err="1"/>
              <a:t>Otvorený</a:t>
            </a:r>
            <a:r>
              <a:rPr lang="cs-CZ" b="1" dirty="0"/>
              <a:t> list </a:t>
            </a:r>
            <a:r>
              <a:rPr lang="cs-CZ" b="1" dirty="0" err="1"/>
              <a:t>nár</a:t>
            </a:r>
            <a:r>
              <a:rPr lang="cs-CZ" b="1" dirty="0"/>
              <a:t>. </a:t>
            </a:r>
            <a:r>
              <a:rPr lang="cs-CZ" b="1" dirty="0" err="1"/>
              <a:t>umelca</a:t>
            </a:r>
            <a:r>
              <a:rPr lang="cs-CZ" b="1" dirty="0"/>
              <a:t> </a:t>
            </a:r>
            <a:r>
              <a:rPr lang="cs-CZ" b="1" dirty="0" err="1"/>
              <a:t>Eugena</a:t>
            </a:r>
            <a:r>
              <a:rPr lang="cs-CZ" b="1" dirty="0"/>
              <a:t> </a:t>
            </a:r>
            <a:r>
              <a:rPr lang="cs-CZ" b="1" dirty="0" err="1"/>
              <a:t>Suchoňa</a:t>
            </a:r>
            <a:r>
              <a:rPr lang="cs-CZ" b="1" dirty="0"/>
              <a:t> </a:t>
            </a:r>
            <a:r>
              <a:rPr lang="cs-CZ" b="1" dirty="0" err="1"/>
              <a:t>nár</a:t>
            </a:r>
            <a:r>
              <a:rPr lang="cs-CZ" b="1" dirty="0"/>
              <a:t>. </a:t>
            </a:r>
            <a:r>
              <a:rPr lang="cs-CZ" b="1" dirty="0" err="1"/>
              <a:t>umelcovi</a:t>
            </a:r>
            <a:r>
              <a:rPr lang="cs-CZ" b="1" dirty="0"/>
              <a:t> Ladislavovi </a:t>
            </a:r>
            <a:r>
              <a:rPr lang="cs-CZ" b="1" dirty="0" err="1"/>
              <a:t>Novomeskému</a:t>
            </a:r>
            <a:r>
              <a:rPr lang="cs-CZ" b="1" dirty="0"/>
              <a:t> – </a:t>
            </a:r>
            <a:r>
              <a:rPr lang="cs-CZ" b="1" dirty="0" err="1"/>
              <a:t>Vďaka</a:t>
            </a:r>
            <a:r>
              <a:rPr lang="cs-CZ" b="1" dirty="0"/>
              <a:t> za </a:t>
            </a:r>
            <a:r>
              <a:rPr lang="cs-CZ" b="1" dirty="0" err="1"/>
              <a:t>veľkorysosť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1974 </a:t>
            </a:r>
            <a:r>
              <a:rPr lang="cs-CZ" i="1" dirty="0" err="1" smtClean="0"/>
              <a:t>Smena</a:t>
            </a:r>
            <a:r>
              <a:rPr lang="cs-CZ" dirty="0"/>
              <a:t> 1974 (30.12.) </a:t>
            </a:r>
            <a:br>
              <a:rPr lang="cs-CZ" dirty="0"/>
            </a:br>
            <a:endParaRPr lang="cs-CZ" dirty="0"/>
          </a:p>
          <a:p>
            <a:pPr fontAlgn="t"/>
            <a:r>
              <a:rPr lang="cs-CZ" b="1" dirty="0" err="1"/>
              <a:t>Príspevok</a:t>
            </a:r>
            <a:r>
              <a:rPr lang="cs-CZ" b="1" dirty="0"/>
              <a:t> k profilu </a:t>
            </a:r>
            <a:r>
              <a:rPr lang="cs-CZ" b="1" dirty="0" err="1"/>
              <a:t>Frica</a:t>
            </a:r>
            <a:r>
              <a:rPr lang="cs-CZ" b="1" dirty="0"/>
              <a:t> </a:t>
            </a:r>
            <a:r>
              <a:rPr lang="cs-CZ" b="1" dirty="0" err="1"/>
              <a:t>Kafendu</a:t>
            </a:r>
            <a:r>
              <a:rPr lang="cs-CZ" b="1" dirty="0"/>
              <a:t>, </a:t>
            </a:r>
            <a:r>
              <a:rPr lang="cs-CZ" b="1" dirty="0" err="1"/>
              <a:t>skladateľa</a:t>
            </a:r>
            <a:r>
              <a:rPr lang="cs-CZ" b="1" dirty="0"/>
              <a:t> a teoretika</a:t>
            </a:r>
            <a:r>
              <a:rPr lang="cs-CZ" dirty="0"/>
              <a:t/>
            </a:r>
            <a:br>
              <a:rPr lang="cs-CZ" dirty="0"/>
            </a:br>
            <a:r>
              <a:rPr lang="cs-CZ" i="1" dirty="0" err="1" smtClean="0"/>
              <a:t>Pamätnica</a:t>
            </a:r>
            <a:r>
              <a:rPr lang="cs-CZ" i="1" dirty="0" smtClean="0"/>
              <a:t> </a:t>
            </a:r>
            <a:r>
              <a:rPr lang="cs-CZ" i="1" dirty="0"/>
              <a:t>bratislavského </a:t>
            </a:r>
            <a:r>
              <a:rPr lang="cs-CZ" i="1" dirty="0" err="1"/>
              <a:t>konzervatória</a:t>
            </a:r>
            <a:r>
              <a:rPr lang="cs-CZ" i="1" dirty="0"/>
              <a:t> 1919 – 1969</a:t>
            </a:r>
            <a:r>
              <a:rPr lang="cs-CZ" dirty="0"/>
              <a:t>, Bratislava 1969, s. 35–43 </a:t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II.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fontAlgn="t"/>
            <a:r>
              <a:rPr lang="cs-CZ" sz="5600" b="1" dirty="0" err="1" smtClean="0"/>
              <a:t>Kedy</a:t>
            </a:r>
            <a:r>
              <a:rPr lang="cs-CZ" sz="5600" b="1" dirty="0" smtClean="0"/>
              <a:t> a kde vznikla opera </a:t>
            </a:r>
            <a:r>
              <a:rPr lang="cs-CZ" sz="5600" b="1" dirty="0" err="1" smtClean="0"/>
              <a:t>Krútňava</a:t>
            </a:r>
            <a:r>
              <a:rPr lang="cs-CZ" sz="5600" b="1" dirty="0" smtClean="0"/>
              <a:t>?</a:t>
            </a:r>
            <a:r>
              <a:rPr lang="cs-CZ" sz="5600" dirty="0" smtClean="0"/>
              <a:t/>
            </a:r>
            <a:br>
              <a:rPr lang="cs-CZ" sz="5600" dirty="0" smtClean="0"/>
            </a:br>
            <a:r>
              <a:rPr lang="cs-CZ" sz="5600" i="1" dirty="0" err="1" smtClean="0"/>
              <a:t>lovenské</a:t>
            </a:r>
            <a:r>
              <a:rPr lang="cs-CZ" sz="5600" i="1" dirty="0" smtClean="0"/>
              <a:t> </a:t>
            </a:r>
            <a:r>
              <a:rPr lang="cs-CZ" sz="5600" i="1" dirty="0" err="1" smtClean="0"/>
              <a:t>kúpele</a:t>
            </a:r>
            <a:r>
              <a:rPr lang="cs-CZ" sz="5600" dirty="0" smtClean="0"/>
              <a:t> 1966, č. 7 (21.6.1966) </a:t>
            </a:r>
            <a:br>
              <a:rPr lang="cs-CZ" sz="5600" dirty="0" smtClean="0"/>
            </a:br>
            <a:endParaRPr lang="cs-CZ" sz="5600" dirty="0" smtClean="0"/>
          </a:p>
          <a:p>
            <a:pPr fontAlgn="t"/>
            <a:r>
              <a:rPr lang="cs-CZ" sz="5600" b="1" dirty="0" smtClean="0"/>
              <a:t>Za Zdenkou </a:t>
            </a:r>
            <a:r>
              <a:rPr lang="cs-CZ" sz="5600" b="1" dirty="0" err="1" smtClean="0"/>
              <a:t>Bokesovou</a:t>
            </a:r>
            <a:r>
              <a:rPr lang="cs-CZ" sz="5600" dirty="0" smtClean="0"/>
              <a:t/>
            </a:r>
            <a:br>
              <a:rPr lang="cs-CZ" sz="5600" dirty="0" smtClean="0"/>
            </a:br>
            <a:r>
              <a:rPr lang="cs-CZ" sz="5600" i="1" dirty="0" err="1" smtClean="0"/>
              <a:t>Kultúrny</a:t>
            </a:r>
            <a:r>
              <a:rPr lang="cs-CZ" sz="5600" i="1" dirty="0" smtClean="0"/>
              <a:t> </a:t>
            </a:r>
            <a:r>
              <a:rPr lang="cs-CZ" sz="5600" i="1" dirty="0" smtClean="0"/>
              <a:t>život</a:t>
            </a:r>
            <a:r>
              <a:rPr lang="cs-CZ" sz="5600" dirty="0" smtClean="0"/>
              <a:t> 1962, č. 14, s. 9 </a:t>
            </a:r>
            <a:br>
              <a:rPr lang="cs-CZ" sz="5600" dirty="0" smtClean="0"/>
            </a:br>
            <a:endParaRPr lang="cs-CZ" sz="5600" dirty="0" smtClean="0"/>
          </a:p>
          <a:p>
            <a:pPr fontAlgn="t"/>
            <a:r>
              <a:rPr lang="cs-CZ" sz="5600" dirty="0" smtClean="0"/>
              <a:t>SUCHOŇ, </a:t>
            </a:r>
            <a:r>
              <a:rPr lang="cs-CZ" sz="5600" dirty="0" err="1" smtClean="0"/>
              <a:t>Eugen</a:t>
            </a:r>
            <a:r>
              <a:rPr lang="cs-CZ" sz="5600" dirty="0" smtClean="0"/>
              <a:t> – FILIP, Miroslav: </a:t>
            </a:r>
            <a:r>
              <a:rPr lang="cs-CZ" sz="5600" b="1" dirty="0" smtClean="0"/>
              <a:t>Stručná </a:t>
            </a:r>
            <a:r>
              <a:rPr lang="cs-CZ" sz="5600" b="1" dirty="0" err="1" smtClean="0"/>
              <a:t>náuka</a:t>
            </a:r>
            <a:r>
              <a:rPr lang="cs-CZ" sz="5600" b="1" dirty="0" smtClean="0"/>
              <a:t> o </a:t>
            </a:r>
            <a:r>
              <a:rPr lang="cs-CZ" sz="5600" b="1" dirty="0" err="1" smtClean="0"/>
              <a:t>hudbe</a:t>
            </a:r>
            <a:r>
              <a:rPr lang="cs-CZ" sz="5600" dirty="0" smtClean="0"/>
              <a:t/>
            </a:r>
            <a:br>
              <a:rPr lang="cs-CZ" sz="5600" dirty="0" smtClean="0"/>
            </a:br>
            <a:r>
              <a:rPr lang="cs-CZ" sz="5600" dirty="0" err="1" smtClean="0"/>
              <a:t>Štátne</a:t>
            </a:r>
            <a:r>
              <a:rPr lang="cs-CZ" sz="5600" dirty="0" smtClean="0"/>
              <a:t> </a:t>
            </a:r>
            <a:r>
              <a:rPr lang="cs-CZ" sz="5600" dirty="0" err="1" smtClean="0"/>
              <a:t>hudobné</a:t>
            </a:r>
            <a:r>
              <a:rPr lang="cs-CZ" sz="5600" dirty="0" smtClean="0"/>
              <a:t> </a:t>
            </a:r>
            <a:r>
              <a:rPr lang="cs-CZ" sz="5600" dirty="0" err="1" smtClean="0"/>
              <a:t>vydavateľstvo</a:t>
            </a:r>
            <a:r>
              <a:rPr lang="cs-CZ" sz="5600" dirty="0" smtClean="0"/>
              <a:t>, Bratislava 1962, 1964 </a:t>
            </a:r>
            <a:br>
              <a:rPr lang="cs-CZ" sz="5600" dirty="0" smtClean="0"/>
            </a:br>
            <a:endParaRPr lang="cs-CZ" sz="5600" dirty="0" smtClean="0"/>
          </a:p>
          <a:p>
            <a:pPr fontAlgn="t"/>
            <a:r>
              <a:rPr lang="cs-CZ" sz="5600" b="1" dirty="0" smtClean="0"/>
              <a:t>Za </a:t>
            </a:r>
            <a:r>
              <a:rPr lang="cs-CZ" sz="5600" b="1" dirty="0" err="1" smtClean="0"/>
              <a:t>Václavom</a:t>
            </a:r>
            <a:r>
              <a:rPr lang="cs-CZ" sz="5600" b="1" dirty="0" smtClean="0"/>
              <a:t> </a:t>
            </a:r>
            <a:r>
              <a:rPr lang="cs-CZ" sz="5600" b="1" dirty="0" err="1" smtClean="0"/>
              <a:t>Talichom</a:t>
            </a:r>
            <a:r>
              <a:rPr lang="cs-CZ" sz="5600" dirty="0" smtClean="0"/>
              <a:t/>
            </a:r>
            <a:br>
              <a:rPr lang="cs-CZ" sz="5600" dirty="0" smtClean="0"/>
            </a:br>
            <a:r>
              <a:rPr lang="cs-CZ" sz="5600" i="1" dirty="0" smtClean="0"/>
              <a:t>Slovenská </a:t>
            </a:r>
            <a:r>
              <a:rPr lang="cs-CZ" sz="5600" i="1" dirty="0" smtClean="0"/>
              <a:t>hudba</a:t>
            </a:r>
            <a:r>
              <a:rPr lang="cs-CZ" sz="5600" dirty="0" smtClean="0"/>
              <a:t> </a:t>
            </a:r>
            <a:r>
              <a:rPr lang="cs-CZ" sz="5600" dirty="0" err="1" smtClean="0"/>
              <a:t>roč</a:t>
            </a:r>
            <a:r>
              <a:rPr lang="cs-CZ" sz="5600" dirty="0" smtClean="0"/>
              <a:t>. 5, 1961, č. 4, s. 151 </a:t>
            </a:r>
            <a:br>
              <a:rPr lang="cs-CZ" sz="5600" dirty="0" smtClean="0"/>
            </a:br>
            <a:endParaRPr lang="cs-CZ" sz="5600" dirty="0" smtClean="0"/>
          </a:p>
          <a:p>
            <a:pPr fontAlgn="t"/>
            <a:r>
              <a:rPr lang="cs-CZ" sz="5600" b="1" dirty="0" err="1" smtClean="0"/>
              <a:t>Tradícia</a:t>
            </a:r>
            <a:r>
              <a:rPr lang="cs-CZ" sz="5600" b="1" dirty="0" smtClean="0"/>
              <a:t> a </a:t>
            </a:r>
            <a:r>
              <a:rPr lang="cs-CZ" sz="5600" b="1" dirty="0" err="1" smtClean="0"/>
              <a:t>novátorstvo</a:t>
            </a:r>
            <a:r>
              <a:rPr lang="cs-CZ" sz="5600" b="1" dirty="0" smtClean="0"/>
              <a:t> v </a:t>
            </a:r>
            <a:r>
              <a:rPr lang="cs-CZ" sz="5600" b="1" dirty="0" err="1" smtClean="0"/>
              <a:t>hudbe</a:t>
            </a:r>
            <a:r>
              <a:rPr lang="cs-CZ" sz="5600" dirty="0" smtClean="0"/>
              <a:t/>
            </a:r>
            <a:br>
              <a:rPr lang="cs-CZ" sz="5600" dirty="0" smtClean="0"/>
            </a:br>
            <a:r>
              <a:rPr lang="cs-CZ" sz="5600" i="1" dirty="0" smtClean="0"/>
              <a:t>Slovenská </a:t>
            </a:r>
            <a:r>
              <a:rPr lang="cs-CZ" sz="5600" i="1" dirty="0" smtClean="0"/>
              <a:t>hudba</a:t>
            </a:r>
            <a:r>
              <a:rPr lang="cs-CZ" sz="5600" dirty="0" smtClean="0"/>
              <a:t> </a:t>
            </a:r>
            <a:r>
              <a:rPr lang="cs-CZ" sz="5600" dirty="0" err="1" smtClean="0"/>
              <a:t>roč</a:t>
            </a:r>
            <a:r>
              <a:rPr lang="cs-CZ" sz="5600" dirty="0" smtClean="0"/>
              <a:t>. 4, 1960, č. 1–2, s. 42–46 </a:t>
            </a:r>
            <a:br>
              <a:rPr lang="cs-CZ" sz="5600" dirty="0" smtClean="0"/>
            </a:br>
            <a:endParaRPr lang="cs-CZ" sz="5600" dirty="0" smtClean="0"/>
          </a:p>
          <a:p>
            <a:pPr fontAlgn="t"/>
            <a:r>
              <a:rPr lang="cs-CZ" sz="5600" dirty="0" smtClean="0"/>
              <a:t>SUCHOŇ, </a:t>
            </a:r>
            <a:r>
              <a:rPr lang="cs-CZ" sz="5600" dirty="0" err="1" smtClean="0"/>
              <a:t>Eugen</a:t>
            </a:r>
            <a:r>
              <a:rPr lang="cs-CZ" sz="5600" dirty="0" smtClean="0"/>
              <a:t> – FILIP, Miroslav: </a:t>
            </a:r>
            <a:r>
              <a:rPr lang="cs-CZ" sz="5600" b="1" dirty="0" err="1" smtClean="0"/>
              <a:t>Náuka</a:t>
            </a:r>
            <a:r>
              <a:rPr lang="cs-CZ" sz="5600" b="1" dirty="0" smtClean="0"/>
              <a:t> o </a:t>
            </a:r>
            <a:r>
              <a:rPr lang="cs-CZ" sz="5600" b="1" dirty="0" err="1" smtClean="0"/>
              <a:t>harmónii</a:t>
            </a:r>
            <a:r>
              <a:rPr lang="cs-CZ" sz="5600" b="1" dirty="0" smtClean="0"/>
              <a:t> I., II.</a:t>
            </a:r>
            <a:r>
              <a:rPr lang="cs-CZ" sz="5600" dirty="0" smtClean="0"/>
              <a:t/>
            </a:r>
            <a:br>
              <a:rPr lang="cs-CZ" sz="5600" dirty="0" smtClean="0"/>
            </a:br>
            <a:r>
              <a:rPr lang="cs-CZ" sz="5600" dirty="0" smtClean="0"/>
              <a:t>Slovenské </a:t>
            </a:r>
            <a:r>
              <a:rPr lang="cs-CZ" sz="5600" dirty="0" smtClean="0"/>
              <a:t>pedagogické </a:t>
            </a:r>
            <a:r>
              <a:rPr lang="cs-CZ" sz="5600" dirty="0" err="1" smtClean="0"/>
              <a:t>nakladateľstvo</a:t>
            </a:r>
            <a:r>
              <a:rPr lang="cs-CZ" sz="5600" dirty="0" smtClean="0"/>
              <a:t>, Bratislava 1959 </a:t>
            </a:r>
            <a:br>
              <a:rPr lang="cs-CZ" sz="5600" dirty="0" smtClean="0"/>
            </a:br>
            <a:endParaRPr lang="cs-CZ" sz="5600" dirty="0" smtClean="0"/>
          </a:p>
          <a:p>
            <a:pPr fontAlgn="t"/>
            <a:r>
              <a:rPr lang="cs-CZ" sz="5600" b="1" dirty="0" err="1" smtClean="0"/>
              <a:t>Teória</a:t>
            </a:r>
            <a:r>
              <a:rPr lang="cs-CZ" sz="5600" b="1" dirty="0" smtClean="0"/>
              <a:t> kontrapunktu</a:t>
            </a:r>
            <a:r>
              <a:rPr lang="cs-CZ" sz="5600" dirty="0" smtClean="0"/>
              <a:t/>
            </a:r>
            <a:br>
              <a:rPr lang="cs-CZ" sz="5600" dirty="0" smtClean="0"/>
            </a:br>
            <a:r>
              <a:rPr lang="cs-CZ" sz="5600" dirty="0" smtClean="0"/>
              <a:t>Slovenské </a:t>
            </a:r>
            <a:r>
              <a:rPr lang="cs-CZ" sz="5600" dirty="0" smtClean="0"/>
              <a:t>pedagogické </a:t>
            </a:r>
            <a:r>
              <a:rPr lang="cs-CZ" sz="5600" dirty="0" err="1" smtClean="0"/>
              <a:t>nakladateľstvo</a:t>
            </a:r>
            <a:r>
              <a:rPr lang="cs-CZ" sz="5600" dirty="0" smtClean="0"/>
              <a:t>, Bratislava 1957 </a:t>
            </a:r>
            <a:br>
              <a:rPr lang="cs-CZ" sz="5600" dirty="0" smtClean="0"/>
            </a:br>
            <a:endParaRPr lang="cs-CZ" sz="5600" dirty="0" smtClean="0"/>
          </a:p>
          <a:p>
            <a:pPr fontAlgn="t"/>
            <a:r>
              <a:rPr lang="cs-CZ" sz="5600" dirty="0" smtClean="0"/>
              <a:t>SUCHOŇ, </a:t>
            </a:r>
            <a:r>
              <a:rPr lang="cs-CZ" sz="5600" dirty="0" err="1" smtClean="0"/>
              <a:t>Eugen</a:t>
            </a:r>
            <a:r>
              <a:rPr lang="cs-CZ" sz="5600" dirty="0" smtClean="0"/>
              <a:t> – FILIP, Miroslav: </a:t>
            </a:r>
            <a:r>
              <a:rPr lang="cs-CZ" sz="5600" b="1" dirty="0" smtClean="0"/>
              <a:t>Všeobecná </a:t>
            </a:r>
            <a:r>
              <a:rPr lang="cs-CZ" sz="5600" b="1" dirty="0" err="1" smtClean="0"/>
              <a:t>náuka</a:t>
            </a:r>
            <a:r>
              <a:rPr lang="cs-CZ" sz="5600" b="1" dirty="0" smtClean="0"/>
              <a:t> o </a:t>
            </a:r>
            <a:r>
              <a:rPr lang="cs-CZ" sz="5600" b="1" dirty="0" err="1" smtClean="0"/>
              <a:t>hudbe</a:t>
            </a:r>
            <a:r>
              <a:rPr lang="cs-CZ" sz="5600" dirty="0" smtClean="0"/>
              <a:t/>
            </a:r>
            <a:br>
              <a:rPr lang="cs-CZ" sz="5600" dirty="0" smtClean="0"/>
            </a:br>
            <a:r>
              <a:rPr lang="cs-CZ" sz="5600" dirty="0" smtClean="0"/>
              <a:t>Slovenské </a:t>
            </a:r>
            <a:r>
              <a:rPr lang="cs-CZ" sz="5600" dirty="0" smtClean="0"/>
              <a:t>pedagogické </a:t>
            </a:r>
            <a:r>
              <a:rPr lang="cs-CZ" sz="5600" dirty="0" err="1" smtClean="0"/>
              <a:t>nakladateľstvo</a:t>
            </a:r>
            <a:r>
              <a:rPr lang="cs-CZ" sz="5600" dirty="0" smtClean="0"/>
              <a:t>, Bratislava 1955 </a:t>
            </a:r>
            <a:br>
              <a:rPr lang="cs-CZ" sz="5600" dirty="0" smtClean="0"/>
            </a:br>
            <a:endParaRPr lang="cs-CZ" sz="5600" dirty="0" smtClean="0"/>
          </a:p>
          <a:p>
            <a:pPr fontAlgn="t"/>
            <a:r>
              <a:rPr lang="cs-CZ" sz="5600" b="1" dirty="0" err="1" smtClean="0"/>
              <a:t>Frico</a:t>
            </a:r>
            <a:r>
              <a:rPr lang="cs-CZ" sz="5600" b="1" dirty="0" smtClean="0"/>
              <a:t> </a:t>
            </a:r>
            <a:r>
              <a:rPr lang="cs-CZ" sz="5600" b="1" dirty="0" err="1" smtClean="0"/>
              <a:t>Kafenda</a:t>
            </a:r>
            <a:r>
              <a:rPr lang="cs-CZ" sz="5600" b="1" dirty="0" smtClean="0"/>
              <a:t> – </a:t>
            </a:r>
            <a:r>
              <a:rPr lang="cs-CZ" sz="5600" b="1" dirty="0" err="1" smtClean="0"/>
              <a:t>učiteľ</a:t>
            </a:r>
            <a:r>
              <a:rPr lang="cs-CZ" sz="5600" b="1" dirty="0" smtClean="0"/>
              <a:t> </a:t>
            </a:r>
            <a:r>
              <a:rPr lang="cs-CZ" sz="5600" b="1" dirty="0" err="1" smtClean="0"/>
              <a:t>kompozície</a:t>
            </a:r>
            <a:r>
              <a:rPr lang="cs-CZ" sz="5600" dirty="0" smtClean="0"/>
              <a:t/>
            </a:r>
            <a:br>
              <a:rPr lang="cs-CZ" sz="5600" dirty="0" smtClean="0"/>
            </a:br>
            <a:r>
              <a:rPr lang="cs-CZ" sz="5600" dirty="0" smtClean="0"/>
              <a:t>1953</a:t>
            </a:r>
            <a:r>
              <a:rPr lang="cs-CZ" sz="5600" i="1" dirty="0" smtClean="0"/>
              <a:t>Hudební rozhledy</a:t>
            </a:r>
            <a:r>
              <a:rPr lang="cs-CZ" sz="5600" dirty="0" smtClean="0"/>
              <a:t> 1953, č. 15, s. 696 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Míľniky</a:t>
            </a:r>
            <a:r>
              <a:rPr lang="cs-CZ" dirty="0" smtClean="0"/>
              <a:t> života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1917 – </a:t>
            </a:r>
            <a:r>
              <a:rPr lang="cs-CZ" b="1" dirty="0" smtClean="0"/>
              <a:t>1923 </a:t>
            </a:r>
            <a:r>
              <a:rPr lang="cs-CZ" dirty="0" smtClean="0"/>
              <a:t>gymnázium</a:t>
            </a:r>
          </a:p>
          <a:p>
            <a:r>
              <a:rPr lang="cs-CZ" b="1" dirty="0" smtClean="0"/>
              <a:t>od 1920 </a:t>
            </a:r>
            <a:r>
              <a:rPr lang="cs-CZ" dirty="0" err="1" smtClean="0"/>
              <a:t>Hudobná</a:t>
            </a:r>
            <a:r>
              <a:rPr lang="cs-CZ" dirty="0" smtClean="0"/>
              <a:t> škola v </a:t>
            </a:r>
            <a:r>
              <a:rPr lang="cs-CZ" dirty="0" err="1" smtClean="0"/>
              <a:t>Bratislave</a:t>
            </a:r>
            <a:r>
              <a:rPr lang="cs-CZ" dirty="0" smtClean="0"/>
              <a:t> (klavír – </a:t>
            </a:r>
            <a:r>
              <a:rPr lang="cs-CZ" dirty="0" err="1" smtClean="0"/>
              <a:t>Frico</a:t>
            </a:r>
            <a:r>
              <a:rPr lang="cs-CZ" dirty="0" smtClean="0"/>
              <a:t> </a:t>
            </a:r>
            <a:r>
              <a:rPr lang="cs-CZ" dirty="0" err="1" smtClean="0"/>
              <a:t>Kafenda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1927 </a:t>
            </a:r>
            <a:r>
              <a:rPr lang="cs-CZ" b="1" dirty="0"/>
              <a:t>– </a:t>
            </a:r>
            <a:r>
              <a:rPr lang="cs-CZ" b="1" dirty="0" smtClean="0"/>
              <a:t>1931 </a:t>
            </a:r>
            <a:r>
              <a:rPr lang="cs-CZ" dirty="0" err="1" smtClean="0"/>
              <a:t>Hudobná</a:t>
            </a:r>
            <a:r>
              <a:rPr lang="cs-CZ" dirty="0" smtClean="0"/>
              <a:t> a dramatická </a:t>
            </a:r>
            <a:r>
              <a:rPr lang="cs-CZ" dirty="0" err="1" smtClean="0"/>
              <a:t>akadémia</a:t>
            </a:r>
            <a:r>
              <a:rPr lang="cs-CZ" dirty="0" smtClean="0"/>
              <a:t> v </a:t>
            </a:r>
            <a:r>
              <a:rPr lang="cs-CZ" dirty="0" err="1" smtClean="0"/>
              <a:t>Bratislave</a:t>
            </a:r>
            <a:r>
              <a:rPr lang="cs-CZ" dirty="0" smtClean="0"/>
              <a:t> (</a:t>
            </a:r>
            <a:r>
              <a:rPr lang="cs-CZ" dirty="0" err="1" smtClean="0"/>
              <a:t>kompozícia</a:t>
            </a:r>
            <a:r>
              <a:rPr lang="cs-CZ" dirty="0" smtClean="0"/>
              <a:t> a klavír – </a:t>
            </a:r>
            <a:r>
              <a:rPr lang="cs-CZ" dirty="0" err="1" smtClean="0"/>
              <a:t>Frico</a:t>
            </a:r>
            <a:r>
              <a:rPr lang="cs-CZ" dirty="0" smtClean="0"/>
              <a:t> </a:t>
            </a:r>
            <a:r>
              <a:rPr lang="cs-CZ" dirty="0" err="1" smtClean="0"/>
              <a:t>Kafenda</a:t>
            </a:r>
            <a:r>
              <a:rPr lang="cs-CZ" dirty="0" smtClean="0"/>
              <a:t>, </a:t>
            </a:r>
            <a:r>
              <a:rPr lang="cs-CZ" dirty="0" err="1" smtClean="0"/>
              <a:t>dirigovanie</a:t>
            </a:r>
            <a:r>
              <a:rPr lang="cs-CZ" dirty="0" smtClean="0"/>
              <a:t> – Josef </a:t>
            </a:r>
            <a:r>
              <a:rPr lang="cs-CZ" dirty="0" err="1" smtClean="0"/>
              <a:t>Vincourek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1931 </a:t>
            </a:r>
            <a:r>
              <a:rPr lang="cs-CZ" b="1" dirty="0"/>
              <a:t>– </a:t>
            </a:r>
            <a:r>
              <a:rPr lang="cs-CZ" b="1" dirty="0" smtClean="0"/>
              <a:t>1933 </a:t>
            </a:r>
            <a:r>
              <a:rPr lang="cs-CZ" dirty="0" err="1" smtClean="0"/>
              <a:t>Majstrovská</a:t>
            </a:r>
            <a:r>
              <a:rPr lang="cs-CZ" dirty="0" smtClean="0"/>
              <a:t> škola pražského </a:t>
            </a:r>
            <a:r>
              <a:rPr lang="cs-CZ" dirty="0" err="1" smtClean="0"/>
              <a:t>konzervatória</a:t>
            </a:r>
            <a:r>
              <a:rPr lang="cs-CZ" dirty="0" smtClean="0"/>
              <a:t> (</a:t>
            </a:r>
            <a:r>
              <a:rPr lang="cs-CZ" dirty="0" err="1" smtClean="0"/>
              <a:t>kompozícia</a:t>
            </a:r>
            <a:r>
              <a:rPr lang="cs-CZ" dirty="0" smtClean="0"/>
              <a:t> – Vítězslav Novák)</a:t>
            </a:r>
          </a:p>
          <a:p>
            <a:r>
              <a:rPr lang="cs-CZ" b="1" dirty="0" smtClean="0"/>
              <a:t>1933 </a:t>
            </a:r>
            <a:r>
              <a:rPr lang="cs-CZ" dirty="0" err="1" smtClean="0"/>
              <a:t>pedagóg</a:t>
            </a:r>
            <a:r>
              <a:rPr lang="cs-CZ" dirty="0" smtClean="0"/>
              <a:t> teoretických </a:t>
            </a:r>
            <a:r>
              <a:rPr lang="cs-CZ" dirty="0" err="1" smtClean="0"/>
              <a:t>predmetov</a:t>
            </a:r>
            <a:r>
              <a:rPr lang="cs-CZ" dirty="0" smtClean="0"/>
              <a:t> na </a:t>
            </a:r>
            <a:r>
              <a:rPr lang="cs-CZ" dirty="0" err="1" smtClean="0"/>
              <a:t>Hudobnej</a:t>
            </a:r>
            <a:r>
              <a:rPr lang="cs-CZ" dirty="0" smtClean="0"/>
              <a:t> a </a:t>
            </a:r>
            <a:r>
              <a:rPr lang="cs-CZ" dirty="0" err="1" smtClean="0"/>
              <a:t>dramatickej</a:t>
            </a:r>
            <a:r>
              <a:rPr lang="cs-CZ" dirty="0" smtClean="0"/>
              <a:t> </a:t>
            </a:r>
            <a:r>
              <a:rPr lang="cs-CZ" dirty="0" err="1" smtClean="0"/>
              <a:t>akadémii</a:t>
            </a:r>
            <a:r>
              <a:rPr lang="cs-CZ" dirty="0" smtClean="0"/>
              <a:t> v </a:t>
            </a:r>
            <a:r>
              <a:rPr lang="cs-CZ" dirty="0" err="1" smtClean="0"/>
              <a:t>Bratislave</a:t>
            </a:r>
            <a:r>
              <a:rPr lang="cs-CZ" dirty="0" smtClean="0"/>
              <a:t> (1941 </a:t>
            </a:r>
            <a:r>
              <a:rPr lang="cs-CZ" dirty="0" err="1" smtClean="0"/>
              <a:t>poštátnená</a:t>
            </a:r>
            <a:r>
              <a:rPr lang="cs-CZ" dirty="0" smtClean="0"/>
              <a:t> a </a:t>
            </a:r>
            <a:r>
              <a:rPr lang="cs-CZ" dirty="0" err="1" smtClean="0"/>
              <a:t>premenovaná</a:t>
            </a:r>
            <a:r>
              <a:rPr lang="cs-CZ" dirty="0" smtClean="0"/>
              <a:t> na </a:t>
            </a:r>
            <a:r>
              <a:rPr lang="cs-CZ" dirty="0" err="1" smtClean="0"/>
              <a:t>Štátne</a:t>
            </a:r>
            <a:r>
              <a:rPr lang="cs-CZ" dirty="0" smtClean="0"/>
              <a:t> </a:t>
            </a:r>
            <a:r>
              <a:rPr lang="cs-CZ" dirty="0" err="1" smtClean="0"/>
              <a:t>konzervatórium</a:t>
            </a:r>
            <a:r>
              <a:rPr lang="cs-CZ" dirty="0" smtClean="0"/>
              <a:t> v </a:t>
            </a:r>
            <a:r>
              <a:rPr lang="cs-CZ" dirty="0" err="1" smtClean="0"/>
              <a:t>Bratislave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1941 </a:t>
            </a:r>
            <a:r>
              <a:rPr lang="cs-CZ" b="1" dirty="0"/>
              <a:t>– </a:t>
            </a:r>
            <a:r>
              <a:rPr lang="cs-CZ" b="1" dirty="0" smtClean="0"/>
              <a:t>1948 </a:t>
            </a:r>
            <a:r>
              <a:rPr lang="cs-CZ" dirty="0" err="1" smtClean="0"/>
              <a:t>pedagóg</a:t>
            </a:r>
            <a:r>
              <a:rPr lang="cs-CZ" dirty="0" smtClean="0"/>
              <a:t> </a:t>
            </a:r>
            <a:r>
              <a:rPr lang="cs-CZ" dirty="0" err="1" smtClean="0"/>
              <a:t>kompozície</a:t>
            </a:r>
            <a:r>
              <a:rPr lang="cs-CZ" dirty="0" smtClean="0"/>
              <a:t> na </a:t>
            </a:r>
            <a:r>
              <a:rPr lang="cs-CZ" dirty="0" err="1" smtClean="0"/>
              <a:t>Štátnom</a:t>
            </a:r>
            <a:r>
              <a:rPr lang="cs-CZ" dirty="0" smtClean="0"/>
              <a:t> </a:t>
            </a:r>
            <a:r>
              <a:rPr lang="cs-CZ" dirty="0" err="1" smtClean="0"/>
              <a:t>konzervatóriu</a:t>
            </a:r>
            <a:r>
              <a:rPr lang="cs-CZ" dirty="0" smtClean="0"/>
              <a:t> v </a:t>
            </a:r>
            <a:r>
              <a:rPr lang="cs-CZ" dirty="0" err="1" smtClean="0"/>
              <a:t>Bratislave</a:t>
            </a:r>
            <a:endParaRPr lang="cs-CZ" dirty="0" smtClean="0"/>
          </a:p>
          <a:p>
            <a:r>
              <a:rPr lang="cs-CZ" b="1" dirty="0" smtClean="0"/>
              <a:t>1948 </a:t>
            </a:r>
            <a:r>
              <a:rPr lang="cs-CZ" b="1" dirty="0"/>
              <a:t>– </a:t>
            </a:r>
            <a:r>
              <a:rPr lang="cs-CZ" b="1" dirty="0" smtClean="0"/>
              <a:t>1960 </a:t>
            </a:r>
            <a:r>
              <a:rPr lang="cs-CZ" dirty="0" smtClean="0"/>
              <a:t>profesor a </a:t>
            </a:r>
            <a:r>
              <a:rPr lang="cs-CZ" dirty="0" err="1" smtClean="0"/>
              <a:t>vedúci</a:t>
            </a:r>
            <a:r>
              <a:rPr lang="cs-CZ" dirty="0" smtClean="0"/>
              <a:t> Katedry </a:t>
            </a:r>
            <a:r>
              <a:rPr lang="cs-CZ" dirty="0" err="1" smtClean="0"/>
              <a:t>hudobnej</a:t>
            </a:r>
            <a:r>
              <a:rPr lang="cs-CZ" dirty="0" smtClean="0"/>
              <a:t> výchovy na </a:t>
            </a:r>
            <a:r>
              <a:rPr lang="cs-CZ" dirty="0" err="1" smtClean="0"/>
              <a:t>Vysokej</a:t>
            </a:r>
            <a:r>
              <a:rPr lang="cs-CZ" dirty="0" smtClean="0"/>
              <a:t> škole </a:t>
            </a:r>
            <a:r>
              <a:rPr lang="cs-CZ" dirty="0" err="1" smtClean="0"/>
              <a:t>pedagogickej</a:t>
            </a:r>
            <a:r>
              <a:rPr lang="cs-CZ" dirty="0" smtClean="0"/>
              <a:t> v </a:t>
            </a:r>
            <a:r>
              <a:rPr lang="cs-CZ" dirty="0" err="1" smtClean="0"/>
              <a:t>Bratislave</a:t>
            </a:r>
            <a:endParaRPr lang="cs-CZ" dirty="0" smtClean="0"/>
          </a:p>
          <a:p>
            <a:r>
              <a:rPr lang="cs-CZ" b="1" dirty="0" smtClean="0"/>
              <a:t>1963 </a:t>
            </a:r>
            <a:r>
              <a:rPr lang="cs-CZ" b="1" dirty="0"/>
              <a:t>– </a:t>
            </a:r>
            <a:r>
              <a:rPr lang="cs-CZ" b="1" dirty="0" smtClean="0"/>
              <a:t>1974 </a:t>
            </a:r>
            <a:r>
              <a:rPr lang="cs-CZ" dirty="0" err="1" smtClean="0"/>
              <a:t>prednášal</a:t>
            </a:r>
            <a:r>
              <a:rPr lang="cs-CZ" dirty="0" smtClean="0"/>
              <a:t> </a:t>
            </a:r>
            <a:r>
              <a:rPr lang="cs-CZ" dirty="0" err="1" smtClean="0"/>
              <a:t>hudobnú</a:t>
            </a:r>
            <a:r>
              <a:rPr lang="cs-CZ" dirty="0" smtClean="0"/>
              <a:t> vedu a výchovu na </a:t>
            </a:r>
            <a:r>
              <a:rPr lang="cs-CZ" dirty="0" err="1" smtClean="0"/>
              <a:t>Filozofickej</a:t>
            </a:r>
            <a:r>
              <a:rPr lang="cs-CZ" dirty="0" smtClean="0"/>
              <a:t> </a:t>
            </a:r>
            <a:r>
              <a:rPr lang="cs-CZ" dirty="0" err="1" smtClean="0"/>
              <a:t>fakulte</a:t>
            </a:r>
            <a:r>
              <a:rPr lang="cs-CZ" dirty="0" smtClean="0"/>
              <a:t> Univerzity Komenského v </a:t>
            </a:r>
            <a:r>
              <a:rPr lang="cs-CZ" dirty="0" err="1" smtClean="0"/>
              <a:t>Bratislave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Míľniky</a:t>
            </a:r>
            <a:r>
              <a:rPr lang="cs-CZ" dirty="0" smtClean="0"/>
              <a:t> tvorbou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30. roky</a:t>
            </a:r>
          </a:p>
          <a:p>
            <a:pPr>
              <a:buFontTx/>
              <a:buChar char="-"/>
            </a:pPr>
            <a:r>
              <a:rPr lang="cs-CZ" dirty="0" err="1" smtClean="0"/>
              <a:t>Výbojnejší</a:t>
            </a:r>
            <a:r>
              <a:rPr lang="cs-CZ" dirty="0" smtClean="0"/>
              <a:t> </a:t>
            </a:r>
            <a:r>
              <a:rPr lang="cs-CZ" dirty="0" err="1" smtClean="0"/>
              <a:t>štýl</a:t>
            </a:r>
            <a:r>
              <a:rPr lang="cs-CZ" dirty="0" smtClean="0"/>
              <a:t>, </a:t>
            </a:r>
            <a:r>
              <a:rPr lang="cs-CZ" dirty="0" err="1" smtClean="0"/>
              <a:t>Schoenberg</a:t>
            </a:r>
            <a:r>
              <a:rPr lang="cs-CZ" dirty="0" smtClean="0"/>
              <a:t> (</a:t>
            </a:r>
            <a:r>
              <a:rPr lang="cs-CZ" i="1" dirty="0" err="1" smtClean="0"/>
              <a:t>Sláčikové</a:t>
            </a:r>
            <a:r>
              <a:rPr lang="cs-CZ" i="1" dirty="0" smtClean="0"/>
              <a:t> kvarteto </a:t>
            </a:r>
            <a:r>
              <a:rPr lang="cs-CZ" dirty="0" smtClean="0"/>
              <a:t>op.2, 1931) </a:t>
            </a:r>
          </a:p>
          <a:p>
            <a:pPr>
              <a:buFontTx/>
              <a:buChar char="-"/>
            </a:pPr>
            <a:r>
              <a:rPr lang="cs-CZ" dirty="0" smtClean="0"/>
              <a:t>Snaha o cyklický monotematizmus, </a:t>
            </a:r>
            <a:r>
              <a:rPr lang="cs-CZ" dirty="0" err="1" smtClean="0"/>
              <a:t>farebnosť</a:t>
            </a:r>
            <a:r>
              <a:rPr lang="cs-CZ" dirty="0" smtClean="0"/>
              <a:t> </a:t>
            </a:r>
            <a:r>
              <a:rPr lang="cs-CZ" dirty="0" err="1" smtClean="0"/>
              <a:t>akordov</a:t>
            </a:r>
            <a:r>
              <a:rPr lang="cs-CZ" dirty="0" smtClean="0"/>
              <a:t> </a:t>
            </a:r>
            <a:r>
              <a:rPr lang="cs-CZ" dirty="0" err="1" smtClean="0"/>
              <a:t>vyššej</a:t>
            </a:r>
            <a:r>
              <a:rPr lang="cs-CZ" dirty="0" smtClean="0"/>
              <a:t> </a:t>
            </a:r>
            <a:r>
              <a:rPr lang="cs-CZ" dirty="0" err="1" smtClean="0"/>
              <a:t>terciovej</a:t>
            </a:r>
            <a:r>
              <a:rPr lang="cs-CZ" dirty="0" smtClean="0"/>
              <a:t> stavby, lydická kvarta (</a:t>
            </a:r>
            <a:r>
              <a:rPr lang="cs-CZ" i="1" dirty="0" smtClean="0"/>
              <a:t>Malá suita s </a:t>
            </a:r>
            <a:r>
              <a:rPr lang="cs-CZ" i="1" dirty="0" err="1" smtClean="0"/>
              <a:t>passacagliou</a:t>
            </a:r>
            <a:r>
              <a:rPr lang="cs-CZ" i="1" dirty="0" smtClean="0"/>
              <a:t> </a:t>
            </a:r>
            <a:r>
              <a:rPr lang="cs-CZ" dirty="0" smtClean="0"/>
              <a:t>op.3. 1931; </a:t>
            </a:r>
            <a:r>
              <a:rPr lang="cs-CZ" i="1" dirty="0" smtClean="0"/>
              <a:t>Nox </a:t>
            </a:r>
            <a:r>
              <a:rPr lang="cs-CZ" i="1" dirty="0" err="1" smtClean="0"/>
              <a:t>et</a:t>
            </a:r>
            <a:r>
              <a:rPr lang="cs-CZ" i="1" dirty="0" smtClean="0"/>
              <a:t> </a:t>
            </a:r>
            <a:r>
              <a:rPr lang="cs-CZ" i="1" dirty="0" err="1" smtClean="0"/>
              <a:t>solitudo</a:t>
            </a:r>
            <a:r>
              <a:rPr lang="cs-CZ" i="1" dirty="0" smtClean="0"/>
              <a:t> </a:t>
            </a:r>
            <a:r>
              <a:rPr lang="cs-CZ" dirty="0" smtClean="0"/>
              <a:t>op.4, 1932)</a:t>
            </a:r>
          </a:p>
          <a:p>
            <a:pPr>
              <a:buFontTx/>
              <a:buChar char="-"/>
            </a:pPr>
            <a:r>
              <a:rPr lang="cs-CZ" dirty="0" err="1" smtClean="0"/>
              <a:t>Upevňovanie</a:t>
            </a:r>
            <a:r>
              <a:rPr lang="cs-CZ" dirty="0" smtClean="0"/>
              <a:t> </a:t>
            </a:r>
            <a:r>
              <a:rPr lang="cs-CZ" dirty="0" err="1" smtClean="0"/>
              <a:t>modálnej</a:t>
            </a:r>
            <a:r>
              <a:rPr lang="cs-CZ" dirty="0" smtClean="0"/>
              <a:t> diatoniky (</a:t>
            </a:r>
            <a:r>
              <a:rPr lang="cs-CZ" i="1" dirty="0" smtClean="0"/>
              <a:t>Serenáda </a:t>
            </a:r>
            <a:r>
              <a:rPr lang="cs-CZ" i="1" dirty="0" err="1" smtClean="0"/>
              <a:t>pre</a:t>
            </a:r>
            <a:r>
              <a:rPr lang="cs-CZ" i="1" dirty="0" smtClean="0"/>
              <a:t> </a:t>
            </a:r>
            <a:r>
              <a:rPr lang="cs-CZ" i="1" dirty="0" err="1" smtClean="0"/>
              <a:t>dychové</a:t>
            </a:r>
            <a:r>
              <a:rPr lang="cs-CZ" i="1" dirty="0" smtClean="0"/>
              <a:t> kvinteto</a:t>
            </a:r>
            <a:r>
              <a:rPr lang="cs-CZ" dirty="0" smtClean="0"/>
              <a:t>. Resp. </a:t>
            </a:r>
            <a:r>
              <a:rPr lang="cs-CZ" dirty="0" err="1" smtClean="0"/>
              <a:t>Sláč</a:t>
            </a:r>
            <a:r>
              <a:rPr lang="cs-CZ" dirty="0" smtClean="0"/>
              <a:t>. Orchester op.5, 1933; </a:t>
            </a:r>
            <a:r>
              <a:rPr lang="cs-CZ" i="1" dirty="0" smtClean="0"/>
              <a:t>Burleska </a:t>
            </a:r>
            <a:r>
              <a:rPr lang="cs-CZ" i="1" dirty="0" err="1" smtClean="0"/>
              <a:t>pre</a:t>
            </a:r>
            <a:r>
              <a:rPr lang="cs-CZ" i="1" dirty="0" smtClean="0"/>
              <a:t> husle a orchester </a:t>
            </a:r>
            <a:r>
              <a:rPr lang="cs-CZ" dirty="0" smtClean="0"/>
              <a:t>op.7, 1933;)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Pokračovanie</a:t>
            </a:r>
            <a:r>
              <a:rPr lang="cs-CZ" dirty="0" smtClean="0"/>
              <a:t> 30 – </a:t>
            </a:r>
            <a:r>
              <a:rPr lang="cs-CZ" dirty="0" err="1" smtClean="0"/>
              <a:t>tych</a:t>
            </a:r>
            <a:r>
              <a:rPr lang="cs-CZ" dirty="0" smtClean="0"/>
              <a:t> </a:t>
            </a:r>
            <a:r>
              <a:rPr lang="cs-CZ" dirty="0" err="1" smtClean="0"/>
              <a:t>rokov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Vrcholné </a:t>
            </a:r>
            <a:r>
              <a:rPr lang="cs-CZ" dirty="0" err="1" smtClean="0"/>
              <a:t>obdobie</a:t>
            </a:r>
            <a:r>
              <a:rPr lang="cs-CZ" dirty="0" smtClean="0"/>
              <a:t> </a:t>
            </a:r>
            <a:r>
              <a:rPr lang="cs-CZ" dirty="0" err="1" smtClean="0"/>
              <a:t>začína</a:t>
            </a:r>
            <a:r>
              <a:rPr lang="cs-CZ" dirty="0" smtClean="0"/>
              <a:t> </a:t>
            </a:r>
            <a:r>
              <a:rPr lang="cs-CZ" dirty="0" err="1" smtClean="0"/>
              <a:t>cyklom</a:t>
            </a:r>
            <a:r>
              <a:rPr lang="cs-CZ" dirty="0" smtClean="0"/>
              <a:t> mužských </a:t>
            </a:r>
            <a:r>
              <a:rPr lang="cs-CZ" dirty="0" err="1" smtClean="0"/>
              <a:t>zborov</a:t>
            </a:r>
            <a:r>
              <a:rPr lang="cs-CZ" dirty="0" smtClean="0"/>
              <a:t> </a:t>
            </a:r>
            <a:r>
              <a:rPr lang="cs-CZ" i="1" dirty="0" smtClean="0"/>
              <a:t>O horách </a:t>
            </a:r>
            <a:r>
              <a:rPr lang="cs-CZ" dirty="0" smtClean="0"/>
              <a:t>op.8, 1933</a:t>
            </a:r>
          </a:p>
          <a:p>
            <a:pPr>
              <a:buFontTx/>
              <a:buChar char="-"/>
            </a:pPr>
            <a:r>
              <a:rPr lang="cs-CZ" dirty="0" err="1" smtClean="0"/>
              <a:t>Zjednocovanie</a:t>
            </a:r>
            <a:r>
              <a:rPr lang="cs-CZ" dirty="0" smtClean="0"/>
              <a:t> </a:t>
            </a:r>
            <a:r>
              <a:rPr lang="cs-CZ" dirty="0" err="1" smtClean="0"/>
              <a:t>dvoch</a:t>
            </a:r>
            <a:r>
              <a:rPr lang="cs-CZ" dirty="0" smtClean="0"/>
              <a:t> </a:t>
            </a:r>
            <a:r>
              <a:rPr lang="cs-CZ" dirty="0" err="1" smtClean="0"/>
              <a:t>tendencií</a:t>
            </a:r>
            <a:r>
              <a:rPr lang="cs-CZ" dirty="0" smtClean="0"/>
              <a:t> : </a:t>
            </a:r>
            <a:r>
              <a:rPr lang="cs-CZ" dirty="0" err="1" smtClean="0"/>
              <a:t>dokonalosť</a:t>
            </a:r>
            <a:r>
              <a:rPr lang="cs-CZ" dirty="0" smtClean="0"/>
              <a:t> formy a </a:t>
            </a:r>
            <a:r>
              <a:rPr lang="cs-CZ" dirty="0" err="1" smtClean="0"/>
              <a:t>vlastná</a:t>
            </a:r>
            <a:r>
              <a:rPr lang="cs-CZ" dirty="0" smtClean="0"/>
              <a:t> </a:t>
            </a:r>
            <a:r>
              <a:rPr lang="cs-CZ" dirty="0" err="1" smtClean="0"/>
              <a:t>reč</a:t>
            </a:r>
            <a:r>
              <a:rPr lang="cs-CZ" dirty="0" smtClean="0"/>
              <a:t> (</a:t>
            </a:r>
            <a:r>
              <a:rPr lang="cs-CZ" i="1" dirty="0" smtClean="0"/>
              <a:t>Baladická suita </a:t>
            </a:r>
            <a:r>
              <a:rPr lang="cs-CZ" i="1" dirty="0" err="1" smtClean="0"/>
              <a:t>pre</a:t>
            </a:r>
            <a:r>
              <a:rPr lang="cs-CZ" i="1" dirty="0" smtClean="0"/>
              <a:t> </a:t>
            </a:r>
            <a:r>
              <a:rPr lang="cs-CZ" i="1" dirty="0" err="1" smtClean="0"/>
              <a:t>orch</a:t>
            </a:r>
            <a:r>
              <a:rPr lang="cs-CZ" dirty="0" smtClean="0"/>
              <a:t>. </a:t>
            </a:r>
            <a:r>
              <a:rPr lang="cs-CZ" dirty="0" err="1" smtClean="0"/>
              <a:t>Op</a:t>
            </a:r>
            <a:r>
              <a:rPr lang="cs-CZ" dirty="0" smtClean="0"/>
              <a:t>. 9, 1934 – 36; </a:t>
            </a:r>
            <a:r>
              <a:rPr lang="cs-CZ" dirty="0" err="1" smtClean="0"/>
              <a:t>veľký</a:t>
            </a:r>
            <a:r>
              <a:rPr lang="cs-CZ" dirty="0" smtClean="0"/>
              <a:t> </a:t>
            </a:r>
            <a:r>
              <a:rPr lang="cs-CZ" dirty="0" err="1" smtClean="0"/>
              <a:t>úspech</a:t>
            </a:r>
            <a:r>
              <a:rPr lang="cs-CZ" dirty="0" smtClean="0"/>
              <a:t>) Kantáta </a:t>
            </a:r>
            <a:r>
              <a:rPr lang="cs-CZ" i="1" dirty="0" smtClean="0"/>
              <a:t>Žalm </a:t>
            </a:r>
            <a:r>
              <a:rPr lang="cs-CZ" i="1" dirty="0" err="1" smtClean="0"/>
              <a:t>zeme</a:t>
            </a:r>
            <a:r>
              <a:rPr lang="cs-CZ" i="1" dirty="0" smtClean="0"/>
              <a:t> </a:t>
            </a:r>
            <a:r>
              <a:rPr lang="cs-CZ" i="1" dirty="0" err="1" smtClean="0"/>
              <a:t>Podkarpatskej</a:t>
            </a:r>
            <a:r>
              <a:rPr lang="cs-CZ" i="1" dirty="0" smtClean="0"/>
              <a:t> </a:t>
            </a:r>
            <a:r>
              <a:rPr lang="cs-CZ" dirty="0" smtClean="0"/>
              <a:t>(1937) cena </a:t>
            </a:r>
            <a:r>
              <a:rPr lang="cs-CZ" dirty="0" err="1" smtClean="0"/>
              <a:t>Umeleckej</a:t>
            </a:r>
            <a:r>
              <a:rPr lang="cs-CZ" dirty="0" smtClean="0"/>
              <a:t> besedy. </a:t>
            </a:r>
            <a:r>
              <a:rPr lang="cs-CZ" dirty="0" err="1" smtClean="0"/>
              <a:t>Klavírny</a:t>
            </a:r>
            <a:r>
              <a:rPr lang="cs-CZ" dirty="0" smtClean="0"/>
              <a:t> </a:t>
            </a:r>
            <a:r>
              <a:rPr lang="cs-CZ" dirty="0" err="1" smtClean="0"/>
              <a:t>výťah</a:t>
            </a:r>
            <a:r>
              <a:rPr lang="cs-CZ" dirty="0" smtClean="0"/>
              <a:t> </a:t>
            </a:r>
            <a:r>
              <a:rPr lang="cs-CZ" dirty="0" err="1" smtClean="0"/>
              <a:t>Universal</a:t>
            </a:r>
            <a:r>
              <a:rPr lang="cs-CZ" dirty="0" smtClean="0"/>
              <a:t> </a:t>
            </a:r>
            <a:r>
              <a:rPr lang="cs-CZ" dirty="0" err="1" smtClean="0"/>
              <a:t>Edition</a:t>
            </a:r>
            <a:r>
              <a:rPr lang="cs-CZ" dirty="0" smtClean="0"/>
              <a:t> </a:t>
            </a:r>
            <a:r>
              <a:rPr lang="cs-CZ" dirty="0" err="1" smtClean="0"/>
              <a:t>Wien</a:t>
            </a:r>
            <a:r>
              <a:rPr lang="cs-CZ" dirty="0" smtClean="0"/>
              <a:t>.</a:t>
            </a:r>
          </a:p>
          <a:p>
            <a:pPr>
              <a:buFontTx/>
              <a:buChar char="-"/>
            </a:pPr>
            <a:r>
              <a:rPr lang="cs-CZ" i="1" dirty="0" err="1" smtClean="0"/>
              <a:t>Sonatína</a:t>
            </a:r>
            <a:r>
              <a:rPr lang="cs-CZ" i="1" dirty="0" smtClean="0"/>
              <a:t> </a:t>
            </a:r>
            <a:r>
              <a:rPr lang="cs-CZ" i="1" dirty="0" err="1" smtClean="0"/>
              <a:t>pre</a:t>
            </a:r>
            <a:r>
              <a:rPr lang="cs-CZ" i="1" dirty="0" smtClean="0"/>
              <a:t> husle a klavír </a:t>
            </a:r>
            <a:r>
              <a:rPr lang="cs-CZ" dirty="0" smtClean="0"/>
              <a:t>(1937) </a:t>
            </a:r>
            <a:r>
              <a:rPr lang="cs-CZ" dirty="0" err="1" smtClean="0"/>
              <a:t>znela</a:t>
            </a:r>
            <a:r>
              <a:rPr lang="cs-CZ" dirty="0" smtClean="0"/>
              <a:t> na 17.ISCM festivale </a:t>
            </a:r>
            <a:r>
              <a:rPr lang="cs-CZ" dirty="0" err="1" smtClean="0"/>
              <a:t>Krakow</a:t>
            </a:r>
            <a:r>
              <a:rPr lang="cs-CZ" dirty="0" smtClean="0"/>
              <a:t> 1937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Obdobie</a:t>
            </a:r>
            <a:r>
              <a:rPr lang="cs-CZ" dirty="0" smtClean="0"/>
              <a:t> vojny a </a:t>
            </a:r>
            <a:r>
              <a:rPr lang="cs-CZ" dirty="0" err="1" smtClean="0"/>
              <a:t>tesne</a:t>
            </a:r>
            <a:r>
              <a:rPr lang="cs-CZ" dirty="0" smtClean="0"/>
              <a:t> po </a:t>
            </a:r>
            <a:r>
              <a:rPr lang="cs-CZ" dirty="0" err="1" smtClean="0"/>
              <a:t>nej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Tvorba </a:t>
            </a:r>
            <a:r>
              <a:rPr lang="cs-CZ" i="1" dirty="0" err="1" smtClean="0"/>
              <a:t>Krútňavy</a:t>
            </a:r>
            <a:r>
              <a:rPr lang="cs-CZ" dirty="0" smtClean="0"/>
              <a:t> (1941 – prvá </a:t>
            </a:r>
            <a:r>
              <a:rPr lang="cs-CZ" dirty="0" err="1" smtClean="0"/>
              <a:t>verzia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 smtClean="0"/>
              <a:t>1945 – 1948: </a:t>
            </a:r>
            <a:r>
              <a:rPr lang="cs-CZ" dirty="0" err="1" smtClean="0"/>
              <a:t>obdobie</a:t>
            </a:r>
            <a:r>
              <a:rPr lang="cs-CZ" dirty="0" smtClean="0"/>
              <a:t> </a:t>
            </a:r>
            <a:r>
              <a:rPr lang="cs-CZ" dirty="0" err="1" smtClean="0"/>
              <a:t>mlčania</a:t>
            </a:r>
            <a:r>
              <a:rPr lang="cs-CZ" dirty="0" smtClean="0"/>
              <a:t> charakter </a:t>
            </a:r>
            <a:r>
              <a:rPr lang="cs-CZ" dirty="0" err="1" smtClean="0"/>
              <a:t>hudobnej</a:t>
            </a:r>
            <a:r>
              <a:rPr lang="cs-CZ" dirty="0" smtClean="0"/>
              <a:t> tvorby </a:t>
            </a:r>
            <a:r>
              <a:rPr lang="cs-CZ" dirty="0" err="1" smtClean="0"/>
              <a:t>neprechádzal</a:t>
            </a:r>
            <a:r>
              <a:rPr lang="cs-CZ" dirty="0" smtClean="0"/>
              <a:t> </a:t>
            </a:r>
            <a:r>
              <a:rPr lang="cs-CZ" dirty="0" err="1" smtClean="0"/>
              <a:t>výraznejšou</a:t>
            </a:r>
            <a:r>
              <a:rPr lang="cs-CZ" dirty="0" smtClean="0"/>
              <a:t> </a:t>
            </a:r>
            <a:r>
              <a:rPr lang="cs-CZ" dirty="0" err="1" smtClean="0"/>
              <a:t>zmenou</a:t>
            </a:r>
            <a:r>
              <a:rPr lang="cs-CZ" dirty="0" smtClean="0"/>
              <a:t> (</a:t>
            </a:r>
            <a:r>
              <a:rPr lang="cs-CZ" i="1" dirty="0" err="1" smtClean="0"/>
              <a:t>Fantázia</a:t>
            </a:r>
            <a:r>
              <a:rPr lang="cs-CZ" i="1" dirty="0" smtClean="0"/>
              <a:t> a burleska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 smtClean="0"/>
              <a:t>Po r. 1948 </a:t>
            </a:r>
            <a:r>
              <a:rPr lang="cs-CZ" i="1" dirty="0" err="1" smtClean="0"/>
              <a:t>Krútňava</a:t>
            </a:r>
            <a:r>
              <a:rPr lang="cs-CZ" i="1" dirty="0" smtClean="0"/>
              <a:t> </a:t>
            </a:r>
            <a:r>
              <a:rPr lang="cs-CZ" dirty="0" smtClean="0"/>
              <a:t>(1949) pod </a:t>
            </a:r>
            <a:r>
              <a:rPr lang="cs-CZ" dirty="0" err="1" smtClean="0"/>
              <a:t>tlakmi</a:t>
            </a:r>
            <a:r>
              <a:rPr lang="cs-CZ" dirty="0" smtClean="0"/>
              <a:t> musel </a:t>
            </a:r>
            <a:r>
              <a:rPr lang="cs-CZ" dirty="0" err="1" smtClean="0"/>
              <a:t>prepracovať</a:t>
            </a:r>
            <a:r>
              <a:rPr lang="cs-CZ" dirty="0" smtClean="0"/>
              <a:t>, </a:t>
            </a:r>
            <a:r>
              <a:rPr lang="cs-CZ" dirty="0" err="1" smtClean="0"/>
              <a:t>hudobnej</a:t>
            </a:r>
            <a:r>
              <a:rPr lang="cs-CZ" dirty="0" smtClean="0"/>
              <a:t> </a:t>
            </a:r>
            <a:r>
              <a:rPr lang="cs-CZ" dirty="0" err="1" smtClean="0"/>
              <a:t>zložky</a:t>
            </a:r>
            <a:r>
              <a:rPr lang="cs-CZ" dirty="0" smtClean="0"/>
              <a:t> </a:t>
            </a:r>
            <a:r>
              <a:rPr lang="cs-CZ" dirty="0" err="1" smtClean="0"/>
              <a:t>sa</a:t>
            </a:r>
            <a:r>
              <a:rPr lang="cs-CZ" dirty="0" smtClean="0"/>
              <a:t> však nedotknul.</a:t>
            </a:r>
            <a:r>
              <a:rPr lang="cs-CZ" dirty="0"/>
              <a:t> </a:t>
            </a:r>
            <a:r>
              <a:rPr lang="cs-CZ" dirty="0" err="1" smtClean="0"/>
              <a:t>Úspech</a:t>
            </a:r>
            <a:r>
              <a:rPr lang="cs-CZ" dirty="0" smtClean="0"/>
              <a:t>, do roku 1979 na 20 </a:t>
            </a:r>
            <a:r>
              <a:rPr lang="cs-CZ" dirty="0" err="1" smtClean="0"/>
              <a:t>zahraničných</a:t>
            </a:r>
            <a:r>
              <a:rPr lang="cs-CZ" dirty="0" smtClean="0"/>
              <a:t> </a:t>
            </a:r>
            <a:r>
              <a:rPr lang="cs-CZ" dirty="0" err="1" smtClean="0"/>
              <a:t>scénach</a:t>
            </a:r>
            <a:r>
              <a:rPr lang="cs-CZ" dirty="0" smtClean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50. roky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i="1" dirty="0" err="1" smtClean="0"/>
              <a:t>Terchovské</a:t>
            </a:r>
            <a:r>
              <a:rPr lang="cs-CZ" i="1" dirty="0" smtClean="0"/>
              <a:t> </a:t>
            </a:r>
            <a:r>
              <a:rPr lang="cs-CZ" i="1" dirty="0" err="1" smtClean="0"/>
              <a:t>spevy</a:t>
            </a:r>
            <a:r>
              <a:rPr lang="cs-CZ" i="1" dirty="0" smtClean="0"/>
              <a:t> </a:t>
            </a:r>
            <a:r>
              <a:rPr lang="cs-CZ" dirty="0" smtClean="0"/>
              <a:t>(1952)</a:t>
            </a:r>
          </a:p>
          <a:p>
            <a:pPr>
              <a:buFontTx/>
              <a:buChar char="-"/>
            </a:pPr>
            <a:r>
              <a:rPr lang="cs-CZ" i="1" dirty="0" smtClean="0"/>
              <a:t>Metamorfózy</a:t>
            </a:r>
            <a:r>
              <a:rPr lang="cs-CZ" dirty="0" smtClean="0"/>
              <a:t> (1953) – autobiografická symfonická suita </a:t>
            </a:r>
            <a:r>
              <a:rPr lang="cs-CZ" dirty="0" err="1" smtClean="0"/>
              <a:t>vo</a:t>
            </a:r>
            <a:r>
              <a:rPr lang="cs-CZ" dirty="0" smtClean="0"/>
              <a:t> </a:t>
            </a:r>
            <a:r>
              <a:rPr lang="cs-CZ" dirty="0" err="1" smtClean="0"/>
              <a:t>forme</a:t>
            </a:r>
            <a:r>
              <a:rPr lang="cs-CZ" dirty="0" smtClean="0"/>
              <a:t> </a:t>
            </a:r>
            <a:r>
              <a:rPr lang="cs-CZ" dirty="0" err="1" smtClean="0"/>
              <a:t>variácií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Po vzniku ZSR má tvorba </a:t>
            </a:r>
            <a:r>
              <a:rPr lang="cs-CZ" dirty="0" err="1" smtClean="0"/>
              <a:t>repetitívny</a:t>
            </a:r>
            <a:r>
              <a:rPr lang="cs-CZ" dirty="0" smtClean="0"/>
              <a:t> charakter</a:t>
            </a:r>
          </a:p>
          <a:p>
            <a:pPr>
              <a:buFontTx/>
              <a:buChar char="-"/>
            </a:pPr>
            <a:r>
              <a:rPr lang="cs-CZ" dirty="0" err="1" smtClean="0"/>
              <a:t>Inštruktívne</a:t>
            </a:r>
            <a:r>
              <a:rPr lang="cs-CZ" dirty="0" smtClean="0"/>
              <a:t> skladby: </a:t>
            </a:r>
            <a:r>
              <a:rPr lang="cs-CZ" i="1" dirty="0" smtClean="0"/>
              <a:t>Obrázky </a:t>
            </a:r>
            <a:r>
              <a:rPr lang="cs-CZ" i="1" dirty="0" err="1" smtClean="0"/>
              <a:t>zo</a:t>
            </a:r>
            <a:r>
              <a:rPr lang="cs-CZ" i="1" dirty="0" smtClean="0"/>
              <a:t> Slovenska </a:t>
            </a:r>
            <a:r>
              <a:rPr lang="cs-CZ" dirty="0" smtClean="0"/>
              <a:t>(1956)</a:t>
            </a:r>
          </a:p>
          <a:p>
            <a:pPr>
              <a:buFontTx/>
              <a:buChar char="-"/>
            </a:pPr>
            <a:r>
              <a:rPr lang="cs-CZ" smtClean="0"/>
              <a:t>Opera Svatopluk (1950 – 1959)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60. roky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err="1" smtClean="0"/>
              <a:t>Hľadanie</a:t>
            </a:r>
            <a:r>
              <a:rPr lang="cs-CZ" dirty="0" smtClean="0"/>
              <a:t> možností </a:t>
            </a:r>
            <a:r>
              <a:rPr lang="cs-CZ" dirty="0" err="1" smtClean="0"/>
              <a:t>zjednotenia</a:t>
            </a:r>
            <a:r>
              <a:rPr lang="cs-CZ" dirty="0" smtClean="0"/>
              <a:t> </a:t>
            </a:r>
            <a:r>
              <a:rPr lang="cs-CZ" dirty="0" err="1" smtClean="0"/>
              <a:t>dodekafónie</a:t>
            </a:r>
            <a:r>
              <a:rPr lang="cs-CZ" dirty="0" smtClean="0"/>
              <a:t> s modalitou</a:t>
            </a:r>
          </a:p>
          <a:p>
            <a:pPr>
              <a:buFontTx/>
              <a:buChar char="-"/>
            </a:pPr>
            <a:r>
              <a:rPr lang="cs-CZ" dirty="0" smtClean="0"/>
              <a:t>12 tónová chromatická </a:t>
            </a:r>
            <a:r>
              <a:rPr lang="cs-CZ" dirty="0" err="1" smtClean="0"/>
              <a:t>stupnica</a:t>
            </a:r>
            <a:r>
              <a:rPr lang="cs-CZ" dirty="0" smtClean="0"/>
              <a:t> využitá </a:t>
            </a:r>
            <a:r>
              <a:rPr lang="cs-CZ" dirty="0" err="1" smtClean="0"/>
              <a:t>polymodálnym</a:t>
            </a:r>
            <a:r>
              <a:rPr lang="cs-CZ" dirty="0" smtClean="0"/>
              <a:t> </a:t>
            </a:r>
            <a:r>
              <a:rPr lang="cs-CZ" dirty="0" err="1" smtClean="0"/>
              <a:t>sposobom</a:t>
            </a:r>
            <a:r>
              <a:rPr lang="cs-CZ" dirty="0"/>
              <a:t> </a:t>
            </a:r>
            <a:r>
              <a:rPr lang="cs-CZ" dirty="0" err="1" smtClean="0"/>
              <a:t>Zborový</a:t>
            </a:r>
            <a:r>
              <a:rPr lang="cs-CZ" dirty="0" smtClean="0"/>
              <a:t> cyklus </a:t>
            </a:r>
            <a:r>
              <a:rPr lang="cs-CZ" i="1" dirty="0" smtClean="0"/>
              <a:t>O </a:t>
            </a:r>
            <a:r>
              <a:rPr lang="cs-CZ" i="1" dirty="0" err="1" smtClean="0"/>
              <a:t>človeku</a:t>
            </a:r>
            <a:r>
              <a:rPr lang="cs-CZ" dirty="0" smtClean="0"/>
              <a:t> (1962) </a:t>
            </a:r>
            <a:r>
              <a:rPr lang="cs-CZ" i="1" dirty="0" err="1" smtClean="0"/>
              <a:t>Šesť</a:t>
            </a:r>
            <a:r>
              <a:rPr lang="cs-CZ" i="1" dirty="0" smtClean="0"/>
              <a:t> </a:t>
            </a:r>
            <a:r>
              <a:rPr lang="cs-CZ" i="1" dirty="0" err="1" smtClean="0"/>
              <a:t>skladieb</a:t>
            </a:r>
            <a:r>
              <a:rPr lang="cs-CZ" i="1" dirty="0" smtClean="0"/>
              <a:t> </a:t>
            </a:r>
            <a:r>
              <a:rPr lang="cs-CZ" i="1" dirty="0" err="1" smtClean="0"/>
              <a:t>pre</a:t>
            </a:r>
            <a:r>
              <a:rPr lang="cs-CZ" i="1" dirty="0" smtClean="0"/>
              <a:t> </a:t>
            </a:r>
            <a:r>
              <a:rPr lang="cs-CZ" i="1" dirty="0" err="1" smtClean="0"/>
              <a:t>sláčiky</a:t>
            </a:r>
            <a:r>
              <a:rPr lang="cs-CZ" i="1" dirty="0" smtClean="0"/>
              <a:t> </a:t>
            </a:r>
            <a:r>
              <a:rPr lang="cs-CZ" dirty="0" smtClean="0"/>
              <a:t>(1963) </a:t>
            </a:r>
            <a:r>
              <a:rPr lang="cs-CZ" i="1" dirty="0" smtClean="0"/>
              <a:t>Ad Astra </a:t>
            </a:r>
            <a:r>
              <a:rPr lang="cs-CZ" dirty="0" smtClean="0"/>
              <a:t>(1961) </a:t>
            </a:r>
            <a:r>
              <a:rPr lang="cs-CZ" i="1" dirty="0" err="1" smtClean="0"/>
              <a:t>Poeme</a:t>
            </a:r>
            <a:r>
              <a:rPr lang="cs-CZ" i="1" dirty="0" smtClean="0"/>
              <a:t> </a:t>
            </a:r>
            <a:r>
              <a:rPr lang="cs-CZ" i="1" dirty="0" err="1" smtClean="0"/>
              <a:t>macabre</a:t>
            </a:r>
            <a:r>
              <a:rPr lang="cs-CZ" i="1" dirty="0" smtClean="0"/>
              <a:t> </a:t>
            </a:r>
            <a:r>
              <a:rPr lang="cs-CZ" i="1" dirty="0" err="1" smtClean="0"/>
              <a:t>pre</a:t>
            </a:r>
            <a:r>
              <a:rPr lang="cs-CZ" i="1" dirty="0" smtClean="0"/>
              <a:t> husle a klavír</a:t>
            </a:r>
            <a:r>
              <a:rPr lang="cs-CZ" dirty="0" smtClean="0"/>
              <a:t> (1963) </a:t>
            </a:r>
            <a:r>
              <a:rPr lang="cs-CZ" i="1" dirty="0" err="1" smtClean="0"/>
              <a:t>Kontemplácie</a:t>
            </a:r>
            <a:r>
              <a:rPr lang="cs-CZ" i="1" dirty="0" smtClean="0"/>
              <a:t> </a:t>
            </a:r>
            <a:r>
              <a:rPr lang="cs-CZ" i="1" dirty="0" err="1" smtClean="0"/>
              <a:t>pre</a:t>
            </a:r>
            <a:r>
              <a:rPr lang="cs-CZ" i="1" dirty="0" smtClean="0"/>
              <a:t> recitátora a klavír </a:t>
            </a:r>
            <a:r>
              <a:rPr lang="cs-CZ" dirty="0" smtClean="0"/>
              <a:t>(1964)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60. Roky </a:t>
            </a:r>
            <a:r>
              <a:rPr lang="cs-CZ" dirty="0" err="1" smtClean="0"/>
              <a:t>pokračovanie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Syntetický </a:t>
            </a:r>
            <a:r>
              <a:rPr lang="cs-CZ" dirty="0" err="1" smtClean="0"/>
              <a:t>dvanásťzvuk</a:t>
            </a:r>
            <a:r>
              <a:rPr lang="cs-CZ" dirty="0" smtClean="0"/>
              <a:t> – </a:t>
            </a:r>
            <a:r>
              <a:rPr lang="cs-CZ" dirty="0" err="1" smtClean="0"/>
              <a:t>súznenie</a:t>
            </a:r>
            <a:r>
              <a:rPr lang="cs-CZ" dirty="0" smtClean="0"/>
              <a:t> 12 </a:t>
            </a:r>
            <a:r>
              <a:rPr lang="cs-CZ" dirty="0" err="1" smtClean="0"/>
              <a:t>tónov</a:t>
            </a:r>
            <a:r>
              <a:rPr lang="cs-CZ" dirty="0" smtClean="0"/>
              <a:t> (</a:t>
            </a:r>
            <a:r>
              <a:rPr lang="cs-CZ" dirty="0" err="1" smtClean="0"/>
              <a:t>kompozičný</a:t>
            </a:r>
            <a:r>
              <a:rPr lang="cs-CZ" dirty="0" smtClean="0"/>
              <a:t> </a:t>
            </a:r>
            <a:r>
              <a:rPr lang="cs-CZ" dirty="0" err="1" smtClean="0"/>
              <a:t>princíp</a:t>
            </a:r>
            <a:r>
              <a:rPr lang="cs-CZ" dirty="0" smtClean="0"/>
              <a:t>) </a:t>
            </a:r>
            <a:r>
              <a:rPr lang="cs-CZ" dirty="0" err="1" smtClean="0"/>
              <a:t>doviedla</a:t>
            </a:r>
            <a:r>
              <a:rPr lang="cs-CZ" dirty="0" smtClean="0"/>
              <a:t> ho tam </a:t>
            </a:r>
            <a:r>
              <a:rPr lang="cs-CZ" dirty="0" err="1" smtClean="0"/>
              <a:t>práca</a:t>
            </a:r>
            <a:r>
              <a:rPr lang="cs-CZ" dirty="0" smtClean="0"/>
              <a:t> na </a:t>
            </a:r>
            <a:r>
              <a:rPr lang="cs-CZ" dirty="0" err="1" smtClean="0"/>
              <a:t>Akordike</a:t>
            </a:r>
            <a:r>
              <a:rPr lang="cs-CZ" dirty="0" smtClean="0"/>
              <a:t> – od trojzvuku po </a:t>
            </a:r>
            <a:r>
              <a:rPr lang="cs-CZ" dirty="0" err="1" smtClean="0"/>
              <a:t>dvanásťzvuk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„</a:t>
            </a:r>
            <a:r>
              <a:rPr lang="cs-CZ" dirty="0" err="1" smtClean="0"/>
              <a:t>prieskum</a:t>
            </a:r>
            <a:r>
              <a:rPr lang="cs-CZ" dirty="0" smtClean="0"/>
              <a:t> možností“ </a:t>
            </a:r>
            <a:r>
              <a:rPr lang="cs-CZ" i="1" dirty="0" smtClean="0"/>
              <a:t>Rapsodická suita </a:t>
            </a:r>
            <a:r>
              <a:rPr lang="cs-CZ" i="1" dirty="0" err="1" smtClean="0"/>
              <a:t>pre</a:t>
            </a:r>
            <a:r>
              <a:rPr lang="cs-CZ" i="1" dirty="0" smtClean="0"/>
              <a:t> klavír a orchester</a:t>
            </a:r>
            <a:r>
              <a:rPr lang="cs-CZ" dirty="0" smtClean="0"/>
              <a:t> (1965); didakticky </a:t>
            </a:r>
            <a:r>
              <a:rPr lang="cs-CZ" dirty="0" err="1" smtClean="0"/>
              <a:t>demonštroval</a:t>
            </a:r>
            <a:r>
              <a:rPr lang="cs-CZ" dirty="0" smtClean="0"/>
              <a:t> na cykle </a:t>
            </a:r>
            <a:r>
              <a:rPr lang="cs-CZ" i="1" dirty="0" smtClean="0"/>
              <a:t>Kaleidoskop </a:t>
            </a:r>
            <a:r>
              <a:rPr lang="cs-CZ" dirty="0" smtClean="0"/>
              <a:t>(1966 -1969)</a:t>
            </a:r>
          </a:p>
          <a:p>
            <a:pPr>
              <a:buFontTx/>
              <a:buChar char="-"/>
            </a:pPr>
            <a:r>
              <a:rPr lang="cs-CZ" dirty="0" smtClean="0"/>
              <a:t>VRCHOLNÉ DIELO: </a:t>
            </a:r>
            <a:r>
              <a:rPr lang="cs-CZ" i="1" dirty="0" smtClean="0"/>
              <a:t>Symfonická </a:t>
            </a:r>
            <a:r>
              <a:rPr lang="cs-CZ" i="1" dirty="0" err="1" smtClean="0"/>
              <a:t>fantázia</a:t>
            </a:r>
            <a:r>
              <a:rPr lang="cs-CZ" i="1" dirty="0" smtClean="0"/>
              <a:t> na BACH </a:t>
            </a:r>
            <a:r>
              <a:rPr lang="cs-CZ" i="1" dirty="0" err="1" smtClean="0"/>
              <a:t>pre</a:t>
            </a:r>
            <a:r>
              <a:rPr lang="cs-CZ" i="1" dirty="0" smtClean="0"/>
              <a:t> organ, </a:t>
            </a:r>
            <a:r>
              <a:rPr lang="cs-CZ" i="1" dirty="0" err="1" smtClean="0"/>
              <a:t>sláčiky</a:t>
            </a:r>
            <a:r>
              <a:rPr lang="cs-CZ" i="1" dirty="0" smtClean="0"/>
              <a:t> a </a:t>
            </a:r>
            <a:r>
              <a:rPr lang="cs-CZ" i="1" dirty="0" err="1" smtClean="0"/>
              <a:t>bicie</a:t>
            </a:r>
            <a:r>
              <a:rPr lang="cs-CZ" i="1" dirty="0" smtClean="0"/>
              <a:t> </a:t>
            </a:r>
            <a:r>
              <a:rPr lang="cs-CZ" dirty="0" smtClean="0"/>
              <a:t>1971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 70. </a:t>
            </a:r>
            <a:r>
              <a:rPr lang="cs-CZ" dirty="0" err="1" smtClean="0"/>
              <a:t>rokov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err="1" smtClean="0"/>
              <a:t>Retrospektívny</a:t>
            </a:r>
            <a:r>
              <a:rPr lang="cs-CZ" dirty="0" smtClean="0"/>
              <a:t> charakter (</a:t>
            </a:r>
            <a:r>
              <a:rPr lang="cs-CZ" i="1" dirty="0" smtClean="0"/>
              <a:t>Toccata</a:t>
            </a:r>
            <a:r>
              <a:rPr lang="cs-CZ" dirty="0" smtClean="0"/>
              <a:t> 1973: </a:t>
            </a:r>
            <a:r>
              <a:rPr lang="cs-CZ" dirty="0" err="1" smtClean="0"/>
              <a:t>navazujúca</a:t>
            </a:r>
            <a:r>
              <a:rPr lang="cs-CZ" dirty="0" smtClean="0"/>
              <a:t> na Kaleidoskop) a </a:t>
            </a:r>
            <a:r>
              <a:rPr lang="cs-CZ" i="1" dirty="0" err="1" smtClean="0"/>
              <a:t>Elégia</a:t>
            </a:r>
            <a:r>
              <a:rPr lang="cs-CZ" dirty="0" smtClean="0"/>
              <a:t> (1978) </a:t>
            </a:r>
            <a:r>
              <a:rPr lang="cs-CZ" dirty="0" err="1" smtClean="0"/>
              <a:t>pripomínajúca</a:t>
            </a:r>
            <a:r>
              <a:rPr lang="cs-CZ" dirty="0" smtClean="0"/>
              <a:t> </a:t>
            </a:r>
            <a:r>
              <a:rPr lang="cs-CZ" dirty="0" err="1" smtClean="0"/>
              <a:t>obdobie</a:t>
            </a:r>
            <a:r>
              <a:rPr lang="cs-CZ" dirty="0" smtClean="0"/>
              <a:t> </a:t>
            </a:r>
            <a:r>
              <a:rPr lang="cs-CZ" dirty="0" err="1" smtClean="0"/>
              <a:t>pred</a:t>
            </a:r>
            <a:r>
              <a:rPr lang="cs-CZ" dirty="0" smtClean="0"/>
              <a:t> </a:t>
            </a:r>
            <a:r>
              <a:rPr lang="cs-CZ" dirty="0" err="1" smtClean="0"/>
              <a:t>Krútňavou</a:t>
            </a:r>
            <a:r>
              <a:rPr lang="cs-CZ" dirty="0" smtClean="0"/>
              <a:t>.</a:t>
            </a:r>
          </a:p>
          <a:p>
            <a:pPr>
              <a:buFontTx/>
              <a:buChar char="-"/>
            </a:pPr>
            <a:r>
              <a:rPr lang="cs-CZ" i="1" dirty="0" err="1" smtClean="0"/>
              <a:t>Pohľad</a:t>
            </a:r>
            <a:r>
              <a:rPr lang="cs-CZ" i="1" dirty="0" smtClean="0"/>
              <a:t> do neznáma </a:t>
            </a:r>
            <a:r>
              <a:rPr lang="cs-CZ" dirty="0" smtClean="0"/>
              <a:t>(1977) a </a:t>
            </a:r>
            <a:r>
              <a:rPr lang="cs-CZ" i="1" dirty="0" smtClean="0"/>
              <a:t>Tri </a:t>
            </a:r>
            <a:r>
              <a:rPr lang="cs-CZ" i="1" dirty="0" err="1" smtClean="0"/>
              <a:t>piesne</a:t>
            </a:r>
            <a:r>
              <a:rPr lang="cs-CZ" i="1" dirty="0" smtClean="0"/>
              <a:t> </a:t>
            </a:r>
            <a:r>
              <a:rPr lang="cs-CZ" i="1" dirty="0" err="1" smtClean="0"/>
              <a:t>pre</a:t>
            </a:r>
            <a:r>
              <a:rPr lang="cs-CZ" i="1" dirty="0" smtClean="0"/>
              <a:t> bas a </a:t>
            </a:r>
            <a:r>
              <a:rPr lang="cs-CZ" i="1" dirty="0" err="1" smtClean="0"/>
              <a:t>orch</a:t>
            </a:r>
            <a:r>
              <a:rPr lang="cs-CZ" dirty="0" smtClean="0"/>
              <a:t>.: </a:t>
            </a:r>
            <a:r>
              <a:rPr lang="cs-CZ" dirty="0" err="1" smtClean="0"/>
              <a:t>piesňové</a:t>
            </a:r>
            <a:r>
              <a:rPr lang="cs-CZ" dirty="0" smtClean="0"/>
              <a:t> cykly.</a:t>
            </a:r>
          </a:p>
          <a:p>
            <a:pPr>
              <a:buFontTx/>
              <a:buChar char="-"/>
            </a:pPr>
            <a:r>
              <a:rPr lang="cs-CZ" dirty="0" err="1" smtClean="0"/>
              <a:t>Čírosť</a:t>
            </a:r>
            <a:r>
              <a:rPr lang="cs-CZ" dirty="0" smtClean="0"/>
              <a:t> </a:t>
            </a:r>
            <a:r>
              <a:rPr lang="cs-CZ" dirty="0" err="1" smtClean="0"/>
              <a:t>foĺklórnych</a:t>
            </a:r>
            <a:r>
              <a:rPr lang="cs-CZ" dirty="0" smtClean="0"/>
              <a:t> </a:t>
            </a:r>
            <a:r>
              <a:rPr lang="cs-CZ" dirty="0" err="1" smtClean="0"/>
              <a:t>inšpirácií</a:t>
            </a:r>
            <a:r>
              <a:rPr lang="cs-CZ" dirty="0" smtClean="0"/>
              <a:t>: </a:t>
            </a:r>
            <a:r>
              <a:rPr lang="cs-CZ" i="1" dirty="0" smtClean="0"/>
              <a:t>Concertino </a:t>
            </a:r>
            <a:r>
              <a:rPr lang="cs-CZ" i="1" dirty="0" err="1" smtClean="0"/>
              <a:t>pre</a:t>
            </a:r>
            <a:r>
              <a:rPr lang="cs-CZ" i="1" dirty="0" smtClean="0"/>
              <a:t> klarinet a orchester</a:t>
            </a:r>
            <a:r>
              <a:rPr lang="cs-CZ" dirty="0" smtClean="0"/>
              <a:t> (1975)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61</TotalTime>
  <Words>664</Words>
  <Application>Microsoft Office PowerPoint</Application>
  <PresentationFormat>Předvádění na obrazovce (4:3)</PresentationFormat>
  <Paragraphs>77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Bohatý</vt:lpstr>
      <vt:lpstr>EUGEN SUCHOŇ</vt:lpstr>
      <vt:lpstr>Míľniky života</vt:lpstr>
      <vt:lpstr>Míľniky tvorbou</vt:lpstr>
      <vt:lpstr>Pokračovanie 30 – tych rokov</vt:lpstr>
      <vt:lpstr>Obdobie vojny a tesne po nej</vt:lpstr>
      <vt:lpstr>50. roky</vt:lpstr>
      <vt:lpstr>60. roky</vt:lpstr>
      <vt:lpstr>60. Roky pokračovanie</vt:lpstr>
      <vt:lpstr>Od 70. rokov </vt:lpstr>
      <vt:lpstr>Charakteristika tvorby</vt:lpstr>
      <vt:lpstr>II.</vt:lpstr>
      <vt:lpstr>Knižné monografie</vt:lpstr>
      <vt:lpstr>Personálna bibliografia</vt:lpstr>
      <vt:lpstr>II.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EUGEN SUCHOŇ</dc:title>
  <dc:creator>Tatiana</dc:creator>
  <cp:lastModifiedBy>Tatiana</cp:lastModifiedBy>
  <cp:revision>8</cp:revision>
  <dcterms:created xsi:type="dcterms:W3CDTF">2018-03-19T13:33:40Z</dcterms:created>
  <dcterms:modified xsi:type="dcterms:W3CDTF">2018-04-30T10:36:19Z</dcterms:modified>
</cp:coreProperties>
</file>