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  <p:sldId id="262" r:id="rId5"/>
    <p:sldId id="258" r:id="rId6"/>
    <p:sldId id="263" r:id="rId7"/>
    <p:sldId id="259" r:id="rId8"/>
    <p:sldId id="264" r:id="rId9"/>
    <p:sldId id="265" r:id="rId10"/>
    <p:sldId id="273" r:id="rId11"/>
    <p:sldId id="266" r:id="rId12"/>
    <p:sldId id="267" r:id="rId13"/>
    <p:sldId id="260" r:id="rId14"/>
    <p:sldId id="268" r:id="rId15"/>
    <p:sldId id="269" r:id="rId16"/>
    <p:sldId id="274" r:id="rId17"/>
    <p:sldId id="270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CD2B-09BC-4BA9-96BB-6BD54EB9BB36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3F78AE3-B99E-4BE0-AFE9-A3B242C0CA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CD2B-09BC-4BA9-96BB-6BD54EB9BB36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8AE3-B99E-4BE0-AFE9-A3B242C0CA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E3F78AE3-B99E-4BE0-AFE9-A3B242C0CA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CD2B-09BC-4BA9-96BB-6BD54EB9BB36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CD2B-09BC-4BA9-96BB-6BD54EB9BB36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E3F78AE3-B99E-4BE0-AFE9-A3B242C0CA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CD2B-09BC-4BA9-96BB-6BD54EB9BB36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3F78AE3-B99E-4BE0-AFE9-A3B242C0CA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4F34CD2B-09BC-4BA9-96BB-6BD54EB9BB36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78AE3-B99E-4BE0-AFE9-A3B242C0CA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CD2B-09BC-4BA9-96BB-6BD54EB9BB36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E3F78AE3-B99E-4BE0-AFE9-A3B242C0CA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CD2B-09BC-4BA9-96BB-6BD54EB9BB36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E3F78AE3-B99E-4BE0-AFE9-A3B242C0CA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CD2B-09BC-4BA9-96BB-6BD54EB9BB36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F78AE3-B99E-4BE0-AFE9-A3B242C0CA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3F78AE3-B99E-4BE0-AFE9-A3B242C0CA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CD2B-09BC-4BA9-96BB-6BD54EB9BB36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E3F78AE3-B99E-4BE0-AFE9-A3B242C0CA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4F34CD2B-09BC-4BA9-96BB-6BD54EB9BB36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F34CD2B-09BC-4BA9-96BB-6BD54EB9BB36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3F78AE3-B99E-4BE0-AFE9-A3B242C0CA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Kontexty  a </a:t>
            </a:r>
            <a:r>
              <a:rPr lang="cs-CZ" dirty="0" err="1" smtClean="0"/>
              <a:t>východiská</a:t>
            </a:r>
            <a:endParaRPr lang="cs-CZ" dirty="0" smtClean="0"/>
          </a:p>
          <a:p>
            <a:r>
              <a:rPr lang="cs-CZ" dirty="0" err="1" smtClean="0"/>
              <a:t>Tvorivé</a:t>
            </a:r>
            <a:r>
              <a:rPr lang="cs-CZ" dirty="0" smtClean="0"/>
              <a:t> </a:t>
            </a:r>
            <a:r>
              <a:rPr lang="cs-CZ" dirty="0" err="1" smtClean="0"/>
              <a:t>prístupy</a:t>
            </a:r>
            <a:r>
              <a:rPr lang="cs-CZ" dirty="0" smtClean="0"/>
              <a:t> </a:t>
            </a:r>
          </a:p>
          <a:p>
            <a:r>
              <a:rPr lang="cs-CZ" dirty="0" smtClean="0"/>
              <a:t>Avantgarda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 1945 ku </a:t>
            </a:r>
            <a:r>
              <a:rPr lang="cs-CZ" dirty="0" err="1" smtClean="0"/>
              <a:t>rokom</a:t>
            </a:r>
            <a:r>
              <a:rPr lang="cs-CZ" dirty="0" smtClean="0"/>
              <a:t> </a:t>
            </a:r>
            <a:r>
              <a:rPr lang="cs-CZ" dirty="0" err="1" smtClean="0"/>
              <a:t>šesťdesiatym</a:t>
            </a:r>
            <a:r>
              <a:rPr lang="cs-CZ" dirty="0" smtClean="0"/>
              <a:t> /bibliografie/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395425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JIRÁNEK, Jaroslav. Na okraj </a:t>
            </a:r>
            <a:r>
              <a:rPr lang="cs-CZ" dirty="0" err="1" smtClean="0"/>
              <a:t>druhej</a:t>
            </a:r>
            <a:r>
              <a:rPr lang="cs-CZ" dirty="0" smtClean="0"/>
              <a:t> </a:t>
            </a:r>
            <a:r>
              <a:rPr lang="cs-CZ" dirty="0" err="1" smtClean="0"/>
              <a:t>prehliadky</a:t>
            </a:r>
            <a:r>
              <a:rPr lang="cs-CZ" dirty="0" smtClean="0"/>
              <a:t> </a:t>
            </a:r>
            <a:r>
              <a:rPr lang="cs-CZ" dirty="0" err="1" smtClean="0"/>
              <a:t>novej</a:t>
            </a:r>
            <a:r>
              <a:rPr lang="cs-CZ" dirty="0" smtClean="0"/>
              <a:t> tvorby pražských </a:t>
            </a:r>
            <a:r>
              <a:rPr lang="cs-CZ" dirty="0" err="1" smtClean="0"/>
              <a:t>skladateľov</a:t>
            </a:r>
            <a:r>
              <a:rPr lang="cs-CZ" dirty="0" smtClean="0"/>
              <a:t>. SLOVENSKÁ HUDBA, 1957, ROČ.I., Č. 5, s. 195-199.</a:t>
            </a:r>
          </a:p>
          <a:p>
            <a:r>
              <a:rPr lang="cs-CZ" dirty="0" smtClean="0"/>
              <a:t>MOKRÝ, Ladislav. </a:t>
            </a:r>
            <a:r>
              <a:rPr lang="cs-CZ" dirty="0" err="1" smtClean="0"/>
              <a:t>Andrašovanov</a:t>
            </a:r>
            <a:r>
              <a:rPr lang="cs-CZ" dirty="0" smtClean="0"/>
              <a:t> "</a:t>
            </a:r>
            <a:r>
              <a:rPr lang="cs-CZ" dirty="0" err="1" smtClean="0"/>
              <a:t>Figliar</a:t>
            </a:r>
            <a:r>
              <a:rPr lang="cs-CZ" dirty="0" smtClean="0"/>
              <a:t> </a:t>
            </a:r>
            <a:r>
              <a:rPr lang="cs-CZ" dirty="0" err="1" smtClean="0"/>
              <a:t>Geľo</a:t>
            </a:r>
            <a:r>
              <a:rPr lang="cs-CZ" dirty="0" smtClean="0"/>
              <a:t>" In: SLOVENSKÁ HUDBA, 1957, ROČ.I., Č. 5, s. 220-222.</a:t>
            </a:r>
          </a:p>
          <a:p>
            <a:r>
              <a:rPr lang="cs-CZ" dirty="0" smtClean="0"/>
              <a:t>BURLAS, Ladislav. </a:t>
            </a:r>
            <a:r>
              <a:rPr lang="cs-CZ" dirty="0" err="1" smtClean="0"/>
              <a:t>Husľový</a:t>
            </a:r>
            <a:r>
              <a:rPr lang="cs-CZ" dirty="0" smtClean="0"/>
              <a:t> koncert Alexandra </a:t>
            </a:r>
            <a:r>
              <a:rPr lang="cs-CZ" dirty="0" err="1" smtClean="0"/>
              <a:t>Moyzesa</a:t>
            </a:r>
            <a:r>
              <a:rPr lang="cs-CZ" dirty="0" smtClean="0"/>
              <a:t>. In: SLOVENSKÁ HUDBA, 1957, ROČ.I., Č. 6., s. 236-239.</a:t>
            </a:r>
          </a:p>
          <a:p>
            <a:r>
              <a:rPr lang="cs-CZ" dirty="0" smtClean="0"/>
              <a:t>BURLAS, Ladislav. M. </a:t>
            </a:r>
            <a:r>
              <a:rPr lang="cs-CZ" dirty="0" err="1" smtClean="0"/>
              <a:t>Sch</a:t>
            </a:r>
            <a:r>
              <a:rPr lang="cs-CZ" dirty="0" smtClean="0"/>
              <a:t>. </a:t>
            </a:r>
            <a:r>
              <a:rPr lang="cs-CZ" dirty="0" err="1" smtClean="0"/>
              <a:t>TrnavskÝ</a:t>
            </a:r>
            <a:r>
              <a:rPr lang="cs-CZ" dirty="0" smtClean="0"/>
              <a:t>- </a:t>
            </a:r>
            <a:r>
              <a:rPr lang="cs-CZ" dirty="0" err="1" smtClean="0"/>
              <a:t>umelec</a:t>
            </a:r>
            <a:r>
              <a:rPr lang="cs-CZ" dirty="0" smtClean="0"/>
              <a:t> národa. In: SLOVENSKÁ HUDBA, 1957, ROČ.I., Č. 7-8. s. 290-293.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KRESÁNEK, </a:t>
            </a:r>
            <a:r>
              <a:rPr lang="cs-CZ" dirty="0" err="1" smtClean="0"/>
              <a:t>Jozef</a:t>
            </a:r>
            <a:r>
              <a:rPr lang="cs-CZ" dirty="0" smtClean="0"/>
              <a:t>. Romantizmus a </a:t>
            </a:r>
            <a:r>
              <a:rPr lang="cs-CZ" dirty="0" err="1" smtClean="0"/>
              <a:t>súčasná</a:t>
            </a:r>
            <a:r>
              <a:rPr lang="cs-CZ" dirty="0" smtClean="0"/>
              <a:t> hudba. SLOVENSKÁ HUDBA, 1957, ROČ.I., Č. 7-8, s. 293-301.</a:t>
            </a:r>
          </a:p>
          <a:p>
            <a:r>
              <a:rPr lang="cs-CZ" dirty="0" smtClean="0"/>
              <a:t>HRUŠOVSKÝ, Ivan. Koncert </a:t>
            </a:r>
            <a:r>
              <a:rPr lang="cs-CZ" dirty="0" err="1" smtClean="0"/>
              <a:t>pre</a:t>
            </a:r>
            <a:r>
              <a:rPr lang="cs-CZ" dirty="0" smtClean="0"/>
              <a:t> orchester </a:t>
            </a:r>
            <a:r>
              <a:rPr lang="cs-CZ" dirty="0" err="1" smtClean="0"/>
              <a:t>Dezidera</a:t>
            </a:r>
            <a:r>
              <a:rPr lang="cs-CZ" dirty="0" smtClean="0"/>
              <a:t> </a:t>
            </a:r>
            <a:r>
              <a:rPr lang="cs-CZ" dirty="0" err="1" smtClean="0"/>
              <a:t>Kardoša</a:t>
            </a:r>
            <a:r>
              <a:rPr lang="cs-CZ" dirty="0" smtClean="0"/>
              <a:t>. In: SLOVENSKÁ HUDBA, 1957, ROČ.I., Č. 7-8, s. 302-306.</a:t>
            </a:r>
          </a:p>
          <a:p>
            <a:r>
              <a:rPr lang="cs-CZ" dirty="0" smtClean="0"/>
              <a:t>VAJDA, Igor. </a:t>
            </a:r>
            <a:r>
              <a:rPr lang="cs-CZ" dirty="0" err="1" smtClean="0"/>
              <a:t>Tvorivá</a:t>
            </a:r>
            <a:r>
              <a:rPr lang="cs-CZ" dirty="0" smtClean="0"/>
              <a:t> cesta </a:t>
            </a:r>
            <a:r>
              <a:rPr lang="cs-CZ" dirty="0" err="1" smtClean="0"/>
              <a:t>Eugena</a:t>
            </a:r>
            <a:r>
              <a:rPr lang="cs-CZ" dirty="0" smtClean="0"/>
              <a:t> </a:t>
            </a:r>
            <a:r>
              <a:rPr lang="cs-CZ" dirty="0" err="1" smtClean="0"/>
              <a:t>Suchoňa</a:t>
            </a:r>
            <a:r>
              <a:rPr lang="cs-CZ" dirty="0" smtClean="0"/>
              <a:t>. In: SLOVENSKÁ HUDBA, 1957, ROČ.I., Č. 9, s. 369-373.</a:t>
            </a:r>
          </a:p>
          <a:p>
            <a:r>
              <a:rPr lang="cs-CZ" dirty="0" smtClean="0"/>
              <a:t>CLAPHAM, JOHN. SUCHOŇ - DRAMATIK. SLOVENSKÁ HUDBA, 1957, ROČ.I., Č. 9., S. 373-374.</a:t>
            </a:r>
          </a:p>
          <a:p>
            <a:r>
              <a:rPr lang="cs-CZ" dirty="0" smtClean="0"/>
              <a:t>VANCEA, ZENO. KRÚTŇAVA A OPERA NÁRODNÝCH ŠKOL EUROPY. SLOVENSKÁ HUDBA, 1957, ROČ.I., Č. 9., S. 375-377.</a:t>
            </a:r>
          </a:p>
          <a:p>
            <a:r>
              <a:rPr lang="cs-CZ" dirty="0" smtClean="0"/>
              <a:t>.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MIKULA, ZDENKO. ŽIAK SPOMÍNA NA SVOJHO UČITEĽA. In: SLOVENSKÁ HUDBA, 1957, ROČ.I., Č. 9. S, 381-382.</a:t>
            </a:r>
          </a:p>
          <a:p>
            <a:r>
              <a:rPr lang="cs-CZ" dirty="0" smtClean="0"/>
              <a:t>KLINDA, FERDINAND. NAD DIELOM ALEXANDRA ALBRECHTA. In: SLOVENSKÁ HUDBA, 1957, ROČ.I., Č. 9, S. 384-386.</a:t>
            </a:r>
          </a:p>
          <a:p>
            <a:r>
              <a:rPr lang="cs-CZ" dirty="0" smtClean="0"/>
              <a:t>ZAVARSKÝ, Ernest. J.L. </a:t>
            </a:r>
            <a:r>
              <a:rPr lang="cs-CZ" dirty="0" err="1" smtClean="0"/>
              <a:t>Bella</a:t>
            </a:r>
            <a:r>
              <a:rPr lang="cs-CZ" dirty="0" smtClean="0"/>
              <a:t>. Skladba c - mol </a:t>
            </a:r>
            <a:r>
              <a:rPr lang="cs-CZ" dirty="0" err="1" smtClean="0"/>
              <a:t>pre</a:t>
            </a:r>
            <a:r>
              <a:rPr lang="cs-CZ" dirty="0" smtClean="0"/>
              <a:t> klavír. in: SLOVENSKÁ HUDBA, 1957, ROČ.I., Č. 10., s. 424-428.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 </a:t>
            </a:r>
            <a:r>
              <a:rPr lang="cs-CZ" dirty="0" err="1" smtClean="0"/>
              <a:t>diela</a:t>
            </a:r>
            <a:r>
              <a:rPr lang="cs-CZ" dirty="0" smtClean="0"/>
              <a:t> 1.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Dielo</a:t>
            </a:r>
            <a:r>
              <a:rPr lang="cs-CZ" dirty="0" smtClean="0"/>
              <a:t> </a:t>
            </a:r>
            <a:r>
              <a:rPr lang="cs-CZ" dirty="0" err="1" smtClean="0"/>
              <a:t>ako</a:t>
            </a:r>
            <a:r>
              <a:rPr lang="cs-CZ" dirty="0" smtClean="0"/>
              <a:t> objekt </a:t>
            </a:r>
            <a:r>
              <a:rPr lang="cs-CZ" dirty="0" err="1" smtClean="0"/>
              <a:t>reprezentujúci</a:t>
            </a:r>
            <a:r>
              <a:rPr lang="cs-CZ" dirty="0" smtClean="0"/>
              <a:t> heslo „doby“</a:t>
            </a:r>
          </a:p>
          <a:p>
            <a:r>
              <a:rPr lang="cs-CZ" dirty="0" err="1" smtClean="0"/>
              <a:t>Dielo</a:t>
            </a:r>
            <a:r>
              <a:rPr lang="cs-CZ" dirty="0" smtClean="0"/>
              <a:t> </a:t>
            </a:r>
            <a:r>
              <a:rPr lang="cs-CZ" dirty="0" err="1" smtClean="0"/>
              <a:t>ako</a:t>
            </a:r>
            <a:r>
              <a:rPr lang="cs-CZ" dirty="0" smtClean="0"/>
              <a:t> objekt </a:t>
            </a:r>
            <a:r>
              <a:rPr lang="cs-CZ" dirty="0" err="1" smtClean="0"/>
              <a:t>umožňujúci</a:t>
            </a:r>
            <a:r>
              <a:rPr lang="cs-CZ" dirty="0" smtClean="0"/>
              <a:t> </a:t>
            </a:r>
            <a:r>
              <a:rPr lang="cs-CZ" dirty="0" err="1" smtClean="0"/>
              <a:t>sebareflexiu</a:t>
            </a:r>
            <a:endParaRPr lang="cs-CZ" dirty="0" smtClean="0"/>
          </a:p>
          <a:p>
            <a:r>
              <a:rPr lang="cs-CZ" dirty="0" err="1" smtClean="0"/>
              <a:t>Dielo</a:t>
            </a:r>
            <a:r>
              <a:rPr lang="cs-CZ" dirty="0" smtClean="0"/>
              <a:t> </a:t>
            </a:r>
            <a:r>
              <a:rPr lang="cs-CZ" dirty="0" err="1" smtClean="0"/>
              <a:t>ako</a:t>
            </a:r>
            <a:r>
              <a:rPr lang="cs-CZ" dirty="0" smtClean="0"/>
              <a:t> objekt </a:t>
            </a:r>
            <a:r>
              <a:rPr lang="cs-CZ" dirty="0" err="1" smtClean="0"/>
              <a:t>podtrhávajúci</a:t>
            </a:r>
            <a:r>
              <a:rPr lang="cs-CZ" dirty="0" smtClean="0"/>
              <a:t> </a:t>
            </a:r>
            <a:r>
              <a:rPr lang="cs-CZ" dirty="0" err="1" smtClean="0"/>
              <a:t>zretele</a:t>
            </a:r>
            <a:r>
              <a:rPr lang="cs-CZ" dirty="0" smtClean="0"/>
              <a:t> individuality</a:t>
            </a:r>
          </a:p>
          <a:p>
            <a:r>
              <a:rPr lang="cs-CZ" dirty="0" err="1" smtClean="0"/>
              <a:t>Dielo</a:t>
            </a:r>
            <a:r>
              <a:rPr lang="cs-CZ" dirty="0" smtClean="0"/>
              <a:t> </a:t>
            </a:r>
            <a:r>
              <a:rPr lang="cs-CZ" dirty="0" err="1" smtClean="0"/>
              <a:t>ako</a:t>
            </a:r>
            <a:r>
              <a:rPr lang="cs-CZ" dirty="0" smtClean="0"/>
              <a:t> </a:t>
            </a:r>
            <a:r>
              <a:rPr lang="cs-CZ" dirty="0" err="1" smtClean="0"/>
              <a:t>subjektívne</a:t>
            </a:r>
            <a:r>
              <a:rPr lang="cs-CZ" dirty="0" smtClean="0"/>
              <a:t> </a:t>
            </a:r>
            <a:r>
              <a:rPr lang="cs-CZ" dirty="0" err="1" smtClean="0"/>
              <a:t>posolstvo</a:t>
            </a:r>
            <a:endParaRPr lang="cs-CZ" dirty="0" smtClean="0"/>
          </a:p>
          <a:p>
            <a:r>
              <a:rPr lang="cs-CZ" dirty="0" err="1" smtClean="0"/>
              <a:t>Dielo</a:t>
            </a:r>
            <a:r>
              <a:rPr lang="cs-CZ" dirty="0" smtClean="0"/>
              <a:t> </a:t>
            </a:r>
            <a:r>
              <a:rPr lang="cs-CZ" dirty="0" err="1" smtClean="0"/>
              <a:t>ako</a:t>
            </a:r>
            <a:r>
              <a:rPr lang="cs-CZ" dirty="0" smtClean="0"/>
              <a:t> </a:t>
            </a:r>
            <a:r>
              <a:rPr lang="cs-CZ" dirty="0" err="1" smtClean="0"/>
              <a:t>remeslo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59943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 </a:t>
            </a:r>
            <a:r>
              <a:rPr lang="cs-CZ" dirty="0" err="1" smtClean="0"/>
              <a:t>diela</a:t>
            </a:r>
            <a:r>
              <a:rPr lang="cs-CZ" dirty="0" smtClean="0"/>
              <a:t> – </a:t>
            </a:r>
            <a:r>
              <a:rPr lang="cs-CZ" dirty="0" err="1" smtClean="0"/>
              <a:t>aká</a:t>
            </a:r>
            <a:r>
              <a:rPr lang="cs-CZ" dirty="0" smtClean="0"/>
              <a:t> má byť SVK hudba? 2.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MLODZIEJOWSKI, </a:t>
            </a:r>
            <a:r>
              <a:rPr lang="cs-CZ" dirty="0" err="1" smtClean="0"/>
              <a:t>Jerzy</a:t>
            </a:r>
            <a:r>
              <a:rPr lang="cs-CZ" dirty="0" smtClean="0"/>
              <a:t>. O </a:t>
            </a:r>
            <a:r>
              <a:rPr lang="cs-CZ" dirty="0" err="1" smtClean="0"/>
              <a:t>slovenskej</a:t>
            </a:r>
            <a:r>
              <a:rPr lang="cs-CZ" dirty="0" smtClean="0"/>
              <a:t> </a:t>
            </a:r>
            <a:r>
              <a:rPr lang="cs-CZ" dirty="0" err="1" smtClean="0"/>
              <a:t>hudbe</a:t>
            </a:r>
            <a:r>
              <a:rPr lang="cs-CZ" dirty="0" smtClean="0"/>
              <a:t> na "</a:t>
            </a:r>
            <a:r>
              <a:rPr lang="cs-CZ" dirty="0" err="1" smtClean="0"/>
              <a:t>Pražskej</a:t>
            </a:r>
            <a:r>
              <a:rPr lang="cs-CZ" dirty="0" smtClean="0"/>
              <a:t> </a:t>
            </a:r>
            <a:r>
              <a:rPr lang="cs-CZ" dirty="0" err="1" smtClean="0"/>
              <a:t>jari</a:t>
            </a:r>
            <a:r>
              <a:rPr lang="cs-CZ" dirty="0" smtClean="0"/>
              <a:t>" In:  SLOVENSKÁ HUDBA, 1957, ROČ. I., Č. 3.,84-86.</a:t>
            </a:r>
          </a:p>
          <a:p>
            <a:r>
              <a:rPr lang="cs-CZ" b="1" dirty="0" smtClean="0"/>
              <a:t>BURLAS, L. - MOKRÝ. L. 40 </a:t>
            </a:r>
            <a:r>
              <a:rPr lang="cs-CZ" b="1" dirty="0" err="1" smtClean="0"/>
              <a:t>rokov</a:t>
            </a:r>
            <a:r>
              <a:rPr lang="cs-CZ" b="1" dirty="0" smtClean="0"/>
              <a:t> </a:t>
            </a:r>
            <a:r>
              <a:rPr lang="cs-CZ" b="1" dirty="0" err="1" smtClean="0"/>
              <a:t>slovenskej</a:t>
            </a:r>
            <a:r>
              <a:rPr lang="cs-CZ" b="1" dirty="0" smtClean="0"/>
              <a:t> hudby. In: SLOVENSKÁ HUDBA, 1957, ROČ.I., Č. 8-9. s.245- 258.</a:t>
            </a:r>
            <a:endParaRPr lang="cs-CZ" dirty="0" smtClean="0"/>
          </a:p>
          <a:p>
            <a:r>
              <a:rPr lang="cs-CZ" dirty="0" smtClean="0"/>
              <a:t>BURLASOVÁ, SOŇA. K </a:t>
            </a:r>
            <a:r>
              <a:rPr lang="cs-CZ" dirty="0" err="1" smtClean="0"/>
              <a:t>otázke</a:t>
            </a:r>
            <a:r>
              <a:rPr lang="cs-CZ" dirty="0" smtClean="0"/>
              <a:t> </a:t>
            </a:r>
            <a:r>
              <a:rPr lang="cs-CZ" dirty="0" err="1" smtClean="0"/>
              <a:t>robotníckej</a:t>
            </a:r>
            <a:r>
              <a:rPr lang="cs-CZ" dirty="0" smtClean="0"/>
              <a:t> </a:t>
            </a:r>
            <a:r>
              <a:rPr lang="cs-CZ" dirty="0" err="1" smtClean="0"/>
              <a:t>piesne</a:t>
            </a:r>
            <a:r>
              <a:rPr lang="cs-CZ" dirty="0" smtClean="0"/>
              <a:t> na Slovensku. In: SLOVENSKÁ HUDBA, 1957, ROČ.I., Č. 8-9, s, 267-270.</a:t>
            </a:r>
          </a:p>
          <a:p>
            <a:r>
              <a:rPr lang="cs-CZ" dirty="0" smtClean="0"/>
              <a:t>SUCHOŇ, </a:t>
            </a:r>
            <a:r>
              <a:rPr lang="cs-CZ" dirty="0" err="1" smtClean="0"/>
              <a:t>Eugen</a:t>
            </a:r>
            <a:r>
              <a:rPr lang="cs-CZ" dirty="0" smtClean="0"/>
              <a:t>. Živý odkaz Antona </a:t>
            </a:r>
            <a:r>
              <a:rPr lang="cs-CZ" dirty="0" err="1" smtClean="0"/>
              <a:t>Zápotocklého</a:t>
            </a:r>
            <a:r>
              <a:rPr lang="cs-CZ" dirty="0" smtClean="0"/>
              <a:t>. In: SLOVENSKÁ HUDBA, 1957, ROČ.I., Č. 8-9, s. 241-242.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Poslucháč</a:t>
            </a:r>
            <a:r>
              <a:rPr lang="cs-CZ" dirty="0" smtClean="0"/>
              <a:t> a Nová hudba a „nová doba“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ŠIMÚNEK, </a:t>
            </a:r>
            <a:r>
              <a:rPr lang="cs-CZ" dirty="0" err="1" smtClean="0"/>
              <a:t>Eugen</a:t>
            </a:r>
            <a:r>
              <a:rPr lang="cs-CZ" dirty="0" smtClean="0"/>
              <a:t>. </a:t>
            </a:r>
            <a:r>
              <a:rPr lang="cs-CZ" dirty="0" err="1" smtClean="0"/>
              <a:t>Poslucháč</a:t>
            </a:r>
            <a:r>
              <a:rPr lang="cs-CZ" dirty="0" smtClean="0"/>
              <a:t> a </a:t>
            </a:r>
            <a:r>
              <a:rPr lang="cs-CZ" dirty="0" err="1" smtClean="0"/>
              <a:t>súčasná</a:t>
            </a:r>
            <a:r>
              <a:rPr lang="cs-CZ" dirty="0" smtClean="0"/>
              <a:t> slovenská hudba. In:  SLOVENSKÁ HUDBA, 1957, ROČ. I., Č. 2, s.-52,-54.</a:t>
            </a:r>
          </a:p>
          <a:p>
            <a:r>
              <a:rPr lang="cs-CZ" dirty="0" smtClean="0"/>
              <a:t>HRUŠOVSKÝ, Ivan. K </a:t>
            </a:r>
            <a:r>
              <a:rPr lang="cs-CZ" dirty="0" err="1" smtClean="0"/>
              <a:t>otázke</a:t>
            </a:r>
            <a:r>
              <a:rPr lang="cs-CZ" dirty="0" smtClean="0"/>
              <a:t> folklóru v </a:t>
            </a:r>
            <a:r>
              <a:rPr lang="cs-CZ" dirty="0" err="1" smtClean="0"/>
              <a:t>slovenskej</a:t>
            </a:r>
            <a:r>
              <a:rPr lang="cs-CZ" dirty="0" smtClean="0"/>
              <a:t> </a:t>
            </a:r>
            <a:r>
              <a:rPr lang="cs-CZ" dirty="0" err="1" smtClean="0"/>
              <a:t>hudbe</a:t>
            </a:r>
            <a:r>
              <a:rPr lang="cs-CZ" dirty="0" smtClean="0"/>
              <a:t>. In: SLOVENSKÁ HUDBA, 1957, ROČ.I., Č. 6. s. 233-236.</a:t>
            </a:r>
          </a:p>
          <a:p>
            <a:r>
              <a:rPr lang="cs-CZ" b="1" dirty="0" smtClean="0"/>
              <a:t>K </a:t>
            </a:r>
            <a:r>
              <a:rPr lang="cs-CZ" b="1" dirty="0" err="1" smtClean="0"/>
              <a:t>otázke</a:t>
            </a:r>
            <a:r>
              <a:rPr lang="cs-CZ" b="1" dirty="0" smtClean="0"/>
              <a:t> </a:t>
            </a:r>
            <a:r>
              <a:rPr lang="cs-CZ" b="1" dirty="0" err="1" smtClean="0"/>
              <a:t>hodnotenia</a:t>
            </a:r>
            <a:r>
              <a:rPr lang="cs-CZ" b="1" dirty="0" smtClean="0"/>
              <a:t> </a:t>
            </a:r>
            <a:r>
              <a:rPr lang="cs-CZ" b="1" dirty="0" err="1" smtClean="0"/>
              <a:t>súčasnej</a:t>
            </a:r>
            <a:r>
              <a:rPr lang="cs-CZ" b="1" dirty="0" smtClean="0"/>
              <a:t> </a:t>
            </a:r>
            <a:r>
              <a:rPr lang="cs-CZ" b="1" dirty="0" err="1" smtClean="0"/>
              <a:t>slovenskej</a:t>
            </a:r>
            <a:r>
              <a:rPr lang="cs-CZ" b="1" dirty="0" smtClean="0"/>
              <a:t> hudby. In: Slovenská hudba 1958, </a:t>
            </a:r>
            <a:r>
              <a:rPr lang="cs-CZ" b="1" dirty="0" err="1" smtClean="0"/>
              <a:t>roč</a:t>
            </a:r>
            <a:r>
              <a:rPr lang="cs-CZ" b="1" dirty="0" smtClean="0"/>
              <a:t>. II. č. 3, s. 114-116.</a:t>
            </a:r>
            <a:endParaRPr lang="cs-CZ" dirty="0" smtClean="0"/>
          </a:p>
          <a:p>
            <a:r>
              <a:rPr lang="cs-CZ" dirty="0" smtClean="0"/>
              <a:t>JEMNITZ, Alexander. O </a:t>
            </a:r>
            <a:r>
              <a:rPr lang="cs-CZ" dirty="0" err="1" smtClean="0"/>
              <a:t>niekoľkých</a:t>
            </a:r>
            <a:r>
              <a:rPr lang="cs-CZ" dirty="0" smtClean="0"/>
              <a:t> </a:t>
            </a:r>
            <a:r>
              <a:rPr lang="cs-CZ" dirty="0" err="1" smtClean="0"/>
              <a:t>problémoch</a:t>
            </a:r>
            <a:r>
              <a:rPr lang="cs-CZ" dirty="0" smtClean="0"/>
              <a:t> </a:t>
            </a:r>
            <a:r>
              <a:rPr lang="cs-CZ" dirty="0" err="1" smtClean="0"/>
              <a:t>dnešnej</a:t>
            </a:r>
            <a:r>
              <a:rPr lang="cs-CZ" dirty="0" smtClean="0"/>
              <a:t> </a:t>
            </a:r>
            <a:r>
              <a:rPr lang="cs-CZ" dirty="0" err="1" smtClean="0"/>
              <a:t>hudobnej</a:t>
            </a:r>
            <a:r>
              <a:rPr lang="cs-CZ" dirty="0" smtClean="0"/>
              <a:t> tvorby. SLOVENSKÁ HUDBA, 1957, ROČ.I., Č. 5, s. 200-202.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ŠNERSON, G. Hudba bez </a:t>
            </a:r>
            <a:r>
              <a:rPr lang="cs-CZ" dirty="0" err="1" smtClean="0"/>
              <a:t>poslucháčov</a:t>
            </a:r>
            <a:r>
              <a:rPr lang="cs-CZ" dirty="0" smtClean="0"/>
              <a:t>. SLOVENSKÁ HUDBA, 1957, ROČ.I., Č. 6. s, 239-244.</a:t>
            </a:r>
          </a:p>
          <a:p>
            <a:r>
              <a:rPr lang="cs-CZ" b="1" dirty="0" smtClean="0"/>
              <a:t>KRESÁNEK, </a:t>
            </a:r>
            <a:r>
              <a:rPr lang="cs-CZ" b="1" dirty="0" err="1" smtClean="0"/>
              <a:t>Jozef</a:t>
            </a:r>
            <a:r>
              <a:rPr lang="cs-CZ" b="1" dirty="0" smtClean="0"/>
              <a:t>. </a:t>
            </a:r>
            <a:r>
              <a:rPr lang="cs-CZ" b="1" dirty="0" err="1" smtClean="0"/>
              <a:t>Niekoľko</a:t>
            </a:r>
            <a:r>
              <a:rPr lang="cs-CZ" b="1" dirty="0" smtClean="0"/>
              <a:t> </a:t>
            </a:r>
            <a:r>
              <a:rPr lang="cs-CZ" b="1" dirty="0" err="1" smtClean="0"/>
              <a:t>poznámok</a:t>
            </a:r>
            <a:r>
              <a:rPr lang="cs-CZ" b="1" dirty="0" smtClean="0"/>
              <a:t> k </a:t>
            </a:r>
            <a:r>
              <a:rPr lang="cs-CZ" b="1" dirty="0" err="1" smtClean="0"/>
              <a:t>diskusii</a:t>
            </a:r>
            <a:r>
              <a:rPr lang="cs-CZ" b="1" dirty="0" smtClean="0"/>
              <a:t> o </a:t>
            </a:r>
            <a:r>
              <a:rPr lang="cs-CZ" b="1" dirty="0" err="1" smtClean="0"/>
              <a:t>našej</a:t>
            </a:r>
            <a:r>
              <a:rPr lang="cs-CZ" b="1" dirty="0" smtClean="0"/>
              <a:t> </a:t>
            </a:r>
            <a:r>
              <a:rPr lang="cs-CZ" b="1" dirty="0" err="1" smtClean="0"/>
              <a:t>hudobnej</a:t>
            </a:r>
            <a:r>
              <a:rPr lang="cs-CZ" b="1" dirty="0" smtClean="0"/>
              <a:t> </a:t>
            </a:r>
            <a:r>
              <a:rPr lang="cs-CZ" b="1" dirty="0" err="1" smtClean="0"/>
              <a:t>kritike</a:t>
            </a:r>
            <a:r>
              <a:rPr lang="cs-CZ" b="1" dirty="0" smtClean="0"/>
              <a:t>. In: SLOVENSKÁ HUDBA, 1957, ROČ.I., Č. 6. s. 244-247.</a:t>
            </a:r>
            <a:endParaRPr lang="cs-CZ" dirty="0" smtClean="0"/>
          </a:p>
          <a:p>
            <a:r>
              <a:rPr lang="cs-CZ" dirty="0" smtClean="0"/>
              <a:t>ŠIMÚNEK, </a:t>
            </a:r>
            <a:r>
              <a:rPr lang="cs-CZ" dirty="0" err="1" smtClean="0"/>
              <a:t>Eugen</a:t>
            </a:r>
            <a:r>
              <a:rPr lang="cs-CZ" dirty="0" smtClean="0"/>
              <a:t>. Za </a:t>
            </a:r>
            <a:r>
              <a:rPr lang="cs-CZ" dirty="0" err="1" smtClean="0"/>
              <a:t>samostatnosť</a:t>
            </a:r>
            <a:r>
              <a:rPr lang="cs-CZ" dirty="0" smtClean="0"/>
              <a:t> estetiky... In: SLOVENSKÁ HUDBA, 1957, ROČ.I., Č. 6, s. 251- 254.</a:t>
            </a:r>
          </a:p>
          <a:p>
            <a:r>
              <a:rPr lang="cs-CZ" dirty="0" smtClean="0"/>
              <a:t>JIRÁNEK, JAROLSAV. ZDĚNĚK NEJEDLÝ O ĽUDOVOSTI A NÁRODNOSTI V HUDBE. In: SLOVENSKÁ HUDBA, 1957, ROČ.I., Č. 9. , S. 386-389.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Nová hudba a </a:t>
            </a:r>
            <a:r>
              <a:rPr lang="cs-CZ" dirty="0" err="1" smtClean="0"/>
              <a:t>Európa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EISLER, HANNS. </a:t>
            </a:r>
            <a:r>
              <a:rPr lang="cs-CZ" dirty="0" err="1" smtClean="0"/>
              <a:t>Schonbergova</a:t>
            </a:r>
            <a:r>
              <a:rPr lang="cs-CZ" dirty="0" smtClean="0"/>
              <a:t> </a:t>
            </a:r>
            <a:r>
              <a:rPr lang="cs-CZ" smtClean="0"/>
              <a:t>dvanstitónova</a:t>
            </a:r>
            <a:r>
              <a:rPr lang="cs-CZ" dirty="0" smtClean="0"/>
              <a:t> </a:t>
            </a:r>
            <a:r>
              <a:rPr lang="cs-CZ" dirty="0" smtClean="0"/>
              <a:t>technika. SLOVENSKÁ HUDBA, 1957, ROČ.I., Č. 10, s, 416- 417.</a:t>
            </a:r>
          </a:p>
          <a:p>
            <a:r>
              <a:rPr lang="cs-CZ" dirty="0" smtClean="0"/>
              <a:t>MOKRÝ, Ladislav. poznámky o </a:t>
            </a:r>
            <a:r>
              <a:rPr lang="cs-CZ" dirty="0" err="1" smtClean="0"/>
              <a:t>súčasnej</a:t>
            </a:r>
            <a:r>
              <a:rPr lang="cs-CZ" dirty="0" smtClean="0"/>
              <a:t> </a:t>
            </a:r>
            <a:r>
              <a:rPr lang="cs-CZ" dirty="0" err="1" smtClean="0"/>
              <a:t>seriálnej</a:t>
            </a:r>
            <a:r>
              <a:rPr lang="cs-CZ" dirty="0" smtClean="0"/>
              <a:t> </a:t>
            </a:r>
            <a:r>
              <a:rPr lang="cs-CZ" dirty="0" err="1" smtClean="0"/>
              <a:t>hudbe</a:t>
            </a:r>
            <a:r>
              <a:rPr lang="cs-CZ" dirty="0" smtClean="0"/>
              <a:t>. In: SLOVENSKÁ HUDBA, 1957, ROČ.I., Č. 10., s. 461-466.</a:t>
            </a:r>
          </a:p>
          <a:p>
            <a:endParaRPr lang="cs-CZ" dirty="0" smtClean="0"/>
          </a:p>
          <a:p>
            <a:r>
              <a:rPr lang="cs-CZ" dirty="0" smtClean="0"/>
              <a:t>SZYMANOWSKI, KAROL. Výchovné </a:t>
            </a:r>
            <a:r>
              <a:rPr lang="cs-CZ" dirty="0" err="1" smtClean="0"/>
              <a:t>poslanie</a:t>
            </a:r>
            <a:r>
              <a:rPr lang="cs-CZ" dirty="0" smtClean="0"/>
              <a:t> </a:t>
            </a:r>
            <a:r>
              <a:rPr lang="cs-CZ" dirty="0" err="1" smtClean="0"/>
              <a:t>hudobnej</a:t>
            </a:r>
            <a:r>
              <a:rPr lang="cs-CZ" dirty="0" smtClean="0"/>
              <a:t> </a:t>
            </a:r>
            <a:r>
              <a:rPr lang="cs-CZ" dirty="0" err="1" smtClean="0"/>
              <a:t>kultúry.In</a:t>
            </a:r>
            <a:r>
              <a:rPr lang="cs-CZ" dirty="0" smtClean="0"/>
              <a:t>:  SLOVENSKÁ HUDBA, 1957, ROČ. I., Č. 6, s. 174-176.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Muzikologické aspekty daného </a:t>
            </a:r>
            <a:r>
              <a:rPr lang="cs-CZ" dirty="0" err="1" smtClean="0"/>
              <a:t>obdobia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Dejiny</a:t>
            </a:r>
            <a:r>
              <a:rPr lang="cs-CZ" dirty="0" smtClean="0"/>
              <a:t> hudby 1957 (autor kapitoly Nováček Zdenko)</a:t>
            </a:r>
          </a:p>
          <a:p>
            <a:r>
              <a:rPr lang="cs-CZ" dirty="0" err="1" smtClean="0"/>
              <a:t>Dejiny</a:t>
            </a:r>
            <a:r>
              <a:rPr lang="cs-CZ" dirty="0" smtClean="0"/>
              <a:t> hudby 1996 (autor kapitoly </a:t>
            </a:r>
            <a:r>
              <a:rPr lang="cs-CZ" dirty="0" err="1" smtClean="0"/>
              <a:t>Chalupka</a:t>
            </a:r>
            <a:r>
              <a:rPr lang="cs-CZ" dirty="0" smtClean="0"/>
              <a:t> </a:t>
            </a:r>
            <a:r>
              <a:rPr lang="cs-CZ" dirty="0" err="1" smtClean="0"/>
              <a:t>Ľubomír</a:t>
            </a:r>
            <a:r>
              <a:rPr lang="cs-CZ" dirty="0" smtClean="0"/>
              <a:t>)</a:t>
            </a:r>
          </a:p>
          <a:p>
            <a:r>
              <a:rPr lang="cs-CZ" dirty="0" smtClean="0"/>
              <a:t>Slovenská hudba (časopis 1957 – 1971; 1990 - ) </a:t>
            </a:r>
            <a:r>
              <a:rPr lang="cs-CZ" dirty="0" err="1" smtClean="0"/>
              <a:t>šéfredaktori</a:t>
            </a:r>
            <a:r>
              <a:rPr lang="cs-CZ" dirty="0" smtClean="0"/>
              <a:t>:  </a:t>
            </a:r>
            <a:r>
              <a:rPr lang="cs-CZ" dirty="0" err="1" smtClean="0"/>
              <a:t>Jozef</a:t>
            </a:r>
            <a:r>
              <a:rPr lang="cs-CZ" dirty="0" smtClean="0"/>
              <a:t> </a:t>
            </a:r>
            <a:r>
              <a:rPr lang="cs-CZ" dirty="0" err="1" smtClean="0"/>
              <a:t>Šamko</a:t>
            </a:r>
            <a:r>
              <a:rPr lang="cs-CZ" dirty="0" smtClean="0"/>
              <a:t> (1957 – 1958), </a:t>
            </a:r>
            <a:r>
              <a:rPr lang="cs-CZ" dirty="0" err="1" smtClean="0"/>
              <a:t>Eugen</a:t>
            </a:r>
            <a:r>
              <a:rPr lang="cs-CZ" dirty="0" smtClean="0"/>
              <a:t> </a:t>
            </a:r>
            <a:r>
              <a:rPr lang="cs-CZ" dirty="0" err="1" smtClean="0"/>
              <a:t>Šimúnek</a:t>
            </a:r>
            <a:r>
              <a:rPr lang="cs-CZ" dirty="0" smtClean="0"/>
              <a:t> (1958 – 1963), a </a:t>
            </a:r>
            <a:r>
              <a:rPr lang="cs-CZ" dirty="0" err="1" smtClean="0"/>
              <a:t>predovšetkým</a:t>
            </a:r>
            <a:r>
              <a:rPr lang="cs-CZ" dirty="0" smtClean="0"/>
              <a:t> </a:t>
            </a:r>
            <a:r>
              <a:rPr lang="cs-CZ" dirty="0" err="1" smtClean="0"/>
              <a:t>Oskár</a:t>
            </a:r>
            <a:r>
              <a:rPr lang="cs-CZ" dirty="0" smtClean="0"/>
              <a:t> </a:t>
            </a:r>
            <a:r>
              <a:rPr lang="cs-CZ" dirty="0" err="1" smtClean="0"/>
              <a:t>Elschek</a:t>
            </a:r>
            <a:r>
              <a:rPr lang="cs-CZ" dirty="0" smtClean="0"/>
              <a:t> (1963 – 1971), Vladimír </a:t>
            </a:r>
            <a:r>
              <a:rPr lang="cs-CZ" dirty="0" err="1" smtClean="0"/>
              <a:t>Godár</a:t>
            </a:r>
            <a:r>
              <a:rPr lang="cs-CZ" dirty="0" smtClean="0"/>
              <a:t> (1991 – 1996), </a:t>
            </a:r>
            <a:r>
              <a:rPr lang="cs-CZ" dirty="0" err="1" smtClean="0"/>
              <a:t>Alžbeta</a:t>
            </a:r>
            <a:r>
              <a:rPr lang="cs-CZ" dirty="0" smtClean="0"/>
              <a:t> </a:t>
            </a:r>
            <a:r>
              <a:rPr lang="cs-CZ" dirty="0" err="1" smtClean="0"/>
              <a:t>Rajterová</a:t>
            </a:r>
            <a:r>
              <a:rPr lang="cs-CZ" dirty="0" smtClean="0"/>
              <a:t> (1997 – 1999), Hana Urbancová (2000 – 2004) a Marta </a:t>
            </a:r>
            <a:r>
              <a:rPr lang="cs-CZ" dirty="0" err="1" smtClean="0"/>
              <a:t>Földešová</a:t>
            </a:r>
            <a:r>
              <a:rPr lang="cs-CZ" dirty="0" smtClean="0"/>
              <a:t> (2004 – 2007) Alena </a:t>
            </a:r>
            <a:r>
              <a:rPr lang="cs-CZ" dirty="0" err="1" smtClean="0"/>
              <a:t>Čierna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Hudobný</a:t>
            </a:r>
            <a:r>
              <a:rPr lang="cs-CZ" dirty="0" smtClean="0"/>
              <a:t> život ARCHÍV!!!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411799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Historický - historiografický </a:t>
            </a:r>
            <a:r>
              <a:rPr lang="cs-CZ" dirty="0" err="1" smtClean="0"/>
              <a:t>prístup</a:t>
            </a:r>
            <a:r>
              <a:rPr lang="cs-CZ" dirty="0" smtClean="0"/>
              <a:t> 1.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KRESÁNEK, </a:t>
            </a:r>
            <a:r>
              <a:rPr lang="cs-CZ" dirty="0" err="1" smtClean="0"/>
              <a:t>Jozef</a:t>
            </a:r>
            <a:r>
              <a:rPr lang="cs-CZ" dirty="0" smtClean="0"/>
              <a:t>. </a:t>
            </a:r>
            <a:r>
              <a:rPr lang="cs-CZ" b="1" dirty="0" smtClean="0"/>
              <a:t>K </a:t>
            </a:r>
            <a:r>
              <a:rPr lang="cs-CZ" b="1" dirty="0" err="1" smtClean="0"/>
              <a:t>aktuálnym</a:t>
            </a:r>
            <a:r>
              <a:rPr lang="cs-CZ" b="1" dirty="0" smtClean="0"/>
              <a:t> </a:t>
            </a:r>
            <a:r>
              <a:rPr lang="cs-CZ" b="1" dirty="0" err="1" smtClean="0"/>
              <a:t>problémom</a:t>
            </a:r>
            <a:r>
              <a:rPr lang="cs-CZ" b="1" dirty="0" smtClean="0"/>
              <a:t> </a:t>
            </a:r>
            <a:r>
              <a:rPr lang="cs-CZ" b="1" dirty="0" err="1" smtClean="0"/>
              <a:t>súčasnej</a:t>
            </a:r>
            <a:r>
              <a:rPr lang="cs-CZ" b="1" dirty="0" smtClean="0"/>
              <a:t> </a:t>
            </a:r>
            <a:r>
              <a:rPr lang="cs-CZ" b="1" dirty="0" err="1" smtClean="0"/>
              <a:t>slovenskej</a:t>
            </a:r>
            <a:r>
              <a:rPr lang="cs-CZ" b="1" dirty="0" smtClean="0"/>
              <a:t> hudby</a:t>
            </a:r>
            <a:r>
              <a:rPr lang="cs-CZ" dirty="0" smtClean="0"/>
              <a:t>. In: SLOVENSKÁ HUDBA, 1957, Č. 1, S. 8-12.  </a:t>
            </a:r>
          </a:p>
          <a:p>
            <a:r>
              <a:rPr lang="cs-CZ" dirty="0" smtClean="0"/>
              <a:t>ŠIMUNEK, </a:t>
            </a:r>
            <a:r>
              <a:rPr lang="cs-CZ" dirty="0" err="1" smtClean="0"/>
              <a:t>Eugen</a:t>
            </a:r>
            <a:r>
              <a:rPr lang="cs-CZ" dirty="0" smtClean="0"/>
              <a:t>. O </a:t>
            </a:r>
            <a:r>
              <a:rPr lang="cs-CZ" dirty="0" err="1" smtClean="0"/>
              <a:t>ďalší</a:t>
            </a:r>
            <a:r>
              <a:rPr lang="cs-CZ" dirty="0" smtClean="0"/>
              <a:t> vývoj... In:  SLOVENSKÁ HUDBA, 1957, Č. 1, s. 16-17.</a:t>
            </a:r>
          </a:p>
          <a:p>
            <a:r>
              <a:rPr lang="cs-CZ" dirty="0" smtClean="0"/>
              <a:t>K problému socialistického realizmu.In:  SLOVENSKÁ HUDBA, 1957, ROČ. I., Č. 4, s.113-116.</a:t>
            </a:r>
          </a:p>
          <a:p>
            <a:r>
              <a:rPr lang="cs-CZ" dirty="0" smtClean="0"/>
              <a:t>MOKRÝ, Ladislav. Na okraj "</a:t>
            </a:r>
            <a:r>
              <a:rPr lang="cs-CZ" dirty="0" err="1" smtClean="0"/>
              <a:t>Dejín</a:t>
            </a:r>
            <a:r>
              <a:rPr lang="cs-CZ" dirty="0" smtClean="0"/>
              <a:t> </a:t>
            </a:r>
            <a:r>
              <a:rPr lang="cs-CZ" dirty="0" err="1" smtClean="0"/>
              <a:t>slovenskej</a:t>
            </a:r>
            <a:r>
              <a:rPr lang="cs-CZ" dirty="0" smtClean="0"/>
              <a:t> hudby." In:SLOVENSKÁ HUDBA, 1957, ROČ.I., Č. 4,s. 128-130.</a:t>
            </a:r>
          </a:p>
          <a:p>
            <a:r>
              <a:rPr lang="cs-CZ" dirty="0" smtClean="0"/>
              <a:t>RYBARIČ, Richard. K </a:t>
            </a:r>
            <a:r>
              <a:rPr lang="cs-CZ" dirty="0" err="1" smtClean="0"/>
              <a:t>súčasnému</a:t>
            </a:r>
            <a:r>
              <a:rPr lang="cs-CZ" dirty="0" smtClean="0"/>
              <a:t> stavu </a:t>
            </a:r>
            <a:r>
              <a:rPr lang="cs-CZ" dirty="0" err="1" smtClean="0"/>
              <a:t>bádania</a:t>
            </a:r>
            <a:r>
              <a:rPr lang="cs-CZ" dirty="0" smtClean="0"/>
              <a:t> o </a:t>
            </a:r>
            <a:r>
              <a:rPr lang="cs-CZ" dirty="0" err="1" smtClean="0"/>
              <a:t>dejinách</a:t>
            </a:r>
            <a:r>
              <a:rPr lang="cs-CZ" dirty="0" smtClean="0"/>
              <a:t> </a:t>
            </a:r>
            <a:r>
              <a:rPr lang="cs-CZ" dirty="0" err="1" smtClean="0"/>
              <a:t>slovenskej</a:t>
            </a:r>
            <a:r>
              <a:rPr lang="cs-CZ" dirty="0" smtClean="0"/>
              <a:t> hudby. SLOVENSKÁ HUDBA, 1957, ROČ.I., Č. 11., s. 466-470.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18819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VYSOKÁ ZODPOVEDNOSŤ LITERATÚRTY A UMENIA V NAŠEJ SPOLOČNOSTI. In:  SLOVENSKÁ HUDBA, 1957, ROČ.I., Č. 4 ,S. 131-132.  </a:t>
            </a:r>
          </a:p>
          <a:p>
            <a:r>
              <a:rPr lang="cs-CZ" dirty="0" smtClean="0"/>
              <a:t>ŠIMÚNEK, </a:t>
            </a:r>
            <a:r>
              <a:rPr lang="cs-CZ" dirty="0" err="1" smtClean="0"/>
              <a:t>Eugen</a:t>
            </a:r>
            <a:r>
              <a:rPr lang="cs-CZ" dirty="0" smtClean="0"/>
              <a:t>. K problému </a:t>
            </a:r>
            <a:r>
              <a:rPr lang="cs-CZ" dirty="0" err="1" smtClean="0"/>
              <a:t>špecifičnosti</a:t>
            </a:r>
            <a:r>
              <a:rPr lang="cs-CZ" dirty="0" smtClean="0"/>
              <a:t> obsahu hudby. In: SLOVENSKÁ HUDBA, 1957, ROČ.I., Č. 7, s. 198-202.</a:t>
            </a:r>
          </a:p>
          <a:p>
            <a:r>
              <a:rPr lang="cs-CZ" dirty="0" smtClean="0"/>
              <a:t>HOŘEJŠ, Antonín. </a:t>
            </a:r>
            <a:r>
              <a:rPr lang="cs-CZ" dirty="0" err="1" smtClean="0"/>
              <a:t>Aktuálne</a:t>
            </a:r>
            <a:r>
              <a:rPr lang="cs-CZ" dirty="0" smtClean="0"/>
              <a:t> problémy </a:t>
            </a:r>
            <a:r>
              <a:rPr lang="cs-CZ" dirty="0" err="1" smtClean="0"/>
              <a:t>nášho</a:t>
            </a:r>
            <a:r>
              <a:rPr lang="cs-CZ" dirty="0" smtClean="0"/>
              <a:t> </a:t>
            </a:r>
            <a:r>
              <a:rPr lang="cs-CZ" dirty="0" err="1" smtClean="0"/>
              <a:t>hudobného</a:t>
            </a:r>
            <a:r>
              <a:rPr lang="cs-CZ" dirty="0" smtClean="0"/>
              <a:t> </a:t>
            </a:r>
            <a:r>
              <a:rPr lang="cs-CZ" dirty="0" err="1" smtClean="0"/>
              <a:t>umenia</a:t>
            </a:r>
            <a:r>
              <a:rPr lang="cs-CZ" dirty="0" smtClean="0"/>
              <a:t>. In. SLOVENSKÁ HUDBA, 1958, ROČ.II. č. 4, s.137-138.</a:t>
            </a:r>
          </a:p>
          <a:p>
            <a:r>
              <a:rPr lang="cs-CZ" dirty="0" smtClean="0"/>
              <a:t>ŠIMÚNEK, </a:t>
            </a:r>
            <a:r>
              <a:rPr lang="cs-CZ" dirty="0" err="1" smtClean="0"/>
              <a:t>Eugen</a:t>
            </a:r>
            <a:r>
              <a:rPr lang="cs-CZ" dirty="0" smtClean="0"/>
              <a:t>. </a:t>
            </a:r>
            <a:r>
              <a:rPr lang="cs-CZ" dirty="0" err="1" smtClean="0"/>
              <a:t>Ponaučenie</a:t>
            </a:r>
            <a:r>
              <a:rPr lang="cs-CZ" dirty="0" smtClean="0"/>
              <a:t> z </a:t>
            </a:r>
            <a:r>
              <a:rPr lang="cs-CZ" dirty="0" err="1" smtClean="0"/>
              <a:t>nedávnej</a:t>
            </a:r>
            <a:r>
              <a:rPr lang="cs-CZ" dirty="0" smtClean="0"/>
              <a:t> minulosti. SLOVENSKÁ HUDBA, 1957, ROČ.I., Č. 5, s. 185-187.</a:t>
            </a:r>
          </a:p>
          <a:p>
            <a:r>
              <a:rPr lang="cs-CZ" dirty="0" smtClean="0"/>
              <a:t>HRUŠOVSKÝ, Ivan. </a:t>
            </a:r>
            <a:r>
              <a:rPr lang="cs-CZ" dirty="0" err="1" smtClean="0"/>
              <a:t>Víťazstvo</a:t>
            </a:r>
            <a:r>
              <a:rPr lang="cs-CZ" dirty="0" smtClean="0"/>
              <a:t> </a:t>
            </a:r>
            <a:r>
              <a:rPr lang="cs-CZ" dirty="0" err="1" smtClean="0"/>
              <a:t>pracujúceho</a:t>
            </a:r>
            <a:r>
              <a:rPr lang="cs-CZ" dirty="0" smtClean="0"/>
              <a:t> </a:t>
            </a:r>
            <a:r>
              <a:rPr lang="cs-CZ" dirty="0" err="1" smtClean="0"/>
              <a:t>ľudu</a:t>
            </a:r>
            <a:r>
              <a:rPr lang="cs-CZ" dirty="0" smtClean="0"/>
              <a:t> a slovenské </a:t>
            </a:r>
            <a:r>
              <a:rPr lang="cs-CZ" dirty="0" err="1" smtClean="0"/>
              <a:t>hudobné</a:t>
            </a:r>
            <a:r>
              <a:rPr lang="cs-CZ" dirty="0" smtClean="0"/>
              <a:t> </a:t>
            </a:r>
            <a:r>
              <a:rPr lang="cs-CZ" dirty="0" err="1" smtClean="0"/>
              <a:t>umenie</a:t>
            </a:r>
            <a:r>
              <a:rPr lang="cs-CZ" dirty="0" smtClean="0"/>
              <a:t>. In: SLOVENSKÁ HUDBA, 1957, ROČ.I., Č. 5, s. 188-195.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Teoretické </a:t>
            </a:r>
            <a:r>
              <a:rPr lang="cs-CZ" dirty="0" err="1" smtClean="0"/>
              <a:t>východiská</a:t>
            </a:r>
            <a:r>
              <a:rPr lang="cs-CZ" dirty="0" smtClean="0"/>
              <a:t> 1.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Peter </a:t>
            </a:r>
            <a:r>
              <a:rPr lang="cs-CZ" dirty="0" err="1" smtClean="0"/>
              <a:t>Faltin</a:t>
            </a:r>
            <a:endParaRPr lang="cs-CZ" dirty="0" smtClean="0"/>
          </a:p>
          <a:p>
            <a:r>
              <a:rPr lang="cs-CZ" dirty="0" smtClean="0"/>
              <a:t>Jozef Kresánek</a:t>
            </a:r>
          </a:p>
          <a:p>
            <a:r>
              <a:rPr lang="cs-CZ" dirty="0" smtClean="0"/>
              <a:t>Miroslav Filip</a:t>
            </a:r>
          </a:p>
          <a:p>
            <a:r>
              <a:rPr lang="cs-CZ" dirty="0" smtClean="0"/>
              <a:t>Ladislav </a:t>
            </a:r>
            <a:r>
              <a:rPr lang="cs-CZ" dirty="0" err="1" smtClean="0"/>
              <a:t>Burlas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KONTEXTY</a:t>
            </a:r>
          </a:p>
          <a:p>
            <a:pPr marL="0" indent="0">
              <a:buNone/>
            </a:pPr>
            <a:r>
              <a:rPr lang="cs-CZ" dirty="0" err="1" smtClean="0"/>
              <a:t>Priestoru</a:t>
            </a:r>
            <a:r>
              <a:rPr lang="cs-CZ" dirty="0" smtClean="0"/>
              <a:t> – </a:t>
            </a:r>
            <a:r>
              <a:rPr lang="cs-CZ" dirty="0" err="1" smtClean="0"/>
              <a:t>spoločnosti</a:t>
            </a:r>
            <a:r>
              <a:rPr lang="cs-CZ" dirty="0" smtClean="0"/>
              <a:t> – moderna x </a:t>
            </a:r>
            <a:r>
              <a:rPr lang="cs-CZ" dirty="0" err="1" smtClean="0"/>
              <a:t>tradícia</a:t>
            </a:r>
            <a:r>
              <a:rPr lang="cs-CZ" dirty="0" smtClean="0"/>
              <a:t>?! - </a:t>
            </a:r>
            <a:r>
              <a:rPr lang="cs-CZ" dirty="0" err="1" smtClean="0"/>
              <a:t>územie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896768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BURLAS, Ladislav.  </a:t>
            </a:r>
            <a:r>
              <a:rPr lang="cs-CZ" b="1" dirty="0" err="1" smtClean="0"/>
              <a:t>Myšlienky</a:t>
            </a:r>
            <a:r>
              <a:rPr lang="cs-CZ" b="1" dirty="0" smtClean="0"/>
              <a:t> o vývine </a:t>
            </a:r>
            <a:r>
              <a:rPr lang="cs-CZ" b="1" dirty="0" err="1" smtClean="0"/>
              <a:t>národnej</a:t>
            </a:r>
            <a:r>
              <a:rPr lang="cs-CZ" b="1" dirty="0" smtClean="0"/>
              <a:t> hudby. In:  SLOVENSKÁ HUDBA, 1957, ROČ. I., Č. 2, s.54-61.</a:t>
            </a:r>
            <a:endParaRPr lang="cs-CZ" dirty="0" smtClean="0"/>
          </a:p>
          <a:p>
            <a:r>
              <a:rPr lang="cs-CZ" b="1" dirty="0" smtClean="0"/>
              <a:t>KRESÁNEK, </a:t>
            </a:r>
            <a:r>
              <a:rPr lang="cs-CZ" b="1" dirty="0" err="1" smtClean="0"/>
              <a:t>Jozef</a:t>
            </a:r>
            <a:r>
              <a:rPr lang="cs-CZ" b="1" dirty="0" smtClean="0"/>
              <a:t>. </a:t>
            </a:r>
            <a:r>
              <a:rPr lang="cs-CZ" b="1" dirty="0" err="1" smtClean="0"/>
              <a:t>Perspektívy</a:t>
            </a:r>
            <a:r>
              <a:rPr lang="cs-CZ" b="1" dirty="0" smtClean="0"/>
              <a:t> </a:t>
            </a:r>
            <a:r>
              <a:rPr lang="cs-CZ" b="1" dirty="0" err="1" smtClean="0"/>
              <a:t>vývoja</a:t>
            </a:r>
            <a:r>
              <a:rPr lang="cs-CZ" b="1" dirty="0" smtClean="0"/>
              <a:t> tonality. In: </a:t>
            </a:r>
            <a:r>
              <a:rPr lang="cs-CZ" dirty="0" smtClean="0"/>
              <a:t>SLOVENSKÁ HUDBA, 1957, ROČ.I., Č. 10, s. 418-424.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Subjektívne</a:t>
            </a:r>
            <a:r>
              <a:rPr lang="cs-CZ" dirty="0" smtClean="0"/>
              <a:t> </a:t>
            </a:r>
            <a:r>
              <a:rPr lang="cs-CZ" dirty="0" err="1" smtClean="0"/>
              <a:t>dejiny</a:t>
            </a:r>
            <a:r>
              <a:rPr lang="cs-CZ" dirty="0" smtClean="0"/>
              <a:t> </a:t>
            </a:r>
            <a:r>
              <a:rPr lang="cs-CZ" dirty="0" err="1" smtClean="0"/>
              <a:t>jednotlivca</a:t>
            </a:r>
            <a:r>
              <a:rPr lang="cs-CZ" dirty="0" smtClean="0"/>
              <a:t> 1.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Zásahy – dopad – </a:t>
            </a:r>
            <a:r>
              <a:rPr lang="cs-CZ" dirty="0" err="1" smtClean="0"/>
              <a:t>sebaidentifikácia</a:t>
            </a:r>
            <a:r>
              <a:rPr lang="cs-CZ" dirty="0" smtClean="0"/>
              <a:t> x </a:t>
            </a:r>
            <a:r>
              <a:rPr lang="cs-CZ" dirty="0" err="1" smtClean="0"/>
              <a:t>akulturácia</a:t>
            </a:r>
            <a:r>
              <a:rPr lang="cs-CZ" dirty="0" smtClean="0"/>
              <a:t> – obsah vs. Forma – </a:t>
            </a:r>
            <a:r>
              <a:rPr lang="cs-CZ" dirty="0" err="1" smtClean="0"/>
              <a:t>individuálne</a:t>
            </a:r>
            <a:r>
              <a:rPr lang="cs-CZ" dirty="0" smtClean="0"/>
              <a:t> </a:t>
            </a:r>
            <a:r>
              <a:rPr lang="cs-CZ" dirty="0" err="1" smtClean="0"/>
              <a:t>dispozície</a:t>
            </a:r>
            <a:endParaRPr lang="cs-CZ" dirty="0" smtClean="0"/>
          </a:p>
          <a:p>
            <a:r>
              <a:rPr lang="cs-CZ" dirty="0" smtClean="0"/>
              <a:t>Aspekt NESTOROV</a:t>
            </a:r>
          </a:p>
          <a:p>
            <a:r>
              <a:rPr lang="cs-CZ" dirty="0" smtClean="0"/>
              <a:t>Aspekt NOVÁČIKOV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530453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BURLAS, Ladislav. Alexander </a:t>
            </a:r>
            <a:r>
              <a:rPr lang="cs-CZ" dirty="0" err="1" smtClean="0"/>
              <a:t>Moyzes</a:t>
            </a:r>
            <a:r>
              <a:rPr lang="cs-CZ" dirty="0" smtClean="0"/>
              <a:t> a slovenská </a:t>
            </a:r>
            <a:r>
              <a:rPr lang="cs-CZ" dirty="0" err="1" smtClean="0"/>
              <a:t>hudobná</a:t>
            </a:r>
            <a:r>
              <a:rPr lang="cs-CZ" dirty="0" smtClean="0"/>
              <a:t> </a:t>
            </a:r>
            <a:r>
              <a:rPr lang="cs-CZ" dirty="0" err="1" smtClean="0"/>
              <a:t>kultúra</a:t>
            </a:r>
            <a:r>
              <a:rPr lang="cs-CZ" dirty="0" smtClean="0"/>
              <a:t>. In: SLOVENSKÁ HUDBA, 1957, </a:t>
            </a:r>
            <a:r>
              <a:rPr lang="cs-CZ" dirty="0" err="1" smtClean="0"/>
              <a:t>ročI</a:t>
            </a:r>
            <a:r>
              <a:rPr lang="cs-CZ" dirty="0" smtClean="0"/>
              <a:t>. č. 1. 13-15.</a:t>
            </a:r>
          </a:p>
          <a:p>
            <a:r>
              <a:rPr lang="cs-CZ" dirty="0" smtClean="0"/>
              <a:t>PAVLÍKOVÁ, Naďa. Viliam </a:t>
            </a:r>
            <a:r>
              <a:rPr lang="cs-CZ" dirty="0" err="1" smtClean="0"/>
              <a:t>Figuš</a:t>
            </a:r>
            <a:r>
              <a:rPr lang="cs-CZ" dirty="0" smtClean="0"/>
              <a:t>- Bystrý a slovenská </a:t>
            </a:r>
            <a:r>
              <a:rPr lang="cs-CZ" dirty="0" err="1" smtClean="0"/>
              <a:t>ľudová</a:t>
            </a:r>
            <a:r>
              <a:rPr lang="cs-CZ" dirty="0" smtClean="0"/>
              <a:t> </a:t>
            </a:r>
            <a:r>
              <a:rPr lang="cs-CZ" dirty="0" err="1" smtClean="0"/>
              <a:t>pieseň</a:t>
            </a:r>
            <a:r>
              <a:rPr lang="cs-CZ" dirty="0" smtClean="0"/>
              <a:t>. In: SLOVENSKÁ HUDBA, 1957, ROČ. I., Č. 1, s. 26-28.</a:t>
            </a:r>
          </a:p>
          <a:p>
            <a:r>
              <a:rPr lang="cs-CZ" dirty="0" smtClean="0"/>
              <a:t>ZAVARSKÝ Ernest. </a:t>
            </a:r>
            <a:r>
              <a:rPr lang="cs-CZ" dirty="0" err="1" smtClean="0"/>
              <a:t>Príspevok</a:t>
            </a:r>
            <a:r>
              <a:rPr lang="cs-CZ" dirty="0" smtClean="0"/>
              <a:t> k </a:t>
            </a:r>
            <a:r>
              <a:rPr lang="cs-CZ" dirty="0" err="1" smtClean="0"/>
              <a:t>výskumu</a:t>
            </a:r>
            <a:r>
              <a:rPr lang="cs-CZ" dirty="0" smtClean="0"/>
              <a:t> </a:t>
            </a:r>
            <a:r>
              <a:rPr lang="cs-CZ" dirty="0" err="1" smtClean="0"/>
              <a:t>hudobnej</a:t>
            </a:r>
            <a:r>
              <a:rPr lang="cs-CZ" dirty="0" smtClean="0"/>
              <a:t> </a:t>
            </a:r>
            <a:r>
              <a:rPr lang="cs-CZ" dirty="0" err="1" smtClean="0"/>
              <a:t>reči</a:t>
            </a:r>
            <a:r>
              <a:rPr lang="cs-CZ" dirty="0" smtClean="0"/>
              <a:t> v </a:t>
            </a:r>
            <a:r>
              <a:rPr lang="cs-CZ" dirty="0" err="1" smtClean="0"/>
              <a:t>tvorbe</a:t>
            </a:r>
            <a:r>
              <a:rPr lang="cs-CZ" dirty="0" smtClean="0"/>
              <a:t> </a:t>
            </a:r>
            <a:r>
              <a:rPr lang="cs-CZ" dirty="0" err="1" smtClean="0"/>
              <a:t>Eugena</a:t>
            </a:r>
            <a:r>
              <a:rPr lang="cs-CZ" dirty="0" smtClean="0"/>
              <a:t> </a:t>
            </a:r>
            <a:r>
              <a:rPr lang="cs-CZ" dirty="0" err="1" smtClean="0"/>
              <a:t>Suchoňa</a:t>
            </a:r>
            <a:r>
              <a:rPr lang="cs-CZ" dirty="0" smtClean="0"/>
              <a:t>. In:  SLOVEBNSKÁ HDUDBA, 1957, ROČ. I., Č. 3, s. 93-98. </a:t>
            </a:r>
          </a:p>
          <a:p>
            <a:r>
              <a:rPr lang="cs-CZ" dirty="0" smtClean="0"/>
              <a:t>RYCHLO, Roman. </a:t>
            </a:r>
            <a:r>
              <a:rPr lang="cs-CZ" dirty="0" err="1" smtClean="0"/>
              <a:t>Kardošove</a:t>
            </a:r>
            <a:r>
              <a:rPr lang="cs-CZ" dirty="0" smtClean="0"/>
              <a:t> </a:t>
            </a:r>
            <a:r>
              <a:rPr lang="cs-CZ" dirty="0" err="1" smtClean="0"/>
              <a:t>klavírne</a:t>
            </a:r>
            <a:r>
              <a:rPr lang="cs-CZ" dirty="0" smtClean="0"/>
              <a:t> skladby </a:t>
            </a:r>
            <a:r>
              <a:rPr lang="cs-CZ" dirty="0" err="1" smtClean="0"/>
              <a:t>pre</a:t>
            </a:r>
            <a:r>
              <a:rPr lang="cs-CZ" dirty="0" smtClean="0"/>
              <a:t> mládež op.27, In:  SLOVEBNSKÁ HDUDBA, 1957, ROČ.I., Č. 4, s. 121-125.</a:t>
            </a:r>
          </a:p>
          <a:p>
            <a:r>
              <a:rPr lang="cs-CZ" dirty="0" smtClean="0"/>
              <a:t>PALOVČÍK, MICHAL. SLÁČIKOVÉ KVARTETO TEODORA </a:t>
            </a:r>
            <a:r>
              <a:rPr lang="cs-CZ" dirty="0" err="1" smtClean="0"/>
              <a:t>hIRNERA</a:t>
            </a:r>
            <a:r>
              <a:rPr lang="cs-CZ" dirty="0" smtClean="0"/>
              <a:t>. In:  SLOVENSKÁ HUDBA, 1957, ROČ.I., Č. 6, S. 165-172.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HRUŠOVSKÝ , IVAN. Divertimento Michala </a:t>
            </a:r>
            <a:r>
              <a:rPr lang="cs-CZ" dirty="0" err="1" smtClean="0"/>
              <a:t>Vileca</a:t>
            </a:r>
            <a:r>
              <a:rPr lang="cs-CZ" dirty="0" smtClean="0"/>
              <a:t>. In: SLOVENSKÁ HUDBA, 1957, ROČ.I., Č. 8-9. s. 259-263.</a:t>
            </a:r>
          </a:p>
          <a:p>
            <a:r>
              <a:rPr lang="cs-CZ" dirty="0" smtClean="0"/>
              <a:t>ŠAMKO, </a:t>
            </a:r>
            <a:r>
              <a:rPr lang="cs-CZ" dirty="0" err="1" smtClean="0"/>
              <a:t>Jozef</a:t>
            </a:r>
            <a:r>
              <a:rPr lang="cs-CZ" dirty="0" smtClean="0"/>
              <a:t>. </a:t>
            </a:r>
            <a:r>
              <a:rPr lang="cs-CZ" dirty="0" err="1" smtClean="0"/>
              <a:t>Pohľad</a:t>
            </a:r>
            <a:r>
              <a:rPr lang="cs-CZ" dirty="0" smtClean="0"/>
              <a:t> na </a:t>
            </a:r>
            <a:r>
              <a:rPr lang="cs-CZ" dirty="0" err="1" smtClean="0"/>
              <a:t>symfonickú</a:t>
            </a:r>
            <a:r>
              <a:rPr lang="cs-CZ" dirty="0" smtClean="0"/>
              <a:t> tvorbu Jána </a:t>
            </a:r>
            <a:r>
              <a:rPr lang="cs-CZ" dirty="0" err="1" smtClean="0"/>
              <a:t>Zimmera</a:t>
            </a:r>
            <a:r>
              <a:rPr lang="cs-CZ" dirty="0" smtClean="0"/>
              <a:t>. In: Slovenská hudba 1958, </a:t>
            </a:r>
            <a:r>
              <a:rPr lang="cs-CZ" dirty="0" err="1" smtClean="0"/>
              <a:t>roč</a:t>
            </a:r>
            <a:r>
              <a:rPr lang="cs-CZ" dirty="0" smtClean="0"/>
              <a:t>. II. č. 2, s. 55-59.</a:t>
            </a:r>
          </a:p>
          <a:p>
            <a:r>
              <a:rPr lang="cs-CZ" dirty="0" smtClean="0"/>
              <a:t>FILIP, Miroslav,.Filmová hudba Šimona </a:t>
            </a:r>
            <a:r>
              <a:rPr lang="cs-CZ" dirty="0" err="1" smtClean="0"/>
              <a:t>Jurovského</a:t>
            </a:r>
            <a:r>
              <a:rPr lang="cs-CZ" dirty="0" smtClean="0"/>
              <a:t>. In: SLOVENSKÁ HUDBA 1958, </a:t>
            </a:r>
            <a:r>
              <a:rPr lang="cs-CZ" dirty="0" err="1" smtClean="0"/>
              <a:t>roč</a:t>
            </a:r>
            <a:r>
              <a:rPr lang="cs-CZ" dirty="0" smtClean="0"/>
              <a:t>. II. č. 3, s. 99-107.</a:t>
            </a:r>
          </a:p>
          <a:p>
            <a:r>
              <a:rPr lang="cs-CZ" dirty="0" smtClean="0"/>
              <a:t>BURLAS, Ladislav. Serenáda Ota </a:t>
            </a:r>
            <a:r>
              <a:rPr lang="cs-CZ" dirty="0" err="1" smtClean="0"/>
              <a:t>Ferenczyho</a:t>
            </a:r>
            <a:r>
              <a:rPr lang="cs-CZ" dirty="0" smtClean="0"/>
              <a:t>. In: SLOVENSKÁ HUDBA, 1957, ROČ.I., Č. 4 ,s.139-142.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263</TotalTime>
  <Words>1454</Words>
  <Application>Microsoft Office PowerPoint</Application>
  <PresentationFormat>Vlastní</PresentationFormat>
  <Paragraphs>89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Administrativní</vt:lpstr>
      <vt:lpstr>Od 1945 ku rokom šesťdesiatym /bibliografie/</vt:lpstr>
      <vt:lpstr>Muzikologické aspekty daného obdobia</vt:lpstr>
      <vt:lpstr>Historický - historiografický prístup 1.</vt:lpstr>
      <vt:lpstr>2.</vt:lpstr>
      <vt:lpstr>Teoretické východiská 1.</vt:lpstr>
      <vt:lpstr>2.</vt:lpstr>
      <vt:lpstr>Subjektívne dejiny jednotlivca 1.</vt:lpstr>
      <vt:lpstr>2. </vt:lpstr>
      <vt:lpstr>3.</vt:lpstr>
      <vt:lpstr>4.</vt:lpstr>
      <vt:lpstr>5.</vt:lpstr>
      <vt:lpstr>6.</vt:lpstr>
      <vt:lpstr>Život diela 1.</vt:lpstr>
      <vt:lpstr>Život diela – aká má byť SVK hudba? 2.</vt:lpstr>
      <vt:lpstr>Poslucháč a Nová hudba a „nová doba“</vt:lpstr>
      <vt:lpstr>2.</vt:lpstr>
      <vt:lpstr>Nová hudba a Európa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 1945 ku rokom šesťdesiatym</dc:title>
  <dc:creator>Asistenti</dc:creator>
  <cp:lastModifiedBy>Tatiana</cp:lastModifiedBy>
  <cp:revision>12</cp:revision>
  <dcterms:created xsi:type="dcterms:W3CDTF">2018-04-29T11:24:33Z</dcterms:created>
  <dcterms:modified xsi:type="dcterms:W3CDTF">2018-04-30T10:37:58Z</dcterms:modified>
</cp:coreProperties>
</file>