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51" r:id="rId2"/>
    <p:sldId id="467" r:id="rId3"/>
    <p:sldId id="509" r:id="rId4"/>
    <p:sldId id="466" r:id="rId5"/>
    <p:sldId id="510" r:id="rId6"/>
    <p:sldId id="468" r:id="rId7"/>
    <p:sldId id="463" r:id="rId8"/>
    <p:sldId id="464" r:id="rId9"/>
    <p:sldId id="503" r:id="rId10"/>
    <p:sldId id="469" r:id="rId11"/>
    <p:sldId id="471" r:id="rId12"/>
    <p:sldId id="472" r:id="rId13"/>
    <p:sldId id="486" r:id="rId14"/>
    <p:sldId id="473" r:id="rId15"/>
    <p:sldId id="475" r:id="rId16"/>
    <p:sldId id="476" r:id="rId17"/>
    <p:sldId id="474" r:id="rId18"/>
    <p:sldId id="477" r:id="rId19"/>
    <p:sldId id="496" r:id="rId20"/>
    <p:sldId id="497" r:id="rId21"/>
    <p:sldId id="498" r:id="rId22"/>
    <p:sldId id="504" r:id="rId23"/>
    <p:sldId id="505" r:id="rId24"/>
    <p:sldId id="506" r:id="rId25"/>
    <p:sldId id="507" r:id="rId26"/>
    <p:sldId id="508" r:id="rId27"/>
    <p:sldId id="499" r:id="rId28"/>
    <p:sldId id="500" r:id="rId29"/>
    <p:sldId id="501" r:id="rId30"/>
    <p:sldId id="470" r:id="rId31"/>
    <p:sldId id="480" r:id="rId32"/>
    <p:sldId id="478" r:id="rId33"/>
    <p:sldId id="490" r:id="rId34"/>
    <p:sldId id="481" r:id="rId35"/>
    <p:sldId id="489" r:id="rId36"/>
    <p:sldId id="483" r:id="rId37"/>
    <p:sldId id="485" r:id="rId38"/>
    <p:sldId id="484" r:id="rId39"/>
    <p:sldId id="487" r:id="rId40"/>
    <p:sldId id="488" r:id="rId41"/>
    <p:sldId id="491" r:id="rId42"/>
    <p:sldId id="492" r:id="rId43"/>
    <p:sldId id="494" r:id="rId44"/>
    <p:sldId id="493" r:id="rId45"/>
    <p:sldId id="502" r:id="rId46"/>
    <p:sldId id="452" r:id="rId47"/>
  </p:sldIdLst>
  <p:sldSz cx="9144000" cy="6858000" type="screen4x3"/>
  <p:notesSz cx="6669088" cy="9928225"/>
  <p:custDataLst>
    <p:tags r:id="rId5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30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DBFB75-7E5E-4914-BEE0-4B79F8DC87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20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8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30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0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51C8B14-9161-4D52-866E-354CA64CC8A0}" type="slidenum">
              <a:rPr lang="ru-RU" sz="1200"/>
              <a:pPr algn="r" eaLnBrk="1" hangingPunct="1"/>
              <a:t>46</a:t>
            </a:fld>
            <a:endParaRPr lang="ru-RU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9132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925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1736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132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6460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66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21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5398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1339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699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0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dl.org/" TargetMode="External"/><Relationship Id="rId3" Type="http://schemas.openxmlformats.org/officeDocument/2006/relationships/hyperlink" Target="https://www.narodnifonoteka.cz/" TargetMode="External"/><Relationship Id="rId7" Type="http://schemas.openxmlformats.org/officeDocument/2006/relationships/hyperlink" Target="http://www.athenaeurope.org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ana.eu/" TargetMode="External"/><Relationship Id="rId5" Type="http://schemas.openxmlformats.org/officeDocument/2006/relationships/hyperlink" Target="http://www.psp.cz/eknih/index.htm" TargetMode="External"/><Relationship Id="rId4" Type="http://schemas.openxmlformats.org/officeDocument/2006/relationships/hyperlink" Target="http://www.esbirky.cz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CZditW953EdQDMaF6cXitExd-yJ4AxgjgAJY34lXy50/edit?usp=sharing" TargetMode="External"/><Relationship Id="rId2" Type="http://schemas.openxmlformats.org/officeDocument/2006/relationships/hyperlink" Target="https://docs.google.com/spreadsheets/d/1zrmJr7y5uHXMU1otAxuWP6xRG8foE8zgWV4dI1hGj4w/edit?usp=sharin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.eu/" TargetMode="External"/><Relationship Id="rId5" Type="http://schemas.openxmlformats.org/officeDocument/2006/relationships/hyperlink" Target="http://knihovnam.nkp.cz/docs/ISOTC46_Sta02.pdf" TargetMode="External"/><Relationship Id="rId4" Type="http://schemas.openxmlformats.org/officeDocument/2006/relationships/hyperlink" Target="http://www.iso.ch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r.fr/" TargetMode="External"/><Relationship Id="rId7" Type="http://schemas.openxmlformats.org/officeDocument/2006/relationships/hyperlink" Target="http://guides.lib.washington.edu/content.php?pid=150311&amp;sid=1283024" TargetMode="External"/><Relationship Id="rId2" Type="http://schemas.openxmlformats.org/officeDocument/2006/relationships/hyperlink" Target="http://www.di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tsi.org/" TargetMode="External"/><Relationship Id="rId5" Type="http://schemas.openxmlformats.org/officeDocument/2006/relationships/hyperlink" Target="http://www.ietf.org/" TargetMode="External"/><Relationship Id="rId4" Type="http://schemas.openxmlformats.org/officeDocument/2006/relationships/hyperlink" Target="http://www.w3c.org/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" TargetMode="External"/><Relationship Id="rId2" Type="http://schemas.openxmlformats.org/officeDocument/2006/relationships/hyperlink" Target="http://www.ifla.org/standards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Martin Krčál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23. února 2018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1. Systémy, standardy, </a:t>
            </a: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paměťové instituce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Základní terminologie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69799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paměťové instituce</a:t>
            </a:r>
          </a:p>
          <a:p>
            <a:r>
              <a:rPr lang="cs-CZ" dirty="0"/>
              <a:t>systém</a:t>
            </a:r>
          </a:p>
          <a:p>
            <a:r>
              <a:rPr lang="cs-CZ" dirty="0"/>
              <a:t>informační systém</a:t>
            </a:r>
          </a:p>
          <a:p>
            <a:r>
              <a:rPr lang="cs-CZ" dirty="0"/>
              <a:t>knihovní systém</a:t>
            </a:r>
          </a:p>
          <a:p>
            <a:r>
              <a:rPr lang="cs-CZ" dirty="0"/>
              <a:t>katalog</a:t>
            </a:r>
          </a:p>
          <a:p>
            <a:r>
              <a:rPr lang="cs-CZ" dirty="0"/>
              <a:t>standardy</a:t>
            </a:r>
          </a:p>
        </p:txBody>
      </p:sp>
    </p:spTree>
    <p:extLst>
      <p:ext uri="{BB962C8B-B14F-4D97-AF65-F5344CB8AC3E}">
        <p14:creationId xmlns:p14="http://schemas.microsoft.com/office/powerpoint/2010/main" val="51112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Paměťové instituce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222426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12776"/>
            <a:ext cx="6337324" cy="5256312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/>
              <a:t>Co jsou </a:t>
            </a:r>
            <a:r>
              <a:rPr lang="cs-CZ" sz="6000" b="1" dirty="0">
                <a:solidFill>
                  <a:srgbClr val="008000"/>
                </a:solidFill>
              </a:rPr>
              <a:t>paměťové</a:t>
            </a:r>
            <a:r>
              <a:rPr lang="cs-CZ" sz="6000" b="1" dirty="0"/>
              <a:t> instituce?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39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Paměťové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a zařízení</a:t>
            </a:r>
          </a:p>
          <a:p>
            <a:r>
              <a:rPr lang="cs-CZ" dirty="0"/>
              <a:t>pečují o národní paměť</a:t>
            </a:r>
          </a:p>
          <a:p>
            <a:pPr lvl="1"/>
            <a:r>
              <a:rPr lang="cs-CZ" dirty="0"/>
              <a:t>knihovny, archivy, muzea, výzkumné ústavy, univerzity,…</a:t>
            </a:r>
          </a:p>
        </p:txBody>
      </p:sp>
    </p:spTree>
    <p:extLst>
      <p:ext uri="{BB962C8B-B14F-4D97-AF65-F5344CB8AC3E}">
        <p14:creationId xmlns:p14="http://schemas.microsoft.com/office/powerpoint/2010/main" val="4187854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paměťových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kulturního dědictví</a:t>
            </a:r>
          </a:p>
          <a:p>
            <a:r>
              <a:rPr lang="cs-CZ" dirty="0"/>
              <a:t>zpřístupňování KD současnosti a budoucnosti</a:t>
            </a:r>
          </a:p>
          <a:p>
            <a:r>
              <a:rPr lang="cs-CZ" dirty="0"/>
              <a:t>vytvářejí i nové </a:t>
            </a:r>
            <a:r>
              <a:rPr lang="cs-CZ" dirty="0" err="1"/>
              <a:t>infozdroje</a:t>
            </a:r>
            <a:r>
              <a:rPr lang="cs-CZ" dirty="0"/>
              <a:t> o kulturních událostech na místní i národní úrovni</a:t>
            </a:r>
          </a:p>
        </p:txBody>
      </p:sp>
    </p:spTree>
    <p:extLst>
      <p:ext uri="{BB962C8B-B14F-4D97-AF65-F5344CB8AC3E}">
        <p14:creationId xmlns:p14="http://schemas.microsoft.com/office/powerpoint/2010/main" val="3361262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archiv</a:t>
            </a:r>
          </a:p>
          <a:p>
            <a:pPr lvl="1"/>
            <a:r>
              <a:rPr lang="cs-CZ" dirty="0"/>
              <a:t>písemnosti instituce, oblasti, dopisy osobností apod., nepůjčují domů, jen prezenčně</a:t>
            </a:r>
          </a:p>
          <a:p>
            <a:r>
              <a:rPr lang="cs-CZ" dirty="0"/>
              <a:t>muzeum</a:t>
            </a:r>
          </a:p>
          <a:p>
            <a:pPr lvl="1"/>
            <a:r>
              <a:rPr lang="cs-CZ" dirty="0"/>
              <a:t>3D objekty, artefakty, z historie, musí mít nějakou cenu, výstavy ze sbírek</a:t>
            </a:r>
          </a:p>
          <a:p>
            <a:r>
              <a:rPr lang="cs-CZ" dirty="0"/>
              <a:t>knihovna</a:t>
            </a:r>
          </a:p>
          <a:p>
            <a:pPr lvl="1"/>
            <a:r>
              <a:rPr lang="cs-CZ" dirty="0"/>
              <a:t>tištěné dokumenty, nově i e-zdroje, půjčují domů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dokumentů</a:t>
            </a:r>
          </a:p>
          <a:p>
            <a:r>
              <a:rPr lang="cs-CZ" dirty="0"/>
              <a:t>nejen tištěné, ale i hudba, videa,…</a:t>
            </a:r>
          </a:p>
          <a:p>
            <a:r>
              <a:rPr lang="cs-CZ" dirty="0"/>
              <a:t>využití technologií</a:t>
            </a:r>
          </a:p>
          <a:p>
            <a:r>
              <a:rPr lang="cs-CZ" dirty="0"/>
              <a:t>digitalizační projekty</a:t>
            </a:r>
          </a:p>
        </p:txBody>
      </p:sp>
    </p:spTree>
    <p:extLst>
      <p:ext uri="{BB962C8B-B14F-4D97-AF65-F5344CB8AC3E}">
        <p14:creationId xmlns:p14="http://schemas.microsoft.com/office/powerpoint/2010/main" val="1817124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Národní digitální knihovna</a:t>
            </a:r>
            <a:endParaRPr lang="cs-CZ" sz="2400" dirty="0"/>
          </a:p>
          <a:p>
            <a:r>
              <a:rPr lang="cs-CZ" sz="2400" dirty="0">
                <a:hlinkClick r:id="rId3"/>
              </a:rPr>
              <a:t>Virtuální národní fonotéka</a:t>
            </a:r>
            <a:endParaRPr lang="cs-CZ" sz="2400" dirty="0"/>
          </a:p>
          <a:p>
            <a:r>
              <a:rPr lang="cs-CZ" sz="2400" dirty="0" err="1">
                <a:hlinkClick r:id="rId4"/>
              </a:rPr>
              <a:t>eSbírky</a:t>
            </a:r>
            <a:endParaRPr lang="cs-CZ" sz="2400" dirty="0"/>
          </a:p>
          <a:p>
            <a:r>
              <a:rPr lang="cs-CZ" sz="2400" dirty="0">
                <a:hlinkClick r:id="rId5"/>
              </a:rPr>
              <a:t>Společná česko-slovenská digitální parlamentní knihovna</a:t>
            </a:r>
            <a:endParaRPr lang="cs-CZ" sz="2400" dirty="0"/>
          </a:p>
          <a:p>
            <a:r>
              <a:rPr lang="cs-CZ" sz="2400" dirty="0" err="1">
                <a:hlinkClick r:id="rId6"/>
              </a:rPr>
              <a:t>Europeana</a:t>
            </a:r>
            <a:endParaRPr lang="cs-CZ" sz="2400" dirty="0"/>
          </a:p>
          <a:p>
            <a:r>
              <a:rPr lang="cs-CZ" sz="2400" dirty="0" err="1">
                <a:hlinkClick r:id="rId7"/>
              </a:rPr>
              <a:t>Athena</a:t>
            </a:r>
            <a:endParaRPr lang="cs-CZ" sz="2400" dirty="0"/>
          </a:p>
          <a:p>
            <a:r>
              <a:rPr lang="cs-CZ" sz="2400" dirty="0" err="1">
                <a:hlinkClick r:id="rId8"/>
              </a:rPr>
              <a:t>World</a:t>
            </a:r>
            <a:r>
              <a:rPr lang="cs-CZ" sz="2400" dirty="0">
                <a:hlinkClick r:id="rId8"/>
              </a:rPr>
              <a:t> Digital </a:t>
            </a:r>
            <a:r>
              <a:rPr lang="cs-CZ" sz="2400" dirty="0" err="1">
                <a:hlinkClick r:id="rId8"/>
              </a:rPr>
              <a:t>Library</a:t>
            </a:r>
            <a:endParaRPr lang="cs-CZ" sz="2400" dirty="0"/>
          </a:p>
          <a:p>
            <a:r>
              <a:rPr lang="cs-CZ" sz="2400" dirty="0" err="1"/>
              <a:t>ePrezenčka</a:t>
            </a:r>
            <a:endParaRPr lang="cs-CZ" sz="2400" dirty="0"/>
          </a:p>
          <a:p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13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Systémy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72172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Předpoklady pro ukončení kurzu</a:t>
            </a:r>
            <a:endParaRPr lang="uk-UA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3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uspořádaná soustava prvků a vazeb</a:t>
            </a:r>
          </a:p>
          <a:p>
            <a:r>
              <a:rPr lang="cs-CZ" dirty="0"/>
              <a:t>jednotlivé části systému na sebe působí a plní určité funkce</a:t>
            </a:r>
          </a:p>
          <a:p>
            <a:r>
              <a:rPr lang="cs-CZ" dirty="0"/>
              <a:t>na systém může mít vliv také okolí</a:t>
            </a:r>
          </a:p>
          <a:p>
            <a:pPr lvl="1"/>
            <a:r>
              <a:rPr lang="cs-CZ" dirty="0"/>
              <a:t>otevřený </a:t>
            </a:r>
            <a:r>
              <a:rPr lang="cs-CZ" sz="1400" dirty="0"/>
              <a:t>x</a:t>
            </a:r>
            <a:r>
              <a:rPr lang="cs-CZ" dirty="0"/>
              <a:t> uzavřený</a:t>
            </a:r>
          </a:p>
        </p:txBody>
      </p:sp>
      <p:pic>
        <p:nvPicPr>
          <p:cNvPr id="1026" name="Picture 2" descr="https://encrypted-tbn1.gstatic.com/images?q=tbn:ANd9GcQvpk7y7xOiN0R-ku_wE04sqKir4TiTSiZ7Atozx8B8V6V9DQZS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3817" cy="230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6589037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Zdroj: http://produktivitas.qacomm.com/blog/kunci-produktivitas-adalah-system.html</a:t>
            </a:r>
          </a:p>
        </p:txBody>
      </p:sp>
    </p:spTree>
    <p:extLst>
      <p:ext uri="{BB962C8B-B14F-4D97-AF65-F5344CB8AC3E}">
        <p14:creationId xmlns:p14="http://schemas.microsoft.com/office/powerpoint/2010/main" val="8309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</a:t>
            </a:r>
            <a:r>
              <a:rPr lang="en-US" dirty="0"/>
              <a:t> #1 </a:t>
            </a:r>
            <a:r>
              <a:rPr lang="cs-CZ" dirty="0"/>
              <a:t>- obecná </a:t>
            </a:r>
          </a:p>
          <a:p>
            <a:pPr lvl="1"/>
            <a:r>
              <a:rPr lang="cs-CZ" dirty="0"/>
              <a:t>vazby = potenciální informace</a:t>
            </a:r>
          </a:p>
          <a:p>
            <a:pPr lvl="1"/>
            <a:r>
              <a:rPr lang="cs-CZ" dirty="0"/>
              <a:t>prvky = místa transformace informací</a:t>
            </a:r>
          </a:p>
          <a:p>
            <a:pPr lvl="1"/>
            <a:r>
              <a:rPr lang="cs-CZ" dirty="0"/>
              <a:t>plní informačně-komunikační úlohu</a:t>
            </a:r>
          </a:p>
          <a:p>
            <a:r>
              <a:rPr lang="cs-CZ" dirty="0"/>
              <a:t>definice </a:t>
            </a:r>
            <a:r>
              <a:rPr lang="en-US" dirty="0"/>
              <a:t>#2</a:t>
            </a:r>
            <a:endParaRPr lang="cs-CZ" dirty="0"/>
          </a:p>
          <a:p>
            <a:pPr lvl="1"/>
            <a:r>
              <a:rPr lang="cs-CZ" dirty="0"/>
              <a:t>získávání, zpracovávání, uchovávání a zpřístupňování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478460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  <a:p>
            <a:pPr lvl="1"/>
            <a:r>
              <a:rPr lang="cs-CZ" dirty="0"/>
              <a:t>jakými funkcemi disponuje IS</a:t>
            </a:r>
          </a:p>
          <a:p>
            <a:r>
              <a:rPr lang="cs-CZ" dirty="0"/>
              <a:t>procesy</a:t>
            </a:r>
          </a:p>
          <a:p>
            <a:pPr lvl="1"/>
            <a:r>
              <a:rPr lang="cs-CZ" dirty="0"/>
              <a:t>jaké procesy z reálného života podporuje</a:t>
            </a:r>
          </a:p>
          <a:p>
            <a:r>
              <a:rPr lang="cs-CZ" dirty="0"/>
              <a:t>data</a:t>
            </a:r>
          </a:p>
          <a:p>
            <a:pPr lvl="1"/>
            <a:r>
              <a:rPr lang="cs-CZ" dirty="0"/>
              <a:t>s jakými daty IS pracuje</a:t>
            </a:r>
          </a:p>
          <a:p>
            <a:pPr lvl="1"/>
            <a:r>
              <a:rPr lang="cs-CZ" dirty="0"/>
              <a:t>reflektují skutečnost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en-US" dirty="0"/>
              <a:t> </a:t>
            </a:r>
            <a:r>
              <a:rPr lang="cs-CZ" dirty="0"/>
              <a:t>jejich </a:t>
            </a:r>
            <a:r>
              <a:rPr lang="en-US" dirty="0" err="1"/>
              <a:t>interpretace</a:t>
            </a:r>
            <a:r>
              <a:rPr lang="en-US" dirty="0"/>
              <a:t> =</a:t>
            </a:r>
            <a:r>
              <a:rPr lang="cs-CZ" dirty="0"/>
              <a:t> informace</a:t>
            </a:r>
          </a:p>
        </p:txBody>
      </p:sp>
    </p:spTree>
    <p:extLst>
      <p:ext uri="{BB962C8B-B14F-4D97-AF65-F5344CB8AC3E}">
        <p14:creationId xmlns:p14="http://schemas.microsoft.com/office/powerpoint/2010/main" val="119104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  <a:p>
            <a:r>
              <a:rPr lang="cs-CZ" dirty="0"/>
              <a:t>nikdy ne všechna data!!!</a:t>
            </a:r>
          </a:p>
          <a:p>
            <a:r>
              <a:rPr lang="cs-CZ" dirty="0"/>
              <a:t>jen ve vztahu k procesům, které IS zajišťuje</a:t>
            </a:r>
          </a:p>
          <a:p>
            <a:r>
              <a:rPr lang="cs-CZ" dirty="0"/>
              <a:t>často mají nějakou strukturu</a:t>
            </a:r>
          </a:p>
          <a:p>
            <a:pPr lvl="1"/>
            <a:r>
              <a:rPr lang="cs-CZ" dirty="0"/>
              <a:t>forma zápisu, ověřování vstupních dat,…</a:t>
            </a:r>
          </a:p>
          <a:p>
            <a:r>
              <a:rPr lang="cs-CZ" dirty="0"/>
              <a:t>ukládání do DB = zpracování</a:t>
            </a:r>
          </a:p>
        </p:txBody>
      </p:sp>
    </p:spTree>
    <p:extLst>
      <p:ext uri="{BB962C8B-B14F-4D97-AF65-F5344CB8AC3E}">
        <p14:creationId xmlns:p14="http://schemas.microsoft.com/office/powerpoint/2010/main" val="1004253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Uchovávání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uložení dat v systému</a:t>
            </a:r>
          </a:p>
          <a:p>
            <a:r>
              <a:rPr lang="cs-CZ" dirty="0"/>
              <a:t>archivace dat a zálohování</a:t>
            </a:r>
          </a:p>
        </p:txBody>
      </p:sp>
    </p:spTree>
    <p:extLst>
      <p:ext uri="{BB962C8B-B14F-4D97-AF65-F5344CB8AC3E}">
        <p14:creationId xmlns:p14="http://schemas.microsoft.com/office/powerpoint/2010/main" val="457316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Zpřístupňování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interpretace dat</a:t>
            </a:r>
          </a:p>
          <a:p>
            <a:r>
              <a:rPr lang="cs-CZ" dirty="0"/>
              <a:t>výstupy ze systému</a:t>
            </a:r>
          </a:p>
          <a:p>
            <a:r>
              <a:rPr lang="cs-CZ" dirty="0"/>
              <a:t>výměna dat mezi systémy</a:t>
            </a:r>
          </a:p>
          <a:p>
            <a:pPr lvl="1"/>
            <a:r>
              <a:rPr lang="cs-CZ" dirty="0"/>
              <a:t>API, výměnné formáty a protokoly</a:t>
            </a:r>
          </a:p>
          <a:p>
            <a:r>
              <a:rPr lang="cs-CZ" dirty="0"/>
              <a:t>statistiky a využívanost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87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ERM = </a:t>
            </a:r>
            <a:r>
              <a:rPr lang="cs-CZ" sz="2000" dirty="0" err="1"/>
              <a:t>Enterprise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err="1"/>
              <a:t>Planning</a:t>
            </a:r>
            <a:r>
              <a:rPr lang="cs-CZ" sz="2000" dirty="0"/>
              <a:t>, podnikové IS, řízení podniku, moduly</a:t>
            </a:r>
            <a:endParaRPr lang="cs-CZ" dirty="0"/>
          </a:p>
          <a:p>
            <a:r>
              <a:rPr lang="cs-CZ" dirty="0"/>
              <a:t>CRM = </a:t>
            </a:r>
            <a:r>
              <a:rPr lang="cs-CZ" sz="2000" dirty="0" err="1"/>
              <a:t>Customer</a:t>
            </a:r>
            <a:r>
              <a:rPr lang="cs-CZ" sz="2000" dirty="0"/>
              <a:t> </a:t>
            </a:r>
            <a:r>
              <a:rPr lang="cs-CZ" sz="2000" dirty="0" err="1"/>
              <a:t>Relationship</a:t>
            </a:r>
            <a:r>
              <a:rPr lang="cs-CZ" sz="2000" dirty="0"/>
              <a:t> Management, vztahy se zákazníky, např. </a:t>
            </a:r>
            <a:r>
              <a:rPr lang="cs-CZ" sz="2000" dirty="0" err="1"/>
              <a:t>Bitrix</a:t>
            </a:r>
            <a:r>
              <a:rPr lang="cs-CZ" sz="2000" dirty="0"/>
              <a:t> (kontakty, objednávky,…)</a:t>
            </a:r>
          </a:p>
          <a:p>
            <a:r>
              <a:rPr lang="cs-CZ" dirty="0"/>
              <a:t>HRM = </a:t>
            </a:r>
            <a:r>
              <a:rPr lang="cs-CZ" sz="2000" dirty="0" err="1"/>
              <a:t>Human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Management, lidské zdroje, např. databáze zaměstnanců (součást ERM)</a:t>
            </a:r>
          </a:p>
          <a:p>
            <a:r>
              <a:rPr lang="cs-CZ" dirty="0"/>
              <a:t>CMS = </a:t>
            </a:r>
            <a:r>
              <a:rPr lang="cs-CZ" sz="2000" dirty="0" err="1"/>
              <a:t>Content</a:t>
            </a:r>
            <a:r>
              <a:rPr lang="cs-CZ" sz="2000" dirty="0"/>
              <a:t> Management Systems, správa obsahu, např. digitální knihovny, Moodle</a:t>
            </a:r>
          </a:p>
          <a:p>
            <a:r>
              <a:rPr lang="cs-CZ" dirty="0"/>
              <a:t>GIS = </a:t>
            </a:r>
            <a:r>
              <a:rPr lang="cs-CZ" sz="2000" dirty="0" err="1"/>
              <a:t>Geographic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Systems, propojení map a dat (Google </a:t>
            </a:r>
            <a:r>
              <a:rPr lang="cs-CZ" sz="2000" dirty="0" err="1"/>
              <a:t>Maps</a:t>
            </a:r>
            <a:r>
              <a:rPr lang="cs-CZ" sz="2000" dirty="0"/>
              <a:t> a navigace, mapy znečištění,…)</a:t>
            </a:r>
          </a:p>
          <a:p>
            <a:pPr marL="0" indent="0">
              <a:buNone/>
            </a:pPr>
            <a:r>
              <a:rPr lang="cs-CZ" sz="2000" dirty="0"/>
              <a:t>…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0322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jedné nebo více knihoven</a:t>
            </a:r>
          </a:p>
          <a:p>
            <a:pPr lvl="1"/>
            <a:r>
              <a:rPr lang="cs-CZ" dirty="0"/>
              <a:t>prvek = pracoviště knihovny, realizují se zde knihovnické a informační služby</a:t>
            </a:r>
          </a:p>
          <a:p>
            <a:pPr lvl="1"/>
            <a:r>
              <a:rPr lang="cs-CZ" dirty="0"/>
              <a:t>vazby = vztahy mezi těmito pracovišti</a:t>
            </a:r>
          </a:p>
          <a:p>
            <a:r>
              <a:rPr lang="cs-CZ" dirty="0"/>
              <a:t>shromažďuje, zpracovává, uchovává a zpřístupňuje </a:t>
            </a:r>
            <a:r>
              <a:rPr lang="cs-CZ" b="1" dirty="0">
                <a:solidFill>
                  <a:srgbClr val="008000"/>
                </a:solidFill>
              </a:rPr>
              <a:t>knihovní</a:t>
            </a:r>
            <a:r>
              <a:rPr lang="cs-CZ" dirty="0"/>
              <a:t> dokumenty a informace s cílem poskytovat knihovnické a informační služby (TDKIV)</a:t>
            </a:r>
          </a:p>
        </p:txBody>
      </p:sp>
    </p:spTree>
    <p:extLst>
      <p:ext uri="{BB962C8B-B14F-4D97-AF65-F5344CB8AC3E}">
        <p14:creationId xmlns:p14="http://schemas.microsoft.com/office/powerpoint/2010/main" val="1526622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Automatizovaný knihovní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software určený k automatizaci procesů realizovaných v knihovně </a:t>
            </a:r>
          </a:p>
          <a:p>
            <a:r>
              <a:rPr lang="cs-CZ" dirty="0"/>
              <a:t>obvykle modulární struktura</a:t>
            </a:r>
          </a:p>
          <a:p>
            <a:pPr lvl="1"/>
            <a:r>
              <a:rPr lang="cs-CZ" dirty="0"/>
              <a:t>moduly: akvizice, katalogizace, katalog, výpůjčky a MVS, správa seriálů</a:t>
            </a:r>
          </a:p>
          <a:p>
            <a:pPr lvl="1"/>
            <a:r>
              <a:rPr lang="cs-CZ" dirty="0"/>
              <a:t>obvykle obsahuje nástroje pro zapojení do sítě knihoven a pro komunikaci s externími zdroji</a:t>
            </a:r>
          </a:p>
          <a:p>
            <a:pPr lvl="2"/>
            <a:r>
              <a:rPr lang="cs-CZ" dirty="0"/>
              <a:t>např. sdílená katalogizace, odesílání záznamů,…</a:t>
            </a:r>
          </a:p>
          <a:p>
            <a:r>
              <a:rPr lang="cs-CZ" dirty="0"/>
              <a:t>cílem zefektivnit a zrychlit procesy v knihovně</a:t>
            </a:r>
          </a:p>
        </p:txBody>
      </p:sp>
    </p:spTree>
    <p:extLst>
      <p:ext uri="{BB962C8B-B14F-4D97-AF65-F5344CB8AC3E}">
        <p14:creationId xmlns:p14="http://schemas.microsoft.com/office/powerpoint/2010/main" val="4012404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lokální řešení</a:t>
            </a:r>
          </a:p>
          <a:p>
            <a:pPr lvl="1"/>
            <a:r>
              <a:rPr lang="cs-CZ" dirty="0"/>
              <a:t>pouze na jednom PC, dostupné pouze lokálně</a:t>
            </a:r>
          </a:p>
          <a:p>
            <a:r>
              <a:rPr lang="cs-CZ" dirty="0"/>
              <a:t>serverové řešení</a:t>
            </a:r>
          </a:p>
          <a:p>
            <a:pPr lvl="1"/>
            <a:r>
              <a:rPr lang="cs-CZ" dirty="0"/>
              <a:t>data jsou na serveru, oprávněný uživatel se k nim může připojit, systém nastavení práv, systém je obvykle ve správě instituce</a:t>
            </a:r>
          </a:p>
          <a:p>
            <a:r>
              <a:rPr lang="cs-CZ" dirty="0" err="1"/>
              <a:t>cloudové</a:t>
            </a:r>
            <a:r>
              <a:rPr lang="cs-CZ" dirty="0"/>
              <a:t> řešení</a:t>
            </a:r>
          </a:p>
          <a:p>
            <a:pPr lvl="1"/>
            <a:r>
              <a:rPr lang="cs-CZ" dirty="0"/>
              <a:t>systém i data jsou u externího provozovatele, ten řeší zálohování a provoz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9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85490-BB35-4091-ACB0-D2128AE7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5FD956-F71C-4031-A25A-2CB52C78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 manuálu </a:t>
            </a:r>
            <a:r>
              <a:rPr lang="cs-CZ" dirty="0" err="1"/>
              <a:t>Koha</a:t>
            </a:r>
            <a:r>
              <a:rPr lang="cs-CZ" dirty="0"/>
              <a:t> do češtiny</a:t>
            </a:r>
          </a:p>
          <a:p>
            <a:r>
              <a:rPr lang="cs-CZ" dirty="0"/>
              <a:t>min. 500 slov/osobu</a:t>
            </a:r>
          </a:p>
          <a:p>
            <a:r>
              <a:rPr lang="cs-CZ" dirty="0">
                <a:hlinkClick r:id="rId2"/>
              </a:rPr>
              <a:t>registrace k tématům</a:t>
            </a:r>
            <a:endParaRPr lang="cs-CZ" dirty="0"/>
          </a:p>
          <a:p>
            <a:r>
              <a:rPr lang="cs-CZ" dirty="0">
                <a:hlinkClick r:id="rId3"/>
              </a:rPr>
              <a:t>podrobný návod</a:t>
            </a:r>
            <a:endParaRPr lang="cs-CZ" dirty="0"/>
          </a:p>
          <a:p>
            <a:r>
              <a:rPr lang="cs-CZ" dirty="0"/>
              <a:t>termín: do 30.4.2018</a:t>
            </a:r>
          </a:p>
          <a:p>
            <a:r>
              <a:rPr lang="cs-CZ" dirty="0"/>
              <a:t>prerekvizita ke zkoušce</a:t>
            </a:r>
          </a:p>
          <a:p>
            <a:r>
              <a:rPr lang="cs-CZ" dirty="0"/>
              <a:t>zpětná vazba Denár </a:t>
            </a:r>
            <a:r>
              <a:rPr lang="en-US" dirty="0"/>
              <a:t>&amp;</a:t>
            </a:r>
            <a:r>
              <a:rPr lang="cs-CZ" dirty="0"/>
              <a:t> Moravec</a:t>
            </a:r>
          </a:p>
        </p:txBody>
      </p:sp>
    </p:spTree>
    <p:extLst>
      <p:ext uri="{BB962C8B-B14F-4D97-AF65-F5344CB8AC3E}">
        <p14:creationId xmlns:p14="http://schemas.microsoft.com/office/powerpoint/2010/main" val="3251344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Standardy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3490088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standard?</a:t>
            </a:r>
          </a:p>
          <a:p>
            <a:r>
              <a:rPr lang="cs-CZ" dirty="0"/>
              <a:t>Proč jsou standardy důležité?</a:t>
            </a:r>
          </a:p>
          <a:p>
            <a:r>
              <a:rPr lang="cs-CZ" dirty="0"/>
              <a:t>Jsou standardy povinné?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67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norma, návod, jak nějakou činnost udělat </a:t>
            </a:r>
            <a:r>
              <a:rPr lang="cs-CZ" b="1" dirty="0">
                <a:solidFill>
                  <a:srgbClr val="008000"/>
                </a:solidFill>
              </a:rPr>
              <a:t>efektivně</a:t>
            </a:r>
            <a:r>
              <a:rPr lang="cs-CZ" dirty="0"/>
              <a:t> nebo </a:t>
            </a:r>
            <a:r>
              <a:rPr lang="cs-CZ" b="1" dirty="0">
                <a:solidFill>
                  <a:srgbClr val="008000"/>
                </a:solidFill>
              </a:rPr>
              <a:t>jednotně</a:t>
            </a:r>
          </a:p>
          <a:p>
            <a:r>
              <a:rPr lang="cs-CZ" dirty="0"/>
              <a:t>stanoví </a:t>
            </a:r>
            <a:r>
              <a:rPr lang="cs-CZ" b="1" dirty="0">
                <a:solidFill>
                  <a:srgbClr val="008000"/>
                </a:solidFill>
              </a:rPr>
              <a:t>důležité vlastnosti</a:t>
            </a:r>
            <a:r>
              <a:rPr lang="cs-CZ" dirty="0">
                <a:solidFill>
                  <a:srgbClr val="008000"/>
                </a:solidFill>
              </a:rPr>
              <a:t> </a:t>
            </a:r>
            <a:r>
              <a:rPr lang="cs-CZ" dirty="0"/>
              <a:t>různých materiálů, výrobků, součástek nebo </a:t>
            </a:r>
            <a:r>
              <a:rPr lang="cs-CZ" b="1" dirty="0">
                <a:solidFill>
                  <a:srgbClr val="008000"/>
                </a:solidFill>
              </a:rPr>
              <a:t>postupů</a:t>
            </a:r>
            <a:r>
              <a:rPr lang="cs-CZ" dirty="0"/>
              <a:t> a může definovat také </a:t>
            </a:r>
            <a:r>
              <a:rPr lang="cs-CZ" b="1" dirty="0">
                <a:solidFill>
                  <a:srgbClr val="008000"/>
                </a:solidFill>
              </a:rPr>
              <a:t>používané pojmy</a:t>
            </a:r>
          </a:p>
          <a:p>
            <a:pPr lvl="1"/>
            <a:r>
              <a:rPr lang="cs-CZ" dirty="0"/>
              <a:t>např. ČSN ISO 690, technické normy</a:t>
            </a:r>
          </a:p>
          <a:p>
            <a:pPr lvl="0"/>
            <a:r>
              <a:rPr lang="cs-CZ" dirty="0"/>
              <a:t>ideální (doporučený) postup</a:t>
            </a:r>
          </a:p>
          <a:p>
            <a:r>
              <a:rPr lang="cs-CZ" dirty="0"/>
              <a:t>obvykle vychází z praxe</a:t>
            </a:r>
          </a:p>
        </p:txBody>
      </p:sp>
    </p:spTree>
    <p:extLst>
      <p:ext uri="{BB962C8B-B14F-4D97-AF65-F5344CB8AC3E}">
        <p14:creationId xmlns:p14="http://schemas.microsoft.com/office/powerpoint/2010/main" val="2814892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 facto</a:t>
            </a:r>
          </a:p>
          <a:p>
            <a:pPr lvl="1"/>
            <a:r>
              <a:rPr lang="cs-CZ" dirty="0"/>
              <a:t>vychází z praxe, už se to tak dělá</a:t>
            </a:r>
          </a:p>
          <a:p>
            <a:pPr lvl="1"/>
            <a:r>
              <a:rPr lang="cs-CZ" dirty="0"/>
              <a:t>např. formou dohody firem na jednom postupu (MP3, CD, Fiat) </a:t>
            </a:r>
          </a:p>
          <a:p>
            <a:r>
              <a:rPr lang="cs-CZ" dirty="0"/>
              <a:t>de </a:t>
            </a:r>
            <a:r>
              <a:rPr lang="cs-CZ" dirty="0" err="1"/>
              <a:t>jure</a:t>
            </a:r>
            <a:endParaRPr lang="cs-CZ" dirty="0"/>
          </a:p>
          <a:p>
            <a:pPr lvl="1"/>
            <a:r>
              <a:rPr lang="cs-CZ" dirty="0"/>
              <a:t>tvoří je instituce (firemní, národní a mezinárodní)</a:t>
            </a:r>
          </a:p>
          <a:p>
            <a:pPr lvl="1"/>
            <a:r>
              <a:rPr lang="cs-CZ" dirty="0"/>
              <a:t>mohou být dány zákonem</a:t>
            </a:r>
          </a:p>
          <a:p>
            <a:pPr lvl="1"/>
            <a:r>
              <a:rPr lang="cs-CZ" dirty="0"/>
              <a:t>tvoří je odborníci dané instituce nebo více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98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Závaznost norem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22/1997 Sb., o technických požadavcích na výrobky</a:t>
            </a:r>
          </a:p>
          <a:p>
            <a:pPr lvl="1"/>
            <a:r>
              <a:rPr lang="cs-CZ" dirty="0"/>
              <a:t>české technické normy (ČSN) </a:t>
            </a:r>
            <a:r>
              <a:rPr lang="cs-CZ" b="1" dirty="0">
                <a:solidFill>
                  <a:srgbClr val="008000"/>
                </a:solidFill>
              </a:rPr>
              <a:t>nejsou obecně závazné</a:t>
            </a:r>
            <a:r>
              <a:rPr lang="cs-CZ" dirty="0"/>
              <a:t>, nemusí se dodržovat</a:t>
            </a:r>
          </a:p>
          <a:p>
            <a:r>
              <a:rPr lang="cs-CZ" dirty="0"/>
              <a:t>povinnost může být definována právním předpisem</a:t>
            </a:r>
          </a:p>
          <a:p>
            <a:pPr lvl="1"/>
            <a:r>
              <a:rPr lang="cs-CZ" dirty="0"/>
              <a:t>potravinářství</a:t>
            </a:r>
          </a:p>
          <a:p>
            <a:pPr lvl="2"/>
            <a:r>
              <a:rPr lang="cs-CZ" dirty="0"/>
              <a:t>příklad RUM (ze třtiny, jinak tuzemák)</a:t>
            </a:r>
          </a:p>
          <a:p>
            <a:pPr lvl="2"/>
            <a:r>
              <a:rPr lang="cs-CZ" dirty="0"/>
              <a:t>pomazánkové máslo (není máslo)</a:t>
            </a:r>
          </a:p>
          <a:p>
            <a:pPr lvl="1"/>
            <a:r>
              <a:rPr lang="cs-CZ" dirty="0"/>
              <a:t>technické normy</a:t>
            </a:r>
          </a:p>
        </p:txBody>
      </p:sp>
    </p:spTree>
    <p:extLst>
      <p:ext uri="{BB962C8B-B14F-4D97-AF65-F5344CB8AC3E}">
        <p14:creationId xmlns:p14="http://schemas.microsoft.com/office/powerpoint/2010/main" val="4101127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Kontinuita a konzistence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při změně standardů, nemělo by se stávat, ideálně rozšíření standardů (přidání pravidel, např. zakomponování nových druhů dokumentů)</a:t>
            </a:r>
          </a:p>
          <a:p>
            <a:pPr lvl="1"/>
            <a:r>
              <a:rPr lang="cs-CZ" dirty="0"/>
              <a:t>lze vše předělat zpětně, ale je to nákladné</a:t>
            </a:r>
          </a:p>
          <a:p>
            <a:pPr lvl="1"/>
            <a:r>
              <a:rPr lang="cs-CZ" dirty="0"/>
              <a:t>zpětná kompatibilita</a:t>
            </a:r>
          </a:p>
          <a:p>
            <a:pPr lvl="2"/>
            <a:r>
              <a:rPr lang="cs-CZ" dirty="0"/>
              <a:t>např.: přechod z UNIMARC a MARC21, ČSN ISO 690:2010</a:t>
            </a:r>
          </a:p>
          <a:p>
            <a:r>
              <a:rPr lang="cs-CZ" dirty="0"/>
              <a:t>pojmy</a:t>
            </a:r>
          </a:p>
          <a:p>
            <a:pPr lvl="1"/>
            <a:r>
              <a:rPr lang="cs-CZ" dirty="0"/>
              <a:t>revize = drobné úpravy, oprava chyb</a:t>
            </a:r>
          </a:p>
          <a:p>
            <a:pPr lvl="1"/>
            <a:r>
              <a:rPr lang="cs-CZ" dirty="0"/>
              <a:t>verze = významnější změny</a:t>
            </a:r>
          </a:p>
        </p:txBody>
      </p:sp>
    </p:spTree>
    <p:extLst>
      <p:ext uri="{BB962C8B-B14F-4D97-AF65-F5344CB8AC3E}">
        <p14:creationId xmlns:p14="http://schemas.microsoft.com/office/powerpoint/2010/main" val="4217056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Standardizační autority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vyvíjejí a udržují standardy</a:t>
            </a:r>
          </a:p>
          <a:p>
            <a:r>
              <a:rPr lang="cs-CZ" dirty="0"/>
              <a:t>příklady standardů</a:t>
            </a:r>
          </a:p>
          <a:p>
            <a:pPr lvl="1"/>
            <a:r>
              <a:rPr lang="cs-CZ" dirty="0"/>
              <a:t>ČSN, ISO, TÜV, W3C, NISO/ANSI</a:t>
            </a:r>
          </a:p>
          <a:p>
            <a:r>
              <a:rPr lang="cs-CZ" dirty="0"/>
              <a:t>kdo může být standardizační autorita</a:t>
            </a:r>
          </a:p>
          <a:p>
            <a:pPr lvl="1"/>
            <a:r>
              <a:rPr lang="cs-CZ" dirty="0"/>
              <a:t>státní instituce</a:t>
            </a:r>
          </a:p>
          <a:p>
            <a:pPr lvl="1"/>
            <a:r>
              <a:rPr lang="cs-CZ" dirty="0"/>
              <a:t>oborová sdružení</a:t>
            </a:r>
          </a:p>
          <a:p>
            <a:pPr lvl="1"/>
            <a:r>
              <a:rPr lang="cs-CZ" dirty="0"/>
              <a:t>neziskové instituce</a:t>
            </a:r>
          </a:p>
          <a:p>
            <a:pPr lvl="1"/>
            <a:r>
              <a:rPr lang="cs-CZ" dirty="0"/>
              <a:t>komerční sektor</a:t>
            </a:r>
          </a:p>
          <a:p>
            <a:pPr lvl="1"/>
            <a:r>
              <a:rPr lang="cs-CZ" dirty="0"/>
              <a:t>jiné instituce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89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0252" y="1556792"/>
            <a:ext cx="7182633" cy="3888432"/>
          </a:xfrm>
        </p:spPr>
        <p:txBody>
          <a:bodyPr/>
          <a:lstStyle/>
          <a:p>
            <a:pPr marL="0" indent="0">
              <a:buNone/>
            </a:pPr>
            <a:r>
              <a:rPr lang="cs-CZ" sz="5400" b="1" dirty="0"/>
              <a:t>Podle čeho se pozná </a:t>
            </a:r>
            <a:r>
              <a:rPr lang="cs-CZ" sz="5400" b="1" dirty="0">
                <a:solidFill>
                  <a:srgbClr val="008000"/>
                </a:solidFill>
              </a:rPr>
              <a:t>dobrý</a:t>
            </a:r>
            <a:r>
              <a:rPr lang="cs-CZ" sz="5400" b="1" dirty="0"/>
              <a:t> standard?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89076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134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jak se standard používá</a:t>
            </a:r>
          </a:p>
          <a:p>
            <a:r>
              <a:rPr lang="cs-CZ" sz="2600" dirty="0"/>
              <a:t>počet uživatelů</a:t>
            </a:r>
          </a:p>
          <a:p>
            <a:pPr lvl="1"/>
            <a:r>
              <a:rPr lang="cs-CZ" sz="2000" dirty="0"/>
              <a:t>má pro ně asi hodně výhod, </a:t>
            </a:r>
          </a:p>
          <a:p>
            <a:r>
              <a:rPr lang="cs-CZ" sz="2600" dirty="0"/>
              <a:t>používají jej velké instituce</a:t>
            </a:r>
          </a:p>
          <a:p>
            <a:r>
              <a:rPr lang="cs-CZ" sz="2600" dirty="0"/>
              <a:t>jak efektivně řeší daný problém</a:t>
            </a:r>
          </a:p>
          <a:p>
            <a:r>
              <a:rPr lang="cs-CZ" sz="2600" dirty="0"/>
              <a:t>jak jsou jednoduché</a:t>
            </a:r>
          </a:p>
          <a:p>
            <a:r>
              <a:rPr lang="cs-CZ" sz="2600" dirty="0"/>
              <a:t>potřebné prostředky na realizaci</a:t>
            </a:r>
          </a:p>
          <a:p>
            <a:pPr lvl="1"/>
            <a:r>
              <a:rPr lang="cs-CZ" sz="2000" dirty="0"/>
              <a:t>je nutné kupovat drahé technologie?</a:t>
            </a:r>
          </a:p>
          <a:p>
            <a:pPr lvl="1"/>
            <a:r>
              <a:rPr lang="cs-CZ" sz="2000" dirty="0"/>
              <a:t>náklady na zavedení (převod) a používání (placená údržba), poplatky za normy</a:t>
            </a:r>
          </a:p>
          <a:p>
            <a:pPr lvl="1"/>
            <a:r>
              <a:rPr lang="cs-CZ" sz="2000" dirty="0"/>
              <a:t>čeho dosahuje (lepší výsledky, ušetříme na tom)?</a:t>
            </a:r>
          </a:p>
          <a:p>
            <a:r>
              <a:rPr lang="cs-CZ" sz="2600" dirty="0"/>
              <a:t>spolupráce (sdílení záznamů)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941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omezují</a:t>
            </a:r>
          </a:p>
          <a:p>
            <a:r>
              <a:rPr lang="cs-CZ" dirty="0"/>
              <a:t>nemusí být ideální pro všechny a pro všechno</a:t>
            </a:r>
          </a:p>
          <a:p>
            <a:pPr lvl="1"/>
            <a:r>
              <a:rPr lang="cs-CZ" dirty="0"/>
              <a:t>např. AACR2, RDA,…</a:t>
            </a:r>
          </a:p>
          <a:p>
            <a:r>
              <a:rPr lang="cs-CZ" dirty="0"/>
              <a:t>často neřeší všechny možnosti</a:t>
            </a:r>
          </a:p>
          <a:p>
            <a:pPr lvl="1"/>
            <a:r>
              <a:rPr lang="cs-CZ" dirty="0"/>
              <a:t>nutné při tvorbě normy domýšlet všechny alternativy</a:t>
            </a:r>
          </a:p>
          <a:p>
            <a:r>
              <a:rPr lang="cs-CZ" dirty="0"/>
              <a:t>řešení není navždy</a:t>
            </a:r>
          </a:p>
          <a:p>
            <a:pPr lvl="1"/>
            <a:r>
              <a:rPr lang="cs-CZ" dirty="0"/>
              <a:t>časem neodpovídá realitě, nutné úpravy</a:t>
            </a:r>
          </a:p>
        </p:txBody>
      </p:sp>
    </p:spTree>
    <p:extLst>
      <p:ext uri="{BB962C8B-B14F-4D97-AF65-F5344CB8AC3E}">
        <p14:creationId xmlns:p14="http://schemas.microsoft.com/office/powerpoint/2010/main" val="255949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Ústní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300" dirty="0"/>
              <a:t>termíny budou vyhlášeny v </a:t>
            </a:r>
            <a:r>
              <a:rPr lang="cs-CZ" altLang="cs-CZ" sz="3300" dirty="0" err="1"/>
              <a:t>ISu</a:t>
            </a:r>
            <a:endParaRPr lang="cs-CZ" altLang="cs-CZ" sz="3300" dirty="0"/>
          </a:p>
          <a:p>
            <a:r>
              <a:rPr lang="cs-CZ" altLang="cs-CZ" sz="3300" dirty="0"/>
              <a:t>znalosti z kurzu, fakta a praxe</a:t>
            </a:r>
          </a:p>
          <a:p>
            <a:r>
              <a:rPr lang="cs-CZ" altLang="cs-CZ" sz="3300" dirty="0"/>
              <a:t>zdroje k tématu</a:t>
            </a:r>
          </a:p>
          <a:p>
            <a:r>
              <a:rPr lang="cs-CZ" altLang="cs-CZ" sz="3300" dirty="0"/>
              <a:t>katalogizace</a:t>
            </a:r>
          </a:p>
          <a:p>
            <a:pPr lvl="1"/>
            <a:r>
              <a:rPr lang="cs-CZ" altLang="cs-CZ" sz="2700" dirty="0"/>
              <a:t>základní orientace v záznamu</a:t>
            </a:r>
          </a:p>
          <a:p>
            <a:pPr lvl="1"/>
            <a:r>
              <a:rPr lang="cs-CZ" altLang="cs-CZ" sz="2700" dirty="0"/>
              <a:t>kurz katalogizace s H. </a:t>
            </a:r>
            <a:r>
              <a:rPr lang="cs-CZ" altLang="cs-CZ" sz="2700" dirty="0" err="1"/>
              <a:t>Vochozkovou</a:t>
            </a:r>
            <a:endParaRPr lang="cs-CZ" altLang="cs-CZ" sz="2700" dirty="0"/>
          </a:p>
          <a:p>
            <a:pPr lvl="1"/>
            <a:endParaRPr lang="cs-CZ" altLang="cs-CZ" sz="2700" dirty="0"/>
          </a:p>
        </p:txBody>
      </p:sp>
    </p:spTree>
    <p:extLst>
      <p:ext uri="{BB962C8B-B14F-4D97-AF65-F5344CB8AC3E}">
        <p14:creationId xmlns:p14="http://schemas.microsoft.com/office/powerpoint/2010/main" val="35242813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nová pravidla nenavazují na předchozí verzi</a:t>
            </a:r>
          </a:p>
          <a:p>
            <a:r>
              <a:rPr lang="cs-CZ" dirty="0"/>
              <a:t>pravidla nelze dále přidávat</a:t>
            </a:r>
          </a:p>
          <a:p>
            <a:pPr lvl="1"/>
            <a:r>
              <a:rPr lang="cs-CZ" dirty="0"/>
              <a:t>proces se stane neefektivním, pak je lepší vytvořit/přejít na nový standard (nyní např.: AACR2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RDA)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778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2600" dirty="0"/>
              <a:t>přebírání mezinárodních standardů</a:t>
            </a:r>
          </a:p>
          <a:p>
            <a:pPr lvl="1"/>
            <a:r>
              <a:rPr lang="cs-CZ" sz="2000" dirty="0"/>
              <a:t>od 20. století, snaha o jednotu, harmonizace</a:t>
            </a:r>
          </a:p>
          <a:p>
            <a:r>
              <a:rPr lang="cs-CZ" sz="2600" dirty="0"/>
              <a:t>vytváří je odborníci, zaštiťuje je instituce</a:t>
            </a:r>
          </a:p>
          <a:p>
            <a:pPr lvl="1"/>
            <a:r>
              <a:rPr lang="cs-CZ" sz="2000" dirty="0"/>
              <a:t>např. </a:t>
            </a:r>
            <a:r>
              <a:rPr lang="cs-CZ" sz="2000" dirty="0" err="1"/>
              <a:t>LoC</a:t>
            </a:r>
            <a:r>
              <a:rPr lang="cs-CZ" sz="2000" dirty="0"/>
              <a:t> v knihovnictví</a:t>
            </a:r>
          </a:p>
          <a:p>
            <a:r>
              <a:rPr lang="cs-CZ" sz="2600" dirty="0"/>
              <a:t>náklady na tvorbu standardů</a:t>
            </a:r>
          </a:p>
          <a:p>
            <a:pPr lvl="1"/>
            <a:r>
              <a:rPr lang="cs-CZ" sz="2000" dirty="0"/>
              <a:t>nejsou zadarmo</a:t>
            </a:r>
          </a:p>
          <a:p>
            <a:pPr lvl="1"/>
            <a:r>
              <a:rPr lang="cs-CZ" sz="2000" dirty="0"/>
              <a:t>placení odborníků, využívání techniky (platí i u open source)</a:t>
            </a:r>
          </a:p>
          <a:p>
            <a:pPr lvl="1"/>
            <a:r>
              <a:rPr lang="cs-CZ" sz="2000" dirty="0"/>
              <a:t>kdo to platí?</a:t>
            </a:r>
          </a:p>
          <a:p>
            <a:r>
              <a:rPr lang="cs-CZ" sz="2600" dirty="0"/>
              <a:t>udržování standardů</a:t>
            </a:r>
          </a:p>
          <a:p>
            <a:r>
              <a:rPr lang="cs-CZ" sz="2600" dirty="0"/>
              <a:t>mohou být patentované</a:t>
            </a:r>
          </a:p>
          <a:p>
            <a:pPr lvl="1"/>
            <a:r>
              <a:rPr lang="cs-CZ" sz="2000" dirty="0"/>
              <a:t>nutno platit poplatky, licence, spory firem (IE vs. </a:t>
            </a:r>
            <a:r>
              <a:rPr lang="cs-CZ" sz="2000" dirty="0" err="1"/>
              <a:t>Netscape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197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Standardizační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3"/>
              </a:rPr>
              <a:t>Úřad pro technickou normalizaci, metrologii a státní zkušebnictví </a:t>
            </a:r>
            <a:r>
              <a:rPr lang="cs-CZ" sz="1600" dirty="0"/>
              <a:t>– normy ČSN, často přebírají od ISO, sídlo v Praze, vydává Věstník</a:t>
            </a:r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4"/>
              </a:rPr>
              <a:t>ISO</a:t>
            </a:r>
            <a:r>
              <a:rPr lang="cs-CZ" sz="2000" dirty="0"/>
              <a:t> -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1600" dirty="0"/>
              <a:t> – Ženeva, 148 zemí, nevládní, mezinárodní</a:t>
            </a:r>
            <a:r>
              <a:rPr lang="cs-CZ" sz="2000" dirty="0"/>
              <a:t> </a:t>
            </a:r>
          </a:p>
          <a:p>
            <a:pPr marL="850901" lvl="3" indent="-442913">
              <a:lnSpc>
                <a:spcPct val="120000"/>
              </a:lnSpc>
              <a:buBlip>
                <a:blip r:embed="rId2"/>
              </a:buBlip>
            </a:pPr>
            <a:r>
              <a:rPr lang="cs-CZ" sz="1800" u="sng" dirty="0">
                <a:hlinkClick r:id="rId5"/>
              </a:rPr>
              <a:t>seznam platných a rozpracovaných norem ISO z oblasti </a:t>
            </a:r>
            <a:r>
              <a:rPr lang="cs-CZ" sz="1800" u="sng" dirty="0" err="1">
                <a:hlinkClick r:id="rId5"/>
              </a:rPr>
              <a:t>knihovnictvi</a:t>
            </a:r>
            <a:r>
              <a:rPr lang="cs-CZ" sz="1800" u="sng" dirty="0">
                <a:hlinkClick r:id="rId5"/>
              </a:rPr>
              <a:t> a informačních věd (.</a:t>
            </a:r>
            <a:r>
              <a:rPr lang="cs-CZ" sz="1800" u="sng" dirty="0" err="1">
                <a:hlinkClick r:id="rId5"/>
              </a:rPr>
              <a:t>pdf</a:t>
            </a:r>
            <a:r>
              <a:rPr lang="cs-CZ" sz="1800" u="sng" dirty="0">
                <a:hlinkClick r:id="rId5"/>
              </a:rPr>
              <a:t>, 103 kB)</a:t>
            </a:r>
            <a:endParaRPr lang="cs-CZ" sz="1800" u="sng" dirty="0"/>
          </a:p>
          <a:p>
            <a:r>
              <a:rPr lang="cs-CZ" sz="2000" dirty="0"/>
              <a:t>ANSI </a:t>
            </a:r>
            <a:r>
              <a:rPr lang="cs-CZ" sz="1600" dirty="0"/>
              <a:t>– americká národní, soukromá, nezisková (financována vládou USA), ISO často vychází z ANSI</a:t>
            </a:r>
          </a:p>
          <a:p>
            <a:r>
              <a:rPr lang="cs-CZ" sz="2000" dirty="0"/>
              <a:t>NISO </a:t>
            </a:r>
            <a:r>
              <a:rPr lang="cs-CZ" sz="1600" dirty="0"/>
              <a:t>– s pověřením ANSI, soukromá a nezisková, zabývá se informačními technologiemi a informacemi (Z39.50, DOI, Dublin </a:t>
            </a:r>
            <a:r>
              <a:rPr lang="cs-CZ" sz="1600" dirty="0" err="1"/>
              <a:t>Core</a:t>
            </a:r>
            <a:r>
              <a:rPr lang="cs-CZ" sz="1600" dirty="0"/>
              <a:t>), standardy zdarma</a:t>
            </a:r>
          </a:p>
          <a:p>
            <a:r>
              <a:rPr lang="cs-CZ" sz="2000" dirty="0">
                <a:hlinkClick r:id="rId6"/>
              </a:rPr>
              <a:t>CEN</a:t>
            </a:r>
            <a:r>
              <a:rPr lang="cs-CZ" sz="2000" dirty="0"/>
              <a:t> –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 - </a:t>
            </a:r>
            <a:r>
              <a:rPr lang="cs-CZ" sz="1600" dirty="0"/>
              <a:t>standardizační úřad EU, asociace spojuje 33 zemí EU</a:t>
            </a:r>
            <a:endParaRPr lang="cs-CZ" sz="2000" dirty="0"/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7883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DIN</a:t>
            </a:r>
            <a:r>
              <a:rPr lang="cs-CZ" sz="2000" dirty="0"/>
              <a:t> - </a:t>
            </a:r>
            <a:r>
              <a:rPr lang="cs-CZ" sz="2000" dirty="0" err="1"/>
              <a:t>Deutsches</a:t>
            </a:r>
            <a:r>
              <a:rPr lang="cs-CZ" sz="2000" dirty="0"/>
              <a:t> Institut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/>
              <a:t>Normung</a:t>
            </a:r>
            <a:endParaRPr lang="cs-CZ" sz="2000" dirty="0"/>
          </a:p>
          <a:p>
            <a:r>
              <a:rPr lang="cs-CZ" sz="2000" dirty="0">
                <a:hlinkClick r:id="rId3"/>
              </a:rPr>
              <a:t>AFNOR</a:t>
            </a:r>
            <a:r>
              <a:rPr lang="cs-CZ" sz="2000" dirty="0"/>
              <a:t> -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française</a:t>
            </a:r>
            <a:r>
              <a:rPr lang="cs-CZ" sz="2000" dirty="0"/>
              <a:t> de </a:t>
            </a:r>
            <a:r>
              <a:rPr lang="cs-CZ" sz="2000" dirty="0" err="1"/>
              <a:t>normalisation</a:t>
            </a:r>
            <a:endParaRPr lang="cs-CZ" sz="2000" dirty="0"/>
          </a:p>
          <a:p>
            <a:r>
              <a:rPr lang="cs-CZ" sz="2000" dirty="0">
                <a:hlinkClick r:id="rId4"/>
              </a:rPr>
              <a:t>W3C</a:t>
            </a:r>
            <a:r>
              <a:rPr lang="cs-CZ" sz="2000" dirty="0"/>
              <a:t> – webové standardy</a:t>
            </a:r>
          </a:p>
          <a:p>
            <a:r>
              <a:rPr lang="cs-CZ" sz="2000" dirty="0">
                <a:hlinkClick r:id="rId5"/>
              </a:rPr>
              <a:t>IEFT</a:t>
            </a:r>
            <a:r>
              <a:rPr lang="cs-CZ" sz="2000" dirty="0"/>
              <a:t> - Internet </a:t>
            </a:r>
            <a:r>
              <a:rPr lang="cs-CZ" sz="2000" dirty="0" err="1"/>
              <a:t>Engineering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</a:t>
            </a:r>
            <a:r>
              <a:rPr lang="cs-CZ" sz="2000" dirty="0" err="1"/>
              <a:t>Force</a:t>
            </a:r>
            <a:r>
              <a:rPr lang="cs-CZ" sz="2000" dirty="0"/>
              <a:t> </a:t>
            </a:r>
            <a:r>
              <a:rPr lang="cs-CZ" sz="1600" dirty="0"/>
              <a:t>- podoba internetu v budoucnu, </a:t>
            </a:r>
            <a:r>
              <a:rPr lang="cs-CZ" sz="1600" dirty="0" err="1"/>
              <a:t>drafts</a:t>
            </a:r>
            <a:r>
              <a:rPr lang="cs-CZ" sz="1600" dirty="0"/>
              <a:t> ke komentování širokou veřejností</a:t>
            </a:r>
          </a:p>
          <a:p>
            <a:r>
              <a:rPr lang="cs-CZ" sz="2000" dirty="0">
                <a:hlinkClick r:id="rId6"/>
              </a:rPr>
              <a:t>ETSI</a:t>
            </a:r>
            <a:r>
              <a:rPr lang="cs-CZ" sz="2000" dirty="0"/>
              <a:t> -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Telecommunications</a:t>
            </a:r>
            <a:r>
              <a:rPr lang="cs-CZ" sz="2000" dirty="0"/>
              <a:t> </a:t>
            </a:r>
            <a:r>
              <a:rPr lang="cs-CZ" sz="2000" dirty="0" err="1"/>
              <a:t>Standards</a:t>
            </a:r>
            <a:r>
              <a:rPr lang="cs-CZ" sz="2000" dirty="0"/>
              <a:t> Institute</a:t>
            </a:r>
            <a:r>
              <a:rPr lang="cs-CZ" sz="1600" dirty="0"/>
              <a:t> – standardy pro ICT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2000" dirty="0"/>
              <a:t>další standardizační organizace: </a:t>
            </a:r>
            <a:r>
              <a:rPr lang="cs-CZ" sz="1600" dirty="0">
                <a:hlinkClick r:id="rId7"/>
              </a:rPr>
              <a:t>http://guides.lib.washington.edu/content.php?pid=150311&amp;sid=1283024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51612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Knihovnické standardizační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777162" cy="5112296"/>
          </a:xfrm>
        </p:spPr>
        <p:txBody>
          <a:bodyPr/>
          <a:lstStyle/>
          <a:p>
            <a:r>
              <a:rPr lang="cs-CZ" dirty="0"/>
              <a:t>ALA</a:t>
            </a:r>
          </a:p>
          <a:p>
            <a:pPr lvl="1"/>
            <a:r>
              <a:rPr lang="cs-CZ" dirty="0"/>
              <a:t>AACR2</a:t>
            </a:r>
          </a:p>
          <a:p>
            <a:r>
              <a:rPr lang="cs-CZ" dirty="0">
                <a:hlinkClick r:id="rId2"/>
              </a:rPr>
              <a:t>IFLA</a:t>
            </a:r>
            <a:endParaRPr lang="cs-CZ" dirty="0"/>
          </a:p>
          <a:p>
            <a:pPr lvl="1"/>
            <a:r>
              <a:rPr lang="cs-CZ" dirty="0"/>
              <a:t>v Evropě, 1700 členů</a:t>
            </a:r>
          </a:p>
          <a:p>
            <a:pPr lvl="1"/>
            <a:r>
              <a:rPr lang="cs-CZ" dirty="0"/>
              <a:t>UNIMARC, FRBR, ISBD</a:t>
            </a:r>
          </a:p>
          <a:p>
            <a:r>
              <a:rPr lang="cs-CZ" dirty="0" err="1">
                <a:hlinkClick r:id="rId3"/>
              </a:rPr>
              <a:t>Library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Congress</a:t>
            </a:r>
            <a:endParaRPr lang="cs-CZ" dirty="0"/>
          </a:p>
          <a:p>
            <a:pPr lvl="1"/>
            <a:r>
              <a:rPr lang="cs-CZ" dirty="0"/>
              <a:t>Marc21, BIBFRAME, MARCXML, MODS, SRU/SRW,…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365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knihovních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popisu</a:t>
            </a:r>
          </a:p>
          <a:p>
            <a:r>
              <a:rPr lang="cs-CZ" dirty="0"/>
              <a:t>metadatové formáty</a:t>
            </a:r>
          </a:p>
          <a:p>
            <a:r>
              <a:rPr lang="cs-CZ" dirty="0"/>
              <a:t>identifikátory</a:t>
            </a:r>
          </a:p>
          <a:p>
            <a:r>
              <a:rPr lang="cs-CZ" dirty="0"/>
              <a:t>výměnné protokoly</a:t>
            </a:r>
          </a:p>
          <a:p>
            <a:r>
              <a:rPr lang="cs-CZ" dirty="0"/>
              <a:t>webové standardy</a:t>
            </a:r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17991307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92164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9796" y="1556792"/>
            <a:ext cx="2284412" cy="2047875"/>
          </a:xfrm>
          <a:noFill/>
        </p:spPr>
      </p:pic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DDB9F-2717-4BEB-B537-B909F929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0CD11-EE82-4F83-8B6C-57489A5AD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Hackathon</a:t>
            </a:r>
            <a:r>
              <a:rPr lang="cs-CZ" dirty="0"/>
              <a:t> Aleph2Koha</a:t>
            </a:r>
          </a:p>
          <a:p>
            <a:r>
              <a:rPr lang="cs-CZ" dirty="0"/>
              <a:t>správa </a:t>
            </a:r>
            <a:r>
              <a:rPr lang="cs-CZ" dirty="0" err="1"/>
              <a:t>Koha</a:t>
            </a:r>
            <a:r>
              <a:rPr lang="cs-CZ" dirty="0"/>
              <a:t> na Křižovatce</a:t>
            </a:r>
          </a:p>
          <a:p>
            <a:r>
              <a:rPr lang="cs-CZ" dirty="0"/>
              <a:t>zapojení do komunity </a:t>
            </a:r>
            <a:r>
              <a:rPr lang="cs-CZ" dirty="0" err="1"/>
              <a:t>Koha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541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Obsah kurzu</a:t>
            </a:r>
            <a:endParaRPr lang="uk-UA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4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Vývoj technologií a standardů ovlivňujících oblast knihovnictví</a:t>
            </a:r>
          </a:p>
          <a:p>
            <a:pPr lvl="1"/>
            <a:r>
              <a:rPr lang="cs-CZ" altLang="cs-CZ" sz="2000" dirty="0"/>
              <a:t>základní terminologie kurzu, technologie, standardy</a:t>
            </a:r>
          </a:p>
          <a:p>
            <a:r>
              <a:rPr lang="cs-CZ" altLang="cs-CZ" sz="2800" dirty="0"/>
              <a:t>Knihovní systémy</a:t>
            </a:r>
          </a:p>
          <a:p>
            <a:pPr lvl="1"/>
            <a:r>
              <a:rPr lang="cs-CZ" altLang="cs-CZ" sz="2000" dirty="0"/>
              <a:t>informační systém, knihovní systém</a:t>
            </a:r>
          </a:p>
          <a:p>
            <a:pPr lvl="1"/>
            <a:r>
              <a:rPr lang="cs-CZ" altLang="cs-CZ" sz="2000" dirty="0"/>
              <a:t>části knihovního systému</a:t>
            </a:r>
          </a:p>
          <a:p>
            <a:pPr lvl="1"/>
            <a:r>
              <a:rPr lang="cs-CZ" altLang="cs-CZ" sz="2000" dirty="0"/>
              <a:t>příklady knihovních systémů</a:t>
            </a:r>
          </a:p>
          <a:p>
            <a:r>
              <a:rPr lang="cs-CZ" altLang="cs-CZ" sz="2800" dirty="0"/>
              <a:t>Katalogy knihoven</a:t>
            </a:r>
          </a:p>
          <a:p>
            <a:pPr lvl="1"/>
            <a:r>
              <a:rPr lang="cs-CZ" altLang="cs-CZ" sz="2200" dirty="0"/>
              <a:t>funkce knihovního katalogu</a:t>
            </a:r>
          </a:p>
          <a:p>
            <a:pPr lvl="1"/>
            <a:r>
              <a:rPr lang="cs-CZ" altLang="cs-CZ" sz="2200" dirty="0"/>
              <a:t>katalogy 3. generace + příklady</a:t>
            </a:r>
          </a:p>
        </p:txBody>
      </p:sp>
    </p:spTree>
    <p:extLst>
      <p:ext uri="{BB962C8B-B14F-4D97-AF65-F5344CB8AC3E}">
        <p14:creationId xmlns:p14="http://schemas.microsoft.com/office/powerpoint/2010/main" val="145450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err="1"/>
              <a:t>Discovery</a:t>
            </a:r>
            <a:r>
              <a:rPr lang="cs-CZ" altLang="cs-CZ" sz="2800" dirty="0"/>
              <a:t> služby</a:t>
            </a:r>
          </a:p>
          <a:p>
            <a:pPr lvl="1"/>
            <a:r>
              <a:rPr lang="cs-CZ" altLang="cs-CZ" sz="2000" dirty="0"/>
              <a:t>jednotný přístup ke zdrojům</a:t>
            </a:r>
          </a:p>
          <a:p>
            <a:r>
              <a:rPr lang="cs-CZ" altLang="cs-CZ" sz="2800" dirty="0"/>
              <a:t>Centrální služby a systémy</a:t>
            </a:r>
          </a:p>
          <a:p>
            <a:pPr lvl="1"/>
            <a:r>
              <a:rPr lang="cs-CZ" altLang="cs-CZ" sz="2200" dirty="0"/>
              <a:t>služby a systémy provozované pro všechny knihovny, příklady</a:t>
            </a:r>
          </a:p>
          <a:p>
            <a:r>
              <a:rPr lang="cs-CZ" altLang="cs-CZ" sz="2800" dirty="0"/>
              <a:t>Bibliomining</a:t>
            </a:r>
          </a:p>
          <a:p>
            <a:pPr lvl="1"/>
            <a:r>
              <a:rPr lang="cs-CZ" altLang="cs-CZ" sz="2000" dirty="0"/>
              <a:t>tvorba statistik, roční výkazy, dolování dat z knihovních systémů, benchmarking</a:t>
            </a:r>
          </a:p>
          <a:p>
            <a:r>
              <a:rPr lang="cs-CZ" altLang="cs-CZ" sz="2800" dirty="0" err="1"/>
              <a:t>Opensource</a:t>
            </a:r>
            <a:r>
              <a:rPr lang="cs-CZ" altLang="cs-CZ" sz="2800" dirty="0"/>
              <a:t> a knihovny</a:t>
            </a:r>
          </a:p>
          <a:p>
            <a:pPr lvl="1"/>
            <a:r>
              <a:rPr lang="cs-CZ" altLang="cs-CZ" sz="2000" dirty="0"/>
              <a:t>Michal Denár (13.4.2018)</a:t>
            </a:r>
          </a:p>
          <a:p>
            <a:pPr lvl="1"/>
            <a:r>
              <a:rPr lang="cs-CZ" altLang="cs-CZ" sz="2000" dirty="0" err="1"/>
              <a:t>opensource</a:t>
            </a:r>
            <a:r>
              <a:rPr lang="cs-CZ" altLang="cs-CZ" sz="2000" dirty="0"/>
              <a:t> knihovní systémy, systém KOHA</a:t>
            </a:r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7820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Přispívání do Souborného katalogu ČR</a:t>
            </a:r>
          </a:p>
          <a:p>
            <a:pPr lvl="1"/>
            <a:r>
              <a:rPr lang="cs-CZ" altLang="cs-CZ" sz="2000" dirty="0"/>
              <a:t>předávání záznamů mezi systémy</a:t>
            </a:r>
          </a:p>
          <a:p>
            <a:pPr lvl="1"/>
            <a:r>
              <a:rPr lang="cs-CZ" altLang="cs-CZ" sz="2000" dirty="0"/>
              <a:t>zkušenosti z praxe</a:t>
            </a:r>
          </a:p>
          <a:p>
            <a:r>
              <a:rPr lang="cs-CZ" altLang="cs-CZ" sz="2800" dirty="0"/>
              <a:t>Nové technologie v knihovnách</a:t>
            </a:r>
          </a:p>
          <a:p>
            <a:pPr lvl="1"/>
            <a:r>
              <a:rPr lang="cs-CZ" altLang="cs-CZ" sz="2000" dirty="0"/>
              <a:t>jaké technologie a trendy přicházejí do knihoven</a:t>
            </a:r>
          </a:p>
          <a:p>
            <a:pPr lvl="1"/>
            <a:r>
              <a:rPr lang="cs-CZ" altLang="cs-CZ" sz="2000" dirty="0"/>
              <a:t>trendy v českých knihovnách</a:t>
            </a:r>
          </a:p>
          <a:p>
            <a:r>
              <a:rPr lang="cs-CZ" altLang="cs-CZ" sz="2800" dirty="0"/>
              <a:t>Základy katalogizace</a:t>
            </a:r>
          </a:p>
          <a:p>
            <a:pPr lvl="1"/>
            <a:r>
              <a:rPr lang="cs-CZ" altLang="cs-CZ" sz="2000" dirty="0"/>
              <a:t>struktura záznamů, MARC21, RDA, funkční požadavky na záznamy (FRBR)</a:t>
            </a:r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226592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3264a223da9749aed6162edede75bab76e98649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4834</TotalTime>
  <Words>1356</Words>
  <Application>Microsoft Office PowerPoint</Application>
  <PresentationFormat>Předvádění na obrazovce (4:3)</PresentationFormat>
  <Paragraphs>281</Paragraphs>
  <Slides>46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Předpoklady pro ukončení kurzu</vt:lpstr>
      <vt:lpstr>Projekt</vt:lpstr>
      <vt:lpstr>Ústní zkouška</vt:lpstr>
      <vt:lpstr>Výzvy</vt:lpstr>
      <vt:lpstr>Obsah kurzu</vt:lpstr>
      <vt:lpstr>Obsah kurzu</vt:lpstr>
      <vt:lpstr>Obsah kurzu</vt:lpstr>
      <vt:lpstr>Obsah kurzu</vt:lpstr>
      <vt:lpstr>Základní terminologie</vt:lpstr>
      <vt:lpstr>Prezentace aplikace PowerPoint</vt:lpstr>
      <vt:lpstr>Paměťové instituce</vt:lpstr>
      <vt:lpstr>Prezentace aplikace PowerPoint</vt:lpstr>
      <vt:lpstr>Paměťové instituce</vt:lpstr>
      <vt:lpstr>Cíle paměťových institucí</vt:lpstr>
      <vt:lpstr>Rozdíly</vt:lpstr>
      <vt:lpstr>Digitalizace</vt:lpstr>
      <vt:lpstr>Příklady projektů</vt:lpstr>
      <vt:lpstr>Systémy</vt:lpstr>
      <vt:lpstr>Systém</vt:lpstr>
      <vt:lpstr>Informační systém</vt:lpstr>
      <vt:lpstr>Vymezení IS</vt:lpstr>
      <vt:lpstr>Vstupy IS</vt:lpstr>
      <vt:lpstr>Uchovávání</vt:lpstr>
      <vt:lpstr>Zpřístupňování</vt:lpstr>
      <vt:lpstr>Druhy IS</vt:lpstr>
      <vt:lpstr>Knihovní systém</vt:lpstr>
      <vt:lpstr>Automatizovaný knihovní systém</vt:lpstr>
      <vt:lpstr>AKS</vt:lpstr>
      <vt:lpstr>Standardy</vt:lpstr>
      <vt:lpstr>Otázky k diskuzi</vt:lpstr>
      <vt:lpstr>Standardy</vt:lpstr>
      <vt:lpstr>Dělení standardů</vt:lpstr>
      <vt:lpstr>Závaznost norem</vt:lpstr>
      <vt:lpstr>Kontinuita a konzistence</vt:lpstr>
      <vt:lpstr>Standardizační autority</vt:lpstr>
      <vt:lpstr>Prezentace aplikace PowerPoint</vt:lpstr>
      <vt:lpstr>Hodnocení standardů</vt:lpstr>
      <vt:lpstr>Nevýhody standardů</vt:lpstr>
      <vt:lpstr>Nevýhody standardů</vt:lpstr>
      <vt:lpstr>Tvorba standardů</vt:lpstr>
      <vt:lpstr>Standardizační organizace</vt:lpstr>
      <vt:lpstr>Prezentace aplikace PowerPoint</vt:lpstr>
      <vt:lpstr>Knihovnické standardizační organizace</vt:lpstr>
      <vt:lpstr>Druhy knihovních standardů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341</cp:revision>
  <dcterms:created xsi:type="dcterms:W3CDTF">2008-06-02T21:04:14Z</dcterms:created>
  <dcterms:modified xsi:type="dcterms:W3CDTF">2018-02-21T21:11:54Z</dcterms:modified>
</cp:coreProperties>
</file>