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366" r:id="rId15"/>
    <p:sldId id="404" r:id="rId16"/>
    <p:sldId id="403" r:id="rId17"/>
    <p:sldId id="405" r:id="rId18"/>
    <p:sldId id="409" r:id="rId19"/>
    <p:sldId id="406" r:id="rId20"/>
    <p:sldId id="408" r:id="rId21"/>
    <p:sldId id="407" r:id="rId22"/>
    <p:sldId id="410" r:id="rId23"/>
    <p:sldId id="411" r:id="rId24"/>
    <p:sldId id="412" r:id="rId25"/>
    <p:sldId id="414" r:id="rId26"/>
    <p:sldId id="413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4" r:id="rId35"/>
    <p:sldId id="426" r:id="rId36"/>
    <p:sldId id="423" r:id="rId37"/>
    <p:sldId id="422" r:id="rId38"/>
    <p:sldId id="427" r:id="rId39"/>
    <p:sldId id="428" r:id="rId40"/>
    <p:sldId id="434" r:id="rId41"/>
    <p:sldId id="429" r:id="rId42"/>
    <p:sldId id="430" r:id="rId43"/>
    <p:sldId id="431" r:id="rId44"/>
    <p:sldId id="432" r:id="rId45"/>
    <p:sldId id="433" r:id="rId46"/>
    <p:sldId id="367" r:id="rId47"/>
    <p:sldId id="379" r:id="rId48"/>
    <p:sldId id="385" r:id="rId49"/>
    <p:sldId id="376" r:id="rId50"/>
    <p:sldId id="377" r:id="rId51"/>
    <p:sldId id="378" r:id="rId52"/>
    <p:sldId id="381" r:id="rId53"/>
    <p:sldId id="386" r:id="rId54"/>
    <p:sldId id="390" r:id="rId55"/>
    <p:sldId id="391" r:id="rId56"/>
    <p:sldId id="380" r:id="rId57"/>
    <p:sldId id="392" r:id="rId58"/>
    <p:sldId id="398" r:id="rId59"/>
    <p:sldId id="258" r:id="rId60"/>
  </p:sldIdLst>
  <p:sldSz cx="9144000" cy="6858000" type="screen4x3"/>
  <p:notesSz cx="6858000" cy="9144000"/>
  <p:custDataLst>
    <p:tags r:id="rId6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48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53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59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am.cz/article.do?articleId=1442" TargetMode="External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sru1-1archive/cql.html" TargetMode="External"/><Relationship Id="rId4" Type="http://schemas.openxmlformats.org/officeDocument/2006/relationships/hyperlink" Target="http://www.indexdata.com/yaz/doc/tools.html#C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katalog.kfbz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katalog.kjm.cz:8080/Carme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rizovatka.koha.cloud/" TargetMode="External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s://www.oclc.org/en/worldcat-loc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dreads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search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kiv.jib.cz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jib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jib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art.jib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13. dubna 2018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5.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1. generace</a:t>
            </a:r>
            <a:r>
              <a:rPr lang="cs-CZ" altLang="cs-CZ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2. generace</a:t>
            </a:r>
            <a:r>
              <a:rPr lang="cs-CZ" altLang="cs-CZ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/>
              <a:t>3. generace</a:t>
            </a:r>
            <a:r>
              <a:rPr lang="cs-CZ" altLang="cs-CZ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???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obálky, obsahy, audio, video, obrázky, hodnocení, statistiky, recenze, anotace, RSS (novinky), příklady: </a:t>
            </a:r>
            <a:r>
              <a:rPr lang="cs-CZ" altLang="cs-CZ">
                <a:hlinkClick r:id="rId2"/>
              </a:rPr>
              <a:t>SVKOL</a:t>
            </a:r>
            <a:r>
              <a:rPr lang="cs-CZ" altLang="cs-CZ"/>
              <a:t>, </a:t>
            </a:r>
            <a:r>
              <a:rPr lang="cs-CZ" altLang="cs-CZ">
                <a:hlinkClick r:id="rId3"/>
              </a:rPr>
              <a:t>MU</a:t>
            </a:r>
            <a:r>
              <a:rPr lang="cs-CZ" altLang="cs-CZ"/>
              <a:t>, </a:t>
            </a:r>
            <a:r>
              <a:rPr lang="cs-CZ" altLang="cs-CZ">
                <a:hlinkClick r:id="rId4"/>
              </a:rPr>
              <a:t>Beth</a:t>
            </a:r>
            <a:endParaRPr lang="cs-CZ" altLang="cs-CZ"/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řešení: </a:t>
            </a:r>
            <a:r>
              <a:rPr lang="cs-CZ" altLang="cs-CZ">
                <a:hlinkClick r:id="rId5"/>
              </a:rPr>
              <a:t>Amazon</a:t>
            </a:r>
            <a:r>
              <a:rPr lang="cs-CZ" altLang="cs-CZ"/>
              <a:t>, </a:t>
            </a:r>
            <a:r>
              <a:rPr lang="cs-CZ" altLang="cs-CZ">
                <a:hlinkClick r:id="rId6"/>
              </a:rPr>
              <a:t>Syndetics</a:t>
            </a:r>
            <a:r>
              <a:rPr lang="cs-CZ" altLang="cs-CZ"/>
              <a:t>, </a:t>
            </a:r>
            <a:r>
              <a:rPr lang="cs-CZ" altLang="cs-CZ">
                <a:hlinkClick r:id="rId7"/>
              </a:rPr>
              <a:t>Obálkyknih.cz</a:t>
            </a:r>
            <a:r>
              <a:rPr lang="cs-CZ" altLang="cs-CZ"/>
              <a:t> (nově i obsahy), OpenLibrary - </a:t>
            </a:r>
            <a:r>
              <a:rPr lang="cs-CZ" altLang="cs-CZ">
                <a:hlinkClick r:id="rId8"/>
              </a:rPr>
              <a:t>covers</a:t>
            </a:r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vylepšené vyhledávání</a:t>
            </a:r>
          </a:p>
          <a:p>
            <a:pPr lvl="1" eaLnBrk="1" hangingPunct="1"/>
            <a:r>
              <a:rPr lang="cs-CZ" altLang="cs-CZ"/>
              <a:t>vyhledávání jako v Googlu</a:t>
            </a:r>
          </a:p>
          <a:p>
            <a:pPr lvl="1" eaLnBrk="1" hangingPunct="1"/>
            <a:r>
              <a:rPr lang="cs-CZ" altLang="cs-CZ"/>
              <a:t>pokročilé formy vyhledávání</a:t>
            </a:r>
          </a:p>
          <a:p>
            <a:pPr lvl="1" eaLnBrk="1" hangingPunct="1"/>
            <a:r>
              <a:rPr lang="cs-CZ" altLang="cs-CZ"/>
              <a:t>našeptávače, fasetové vyhledávání</a:t>
            </a:r>
          </a:p>
          <a:p>
            <a:pPr lvl="1" eaLnBrk="1" hangingPunct="1"/>
            <a:r>
              <a:rPr lang="cs-CZ" altLang="cs-CZ"/>
              <a:t>kontrola pravopisu a lingvistická analýza</a:t>
            </a:r>
          </a:p>
          <a:p>
            <a:pPr lvl="1" eaLnBrk="1" hangingPunct="1"/>
            <a:r>
              <a:rPr lang="cs-CZ" altLang="cs-CZ"/>
              <a:t>dotazy v přirozeném jazyce</a:t>
            </a:r>
          </a:p>
          <a:p>
            <a:pPr eaLnBrk="1" hangingPunct="1"/>
            <a:r>
              <a:rPr lang="cs-CZ" altLang="cs-CZ"/>
              <a:t>přehledné výsledky vyhledávání</a:t>
            </a:r>
          </a:p>
          <a:p>
            <a:pPr lvl="1" eaLnBrk="1" hangingPunct="1"/>
            <a:r>
              <a:rPr lang="cs-CZ" altLang="cs-CZ"/>
              <a:t>relevance, hodnocení uživatelů</a:t>
            </a:r>
          </a:p>
          <a:p>
            <a:pPr lvl="1" eaLnBrk="1" hangingPunct="1"/>
            <a:r>
              <a:rPr lang="cs-CZ" altLang="cs-CZ"/>
              <a:t>vizualizace - </a:t>
            </a:r>
            <a:r>
              <a:rPr lang="cs-CZ" altLang="cs-CZ">
                <a:hlinkClick r:id="rId2"/>
              </a:rPr>
              <a:t>Aquabrowser</a:t>
            </a:r>
            <a:endParaRPr lang="cs-CZ" altLang="cs-CZ"/>
          </a:p>
          <a:p>
            <a:pPr eaLnBrk="1" hangingPunct="1"/>
            <a:r>
              <a:rPr lang="cs-CZ" altLang="cs-CZ"/>
              <a:t>bezbariérový přístup</a:t>
            </a:r>
          </a:p>
          <a:p>
            <a:pPr lvl="1" eaLnBrk="1" hangingPunct="1"/>
            <a:r>
              <a:rPr lang="cs-CZ" altLang="cs-CZ"/>
              <a:t>mluvící rozhraní pro nevidomé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Vyhledávání v katalogu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jednoduché, pokročilé</a:t>
            </a:r>
          </a:p>
          <a:p>
            <a:pPr eaLnBrk="1" hangingPunct="1"/>
            <a:r>
              <a:rPr lang="cs-CZ" altLang="cs-CZ">
                <a:hlinkClick r:id="rId2"/>
              </a:rPr>
              <a:t>booleovské operátory</a:t>
            </a:r>
            <a:endParaRPr lang="cs-CZ" altLang="cs-CZ"/>
          </a:p>
          <a:p>
            <a:pPr lvl="1" eaLnBrk="1" hangingPunct="1"/>
            <a:r>
              <a:rPr lang="cs-CZ" altLang="cs-CZ"/>
              <a:t>AND, OR, NOT, XOR</a:t>
            </a:r>
          </a:p>
          <a:p>
            <a:pPr eaLnBrk="1" hangingPunct="1"/>
            <a:r>
              <a:rPr lang="cs-CZ" altLang="cs-CZ">
                <a:hlinkClick r:id="rId3"/>
              </a:rPr>
              <a:t>proximitní operátory</a:t>
            </a:r>
            <a:endParaRPr lang="cs-CZ" altLang="cs-CZ"/>
          </a:p>
          <a:p>
            <a:pPr lvl="1" eaLnBrk="1" hangingPunct="1"/>
            <a:r>
              <a:rPr lang="cs-CZ" altLang="cs-CZ"/>
              <a:t>NEAR, WITHIN, PRE, SAME, fráze</a:t>
            </a:r>
          </a:p>
          <a:p>
            <a:pPr eaLnBrk="1" hangingPunct="1"/>
            <a:r>
              <a:rPr lang="cs-CZ" altLang="cs-CZ"/>
              <a:t>dotazovací jazyky (</a:t>
            </a:r>
            <a:r>
              <a:rPr lang="cs-CZ" altLang="cs-CZ">
                <a:hlinkClick r:id="rId4"/>
              </a:rPr>
              <a:t>CCL</a:t>
            </a:r>
            <a:r>
              <a:rPr lang="cs-CZ" altLang="cs-CZ"/>
              <a:t>, </a:t>
            </a:r>
            <a:r>
              <a:rPr lang="cs-CZ" altLang="cs-CZ">
                <a:hlinkClick r:id="rId5"/>
              </a:rPr>
              <a:t>CQL</a:t>
            </a:r>
            <a:r>
              <a:rPr lang="cs-CZ" altLang="cs-CZ"/>
              <a:t>)</a:t>
            </a:r>
          </a:p>
          <a:p>
            <a:pPr eaLnBrk="1" hangingPunct="1"/>
            <a:r>
              <a:rPr lang="cs-CZ" altLang="cs-CZ"/>
              <a:t>listování, rejstříky</a:t>
            </a:r>
          </a:p>
          <a:p>
            <a:pPr eaLnBrk="1" hangingPunct="1"/>
            <a:r>
              <a:rPr lang="cs-CZ" altLang="cs-CZ"/>
              <a:t>vizualizace</a:t>
            </a:r>
          </a:p>
          <a:p>
            <a:pPr eaLnBrk="1" hangingPunct="1"/>
            <a:r>
              <a:rPr lang="cs-CZ" altLang="cs-CZ"/>
              <a:t>našeptávače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Ukázky katalogů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Exlibris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/>
              <a:t>Zdroj: http://www.exlibrisgroup.com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knihovní systém od </a:t>
            </a:r>
            <a:r>
              <a:rPr lang="cs-CZ" dirty="0">
                <a:hlinkClick r:id="rId2"/>
              </a:rPr>
              <a:t>Exlibris</a:t>
            </a:r>
            <a:r>
              <a:rPr lang="cs-CZ" dirty="0"/>
              <a:t> (</a:t>
            </a:r>
            <a:r>
              <a:rPr lang="cs-CZ" dirty="0" err="1">
                <a:hlinkClick r:id="rId3"/>
              </a:rPr>
              <a:t>Multidata</a:t>
            </a:r>
            <a:r>
              <a:rPr lang="cs-CZ" dirty="0"/>
              <a:t>)</a:t>
            </a:r>
          </a:p>
          <a:p>
            <a:r>
              <a:rPr lang="cs-CZ" dirty="0"/>
              <a:t>na trhu přes 20 let</a:t>
            </a:r>
          </a:p>
          <a:p>
            <a:r>
              <a:rPr lang="cs-CZ" dirty="0"/>
              <a:t>instalace v instituci</a:t>
            </a:r>
          </a:p>
          <a:p>
            <a:r>
              <a:rPr lang="cs-CZ" dirty="0"/>
              <a:t>modulární systém</a:t>
            </a:r>
          </a:p>
          <a:p>
            <a:pPr lvl="1"/>
            <a:r>
              <a:rPr lang="cs-CZ" dirty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Aleph</a:t>
            </a:r>
            <a:r>
              <a:rPr lang="cs-CZ" dirty="0"/>
              <a:t> OPAC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 forem vyhledávání</a:t>
            </a:r>
          </a:p>
          <a:p>
            <a:r>
              <a:rPr lang="cs-CZ" dirty="0"/>
              <a:t>defaultní řazení dle roku</a:t>
            </a:r>
          </a:p>
          <a:p>
            <a:r>
              <a:rPr lang="cs-CZ" dirty="0"/>
              <a:t>detail záznamu a jednotky</a:t>
            </a:r>
          </a:p>
          <a:p>
            <a:pPr lvl="1"/>
            <a:r>
              <a:rPr lang="cs-CZ" dirty="0"/>
              <a:t>statusy výpůjčky</a:t>
            </a:r>
          </a:p>
          <a:p>
            <a:pPr lvl="1"/>
            <a:r>
              <a:rPr lang="cs-CZ" dirty="0"/>
              <a:t>signatury a lokace</a:t>
            </a:r>
          </a:p>
          <a:p>
            <a:r>
              <a:rPr lang="cs-CZ" dirty="0"/>
              <a:t>čtenářské konto</a:t>
            </a:r>
          </a:p>
          <a:p>
            <a:pPr lvl="1"/>
            <a:r>
              <a:rPr lang="cs-CZ" dirty="0"/>
              <a:t>prodloužení knih</a:t>
            </a:r>
          </a:p>
          <a:p>
            <a:pPr lvl="1"/>
            <a:r>
              <a:rPr lang="cs-CZ" dirty="0"/>
              <a:t>rezervace</a:t>
            </a:r>
          </a:p>
          <a:p>
            <a:pPr lvl="1"/>
            <a:r>
              <a:rPr lang="cs-CZ" dirty="0"/>
              <a:t>objednávky ze skladu</a:t>
            </a:r>
          </a:p>
          <a:p>
            <a:r>
              <a:rPr lang="cs-CZ" dirty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knihoven</a:t>
            </a:r>
            <a:endParaRPr lang="uk-UA" altLang="cs-CZ"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zejména akademické a vědecké knihovny</a:t>
            </a:r>
          </a:p>
          <a:p>
            <a:r>
              <a:rPr lang="cs-CZ" dirty="0"/>
              <a:t>Národní knihovna, MZK, NTK,…</a:t>
            </a:r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Primo, Alma, </a:t>
            </a:r>
            <a:r>
              <a:rPr lang="cs-CZ" dirty="0" err="1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Primo – </a:t>
            </a:r>
            <a:r>
              <a:rPr lang="cs-CZ" dirty="0" err="1"/>
              <a:t>discovery</a:t>
            </a:r>
            <a:r>
              <a:rPr lang="cs-CZ" dirty="0"/>
              <a:t> služba</a:t>
            </a:r>
          </a:p>
          <a:p>
            <a:r>
              <a:rPr lang="cs-CZ" dirty="0"/>
              <a:t>Alma – </a:t>
            </a:r>
            <a:r>
              <a:rPr lang="cs-CZ" dirty="0" err="1"/>
              <a:t>cloudová</a:t>
            </a:r>
            <a:r>
              <a:rPr lang="cs-CZ" dirty="0"/>
              <a:t> služba</a:t>
            </a:r>
          </a:p>
          <a:p>
            <a:r>
              <a:rPr lang="cs-CZ" dirty="0" err="1"/>
              <a:t>VuFind</a:t>
            </a:r>
            <a:r>
              <a:rPr lang="cs-CZ" dirty="0"/>
              <a:t> – moderní rozhraní, </a:t>
            </a:r>
            <a:r>
              <a:rPr lang="cs-CZ" dirty="0" err="1"/>
              <a:t>opensource</a:t>
            </a:r>
            <a:r>
              <a:rPr lang="cs-CZ" dirty="0"/>
              <a:t>, např. </a:t>
            </a:r>
            <a:r>
              <a:rPr lang="cs-CZ" dirty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Česko – slovenská firma</a:t>
            </a:r>
          </a:p>
          <a:p>
            <a:r>
              <a:rPr lang="cs-CZ" dirty="0"/>
              <a:t>v ČR – veřejné a vědecké knihovny</a:t>
            </a:r>
          </a:p>
          <a:p>
            <a:r>
              <a:rPr lang="cs-CZ" dirty="0"/>
              <a:t>v SK – i akademické</a:t>
            </a:r>
          </a:p>
          <a:p>
            <a:r>
              <a:rPr lang="cs-CZ" dirty="0" err="1"/>
              <a:t>Advanced</a:t>
            </a:r>
            <a:r>
              <a:rPr lang="cs-CZ" dirty="0"/>
              <a:t> Rapid </a:t>
            </a:r>
            <a:r>
              <a:rPr lang="cs-CZ" dirty="0" err="1"/>
              <a:t>Library</a:t>
            </a:r>
            <a:r>
              <a:rPr lang="cs-CZ" dirty="0"/>
              <a:t> – knihovní systém</a:t>
            </a:r>
          </a:p>
          <a:p>
            <a:pPr lvl="1"/>
            <a:r>
              <a:rPr lang="cs-CZ" dirty="0"/>
              <a:t>modulární řešení</a:t>
            </a:r>
          </a:p>
          <a:p>
            <a:pPr lvl="1"/>
            <a:r>
              <a:rPr lang="cs-CZ" dirty="0"/>
              <a:t>instalace u klienta</a:t>
            </a:r>
          </a:p>
          <a:p>
            <a:pPr lvl="1"/>
            <a:r>
              <a:rPr lang="cs-CZ" dirty="0"/>
              <a:t>nabízejí i webovou aplikaci (jednodušší)</a:t>
            </a:r>
          </a:p>
          <a:p>
            <a:pPr lvl="1"/>
            <a:r>
              <a:rPr lang="cs-CZ" dirty="0"/>
              <a:t>online katalog IPAC</a:t>
            </a:r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ARL - IPAC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ukázka: </a:t>
            </a:r>
            <a:r>
              <a:rPr lang="cs-CZ" dirty="0">
                <a:hlinkClick r:id="rId2"/>
              </a:rPr>
              <a:t>http://katalog.cbvk.cz/</a:t>
            </a:r>
            <a:endParaRPr lang="cs-CZ" dirty="0"/>
          </a:p>
          <a:p>
            <a:r>
              <a:rPr lang="cs-CZ" dirty="0"/>
              <a:t>4 druhy vyhledávání</a:t>
            </a:r>
          </a:p>
          <a:p>
            <a:pPr lvl="1"/>
            <a:r>
              <a:rPr lang="cs-CZ" dirty="0"/>
              <a:t>předmětové vyhledávání</a:t>
            </a:r>
          </a:p>
          <a:p>
            <a:r>
              <a:rPr lang="cs-CZ" dirty="0"/>
              <a:t>fasety</a:t>
            </a:r>
          </a:p>
          <a:p>
            <a:r>
              <a:rPr lang="cs-CZ" dirty="0"/>
              <a:t>čtenářské konto</a:t>
            </a:r>
          </a:p>
          <a:p>
            <a:r>
              <a:rPr lang="cs-CZ" dirty="0"/>
              <a:t>zasílání novinek</a:t>
            </a:r>
          </a:p>
          <a:p>
            <a:r>
              <a:rPr lang="cs-CZ" dirty="0"/>
              <a:t>košík a </a:t>
            </a:r>
            <a:r>
              <a:rPr lang="cs-CZ" dirty="0" err="1"/>
              <a:t>bookmark</a:t>
            </a:r>
            <a:r>
              <a:rPr lang="cs-CZ" dirty="0"/>
              <a:t> (sdílení)</a:t>
            </a:r>
          </a:p>
          <a:p>
            <a:r>
              <a:rPr lang="cs-CZ" dirty="0"/>
              <a:t>trvalý odkaz</a:t>
            </a:r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Čtenářské konto - výpůjčky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dokumenty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KP-</a:t>
            </a:r>
            <a:r>
              <a:rPr lang="cs-CZ" dirty="0" err="1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KP-</a:t>
            </a:r>
            <a:r>
              <a:rPr lang="cs-CZ" dirty="0" err="1"/>
              <a:t>Win</a:t>
            </a:r>
            <a:r>
              <a:rPr lang="cs-CZ" dirty="0"/>
              <a:t> SQL</a:t>
            </a:r>
          </a:p>
          <a:p>
            <a:pPr lvl="1"/>
            <a:r>
              <a:rPr lang="cs-CZ" dirty="0" err="1"/>
              <a:t>Verbis</a:t>
            </a:r>
            <a:endParaRPr lang="cs-CZ" dirty="0"/>
          </a:p>
          <a:p>
            <a:r>
              <a:rPr lang="cs-CZ" dirty="0"/>
              <a:t>knihovní katalog </a:t>
            </a:r>
            <a:r>
              <a:rPr lang="cs-CZ" dirty="0" err="1"/>
              <a:t>Portaro</a:t>
            </a:r>
            <a:endParaRPr lang="cs-CZ" dirty="0"/>
          </a:p>
          <a:p>
            <a:pPr lvl="1"/>
            <a:r>
              <a:rPr lang="cs-CZ" dirty="0"/>
              <a:t>ukázka</a:t>
            </a:r>
            <a:r>
              <a:rPr lang="en-US" dirty="0"/>
              <a:t> #1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https://katalog.mendelu.cz/</a:t>
            </a:r>
            <a:endParaRPr lang="cs-CZ" dirty="0"/>
          </a:p>
          <a:p>
            <a:pPr lvl="1"/>
            <a:r>
              <a:rPr lang="cs-CZ" dirty="0"/>
              <a:t>ukázka </a:t>
            </a:r>
            <a:r>
              <a:rPr lang="en-US" dirty="0"/>
              <a:t>#2: </a:t>
            </a:r>
            <a:r>
              <a:rPr lang="cs-CZ" dirty="0">
                <a:hlinkClick r:id="rId4"/>
              </a:rPr>
              <a:t>http://katalog.kfbz.cz/</a:t>
            </a:r>
            <a:endParaRPr lang="en-US" dirty="0"/>
          </a:p>
          <a:p>
            <a:pPr marL="709613" lvl="1" indent="0">
              <a:buNone/>
            </a:pPr>
            <a:endParaRPr lang="cs-CZ" dirty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druhy vyhledávání</a:t>
            </a:r>
          </a:p>
          <a:p>
            <a:r>
              <a:rPr lang="cs-CZ" dirty="0"/>
              <a:t>integrované vyhledávání v dalších knihovnách</a:t>
            </a:r>
          </a:p>
          <a:p>
            <a:pPr lvl="1"/>
            <a:r>
              <a:rPr lang="cs-CZ" dirty="0"/>
              <a:t>Z39.50, webové služby</a:t>
            </a:r>
          </a:p>
          <a:p>
            <a:r>
              <a:rPr lang="cs-CZ" dirty="0" err="1"/>
              <a:t>customizace</a:t>
            </a:r>
            <a:endParaRPr lang="cs-CZ" dirty="0"/>
          </a:p>
          <a:p>
            <a:r>
              <a:rPr lang="cs-CZ" dirty="0"/>
              <a:t>statistiky</a:t>
            </a:r>
          </a:p>
          <a:p>
            <a:r>
              <a:rPr lang="cs-CZ" dirty="0"/>
              <a:t>systém doporučování dokumentů</a:t>
            </a:r>
          </a:p>
          <a:p>
            <a:pPr lvl="1"/>
            <a:r>
              <a:rPr lang="cs-CZ" dirty="0"/>
              <a:t>novinky, oblíbené, nejpůjčovanější,…</a:t>
            </a:r>
          </a:p>
          <a:p>
            <a:r>
              <a:rPr lang="cs-CZ" dirty="0"/>
              <a:t>rejstříky a hesláře (např. </a:t>
            </a:r>
            <a:r>
              <a:rPr lang="cs-CZ" dirty="0" err="1"/>
              <a:t>MeSH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sekundární zdroj informací</a:t>
            </a:r>
          </a:p>
          <a:p>
            <a:pPr eaLnBrk="1" hangingPunct="1"/>
            <a:r>
              <a:rPr lang="cs-CZ" altLang="cs-CZ"/>
              <a:t>soubor katalogizačních záznamů dokumentů, které instituce</a:t>
            </a:r>
          </a:p>
          <a:p>
            <a:pPr lvl="1" eaLnBrk="1" hangingPunct="1"/>
            <a:r>
              <a:rPr lang="cs-CZ" altLang="cs-CZ"/>
              <a:t>uchovává ve svých fondech</a:t>
            </a:r>
          </a:p>
          <a:p>
            <a:pPr lvl="1" eaLnBrk="1" hangingPunct="1"/>
            <a:r>
              <a:rPr lang="cs-CZ" altLang="cs-CZ"/>
              <a:t>trvale nebo dočasně zpřístupňuje</a:t>
            </a:r>
          </a:p>
          <a:p>
            <a:pPr eaLnBrk="1" hangingPunct="1"/>
            <a:r>
              <a:rPr lang="cs-CZ" altLang="cs-CZ"/>
              <a:t>pravidla tvorby (AACR2)</a:t>
            </a:r>
          </a:p>
          <a:p>
            <a:pPr eaLnBrk="1" hangingPunct="1"/>
            <a:r>
              <a:rPr lang="cs-CZ" altLang="cs-CZ"/>
              <a:t>formát (MARC21, UniMarc,…)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česká firma</a:t>
            </a:r>
          </a:p>
          <a:p>
            <a:r>
              <a:rPr lang="cs-CZ" dirty="0"/>
              <a:t>řešení pro malé knihovny</a:t>
            </a:r>
          </a:p>
          <a:p>
            <a:r>
              <a:rPr lang="cs-CZ" dirty="0"/>
              <a:t>knihovní systémy</a:t>
            </a:r>
          </a:p>
          <a:p>
            <a:pPr lvl="1"/>
            <a:r>
              <a:rPr lang="cs-CZ" dirty="0"/>
              <a:t>Clavius</a:t>
            </a:r>
          </a:p>
          <a:p>
            <a:pPr lvl="1"/>
            <a:r>
              <a:rPr lang="cs-CZ" dirty="0"/>
              <a:t>Clavius </a:t>
            </a:r>
            <a:r>
              <a:rPr lang="cs-CZ" dirty="0" err="1"/>
              <a:t>Rex</a:t>
            </a:r>
            <a:r>
              <a:rPr lang="cs-CZ" sz="2000" dirty="0"/>
              <a:t> - řešení pro regionální knihovny</a:t>
            </a:r>
          </a:p>
          <a:p>
            <a:r>
              <a:rPr lang="cs-CZ" sz="2800" dirty="0"/>
              <a:t>katalog Clavius</a:t>
            </a:r>
          </a:p>
          <a:p>
            <a:pPr lvl="1"/>
            <a:r>
              <a:rPr lang="cs-CZ" dirty="0"/>
              <a:t>ukázka: </a:t>
            </a:r>
            <a:r>
              <a:rPr lang="cs-CZ" dirty="0" err="1">
                <a:hlinkClick r:id="rId3"/>
              </a:rPr>
              <a:t>MěK</a:t>
            </a:r>
            <a:r>
              <a:rPr lang="cs-CZ" dirty="0">
                <a:hlinkClick r:id="rId3"/>
              </a:rPr>
              <a:t> Tábor</a:t>
            </a:r>
            <a:endParaRPr lang="cs-CZ" dirty="0"/>
          </a:p>
          <a:p>
            <a:r>
              <a:rPr lang="cs-CZ" sz="2800" dirty="0"/>
              <a:t>katalog Carmen</a:t>
            </a:r>
          </a:p>
          <a:p>
            <a:pPr lvl="1"/>
            <a:r>
              <a:rPr lang="cs-CZ" dirty="0" err="1"/>
              <a:t>ukázk</a:t>
            </a:r>
            <a:r>
              <a:rPr lang="en-US" dirty="0"/>
              <a:t>a</a:t>
            </a:r>
            <a:r>
              <a:rPr lang="cs-CZ" dirty="0"/>
              <a:t> </a:t>
            </a:r>
            <a:r>
              <a:rPr lang="en-US" dirty="0"/>
              <a:t>#1: </a:t>
            </a:r>
            <a:r>
              <a:rPr lang="cs-CZ" dirty="0">
                <a:hlinkClick r:id="rId4"/>
              </a:rPr>
              <a:t>katalog KJM</a:t>
            </a:r>
            <a:endParaRPr lang="en-US" dirty="0"/>
          </a:p>
          <a:p>
            <a:pPr lvl="1"/>
            <a:r>
              <a:rPr lang="en-US" dirty="0" err="1"/>
              <a:t>uk</a:t>
            </a:r>
            <a:r>
              <a:rPr lang="cs-CZ" dirty="0" err="1"/>
              <a:t>ázka</a:t>
            </a:r>
            <a:r>
              <a:rPr lang="cs-CZ" dirty="0"/>
              <a:t> </a:t>
            </a:r>
            <a:r>
              <a:rPr lang="en-US" dirty="0"/>
              <a:t>#</a:t>
            </a:r>
            <a:r>
              <a:rPr lang="cs-CZ" dirty="0"/>
              <a:t>2: </a:t>
            </a:r>
            <a:r>
              <a:rPr lang="cs-CZ" dirty="0" err="1">
                <a:hlinkClick r:id="rId4"/>
              </a:rPr>
              <a:t>MěK</a:t>
            </a:r>
            <a:r>
              <a:rPr lang="cs-CZ" dirty="0">
                <a:hlinkClick r:id="rId4"/>
              </a:rPr>
              <a:t> Tábor</a:t>
            </a:r>
            <a:endParaRPr lang="cs-CZ" dirty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Carmen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funkce katalogu</a:t>
            </a:r>
          </a:p>
          <a:p>
            <a:r>
              <a:rPr lang="cs-CZ" dirty="0"/>
              <a:t>integrované hledání v jiných knihovnách regionu</a:t>
            </a:r>
          </a:p>
          <a:p>
            <a:r>
              <a:rPr lang="cs-CZ" dirty="0"/>
              <a:t>regionální autority</a:t>
            </a:r>
          </a:p>
          <a:p>
            <a:r>
              <a:rPr lang="cs-CZ" dirty="0"/>
              <a:t>reputační systém</a:t>
            </a:r>
          </a:p>
          <a:p>
            <a:r>
              <a:rPr lang="cs-CZ" dirty="0"/>
              <a:t>kalendárium</a:t>
            </a:r>
          </a:p>
          <a:p>
            <a:r>
              <a:rPr lang="cs-CZ" dirty="0"/>
              <a:t>viditelná podpora e-knih (e-</a:t>
            </a:r>
            <a:r>
              <a:rPr lang="cs-CZ" dirty="0" err="1"/>
              <a:t>Reading</a:t>
            </a:r>
            <a:r>
              <a:rPr lang="cs-CZ" dirty="0"/>
              <a:t>)</a:t>
            </a:r>
          </a:p>
          <a:p>
            <a:r>
              <a:rPr lang="cs-CZ" dirty="0"/>
              <a:t>propojení s externími službami</a:t>
            </a:r>
          </a:p>
          <a:p>
            <a:pPr lvl="1"/>
            <a:r>
              <a:rPr lang="cs-CZ" dirty="0"/>
              <a:t>ostatní linky v detailu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Katalogy nové generace</a:t>
            </a:r>
            <a:endParaRPr lang="uk-UA" altLang="cs-CZ" sz="720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>
                <a:hlinkClick r:id="rId2" tooltip="http://liblime.com/products/koha"/>
              </a:rPr>
              <a:t>Koha</a:t>
            </a:r>
            <a:endParaRPr lang="cs-CZ" altLang="cs-CZ" sz="32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>
                <a:latin typeface="Arial" charset="0"/>
                <a:hlinkClick r:id="rId3"/>
              </a:rPr>
              <a:t>katalog Křižovatky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Evergreen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 knihovní systém</a:t>
            </a:r>
          </a:p>
          <a:p>
            <a:pPr eaLnBrk="1" hangingPunct="1"/>
            <a:r>
              <a:rPr lang="cs-CZ" altLang="cs-CZ" dirty="0"/>
              <a:t>Georgia Public </a:t>
            </a:r>
            <a:r>
              <a:rPr lang="cs-CZ" altLang="cs-CZ" dirty="0" err="1"/>
              <a:t>Library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  <a:hlinkClick r:id="rId3"/>
              </a:rPr>
              <a:t>demo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VuFind</a:t>
            </a:r>
            <a:endParaRPr lang="cs-CZ" altLang="cs-CZ" dirty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open-source</a:t>
            </a:r>
          </a:p>
          <a:p>
            <a:pPr eaLnBrk="1" hangingPunct="1"/>
            <a:r>
              <a:rPr lang="cs-CZ" altLang="cs-CZ" dirty="0"/>
              <a:t>modul </a:t>
            </a:r>
            <a:r>
              <a:rPr lang="cs-CZ" altLang="cs-CZ" dirty="0" err="1"/>
              <a:t>Catalog</a:t>
            </a:r>
            <a:r>
              <a:rPr lang="cs-CZ" altLang="cs-CZ" dirty="0"/>
              <a:t> Driver</a:t>
            </a:r>
          </a:p>
          <a:p>
            <a:pPr lvl="1" eaLnBrk="1" hangingPunct="1"/>
            <a:r>
              <a:rPr lang="cs-CZ" altLang="cs-CZ" dirty="0"/>
              <a:t>propojení na jakýkoliv knihovní systém</a:t>
            </a:r>
          </a:p>
          <a:p>
            <a:pPr eaLnBrk="1" hangingPunct="1"/>
            <a:r>
              <a:rPr lang="cs-CZ" altLang="cs-CZ" dirty="0"/>
              <a:t>kompatibilní s citačním nástrojem </a:t>
            </a:r>
            <a:r>
              <a:rPr lang="cs-CZ" altLang="cs-CZ" dirty="0" err="1"/>
              <a:t>Zotero</a:t>
            </a:r>
            <a:endParaRPr lang="cs-CZ" altLang="cs-CZ" dirty="0"/>
          </a:p>
          <a:p>
            <a:pPr eaLnBrk="1" hangingPunct="1"/>
            <a:r>
              <a:rPr lang="cs-CZ" altLang="cs-CZ" dirty="0">
                <a:latin typeface="Arial" charset="0"/>
              </a:rPr>
              <a:t>ukázka</a:t>
            </a:r>
            <a:r>
              <a:rPr lang="cs-CZ" altLang="cs-CZ" dirty="0"/>
              <a:t> v </a:t>
            </a:r>
            <a:r>
              <a:rPr lang="cs-CZ" altLang="cs-CZ" dirty="0">
                <a:hlinkClick r:id="rId3"/>
              </a:rPr>
              <a:t>MZK</a:t>
            </a: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NCSU </a:t>
            </a:r>
            <a:r>
              <a:rPr lang="cs-CZ" altLang="cs-CZ" sz="3200" dirty="0" err="1">
                <a:hlinkClick r:id="rId2"/>
              </a:rPr>
              <a:t>Libraries</a:t>
            </a:r>
            <a:endParaRPr lang="cs-CZ" altLang="cs-CZ" sz="32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založen na komerčním vyhledávači od firmy </a:t>
            </a:r>
            <a:r>
              <a:rPr lang="cs-CZ" altLang="cs-CZ" dirty="0" err="1">
                <a:hlinkClick r:id="rId3" tooltip="http://endeca.com/byIndustry/media/libraries.html#"/>
              </a:rPr>
              <a:t>Endeca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fasetové vyhledávání, řazení dle relevance, obohacené záznamy (obálky), externí odkazy (na FT), RSS, </a:t>
            </a:r>
            <a:r>
              <a:rPr lang="cs-CZ" altLang="cs-CZ" dirty="0" err="1"/>
              <a:t>prolink</a:t>
            </a:r>
            <a:r>
              <a:rPr lang="cs-CZ" altLang="cs-CZ" dirty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>
                <a:hlinkClick r:id="rId2"/>
              </a:rPr>
              <a:t>Primo</a:t>
            </a:r>
            <a:endParaRPr lang="cs-CZ" altLang="cs-CZ" sz="32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vyvíjí Ex Libris</a:t>
            </a:r>
          </a:p>
          <a:p>
            <a:pPr eaLnBrk="1" hangingPunct="1"/>
            <a:r>
              <a:rPr lang="cs-CZ" altLang="cs-CZ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/>
          </a:p>
          <a:p>
            <a:pPr eaLnBrk="1" hangingPunct="1"/>
            <a:endParaRPr lang="cs-CZ" altLang="cs-CZ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WorldCat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Local</a:t>
            </a:r>
            <a:endParaRPr lang="cs-CZ" alt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odvozený od </a:t>
            </a:r>
            <a:r>
              <a:rPr lang="cs-CZ" altLang="cs-CZ" dirty="0" err="1">
                <a:hlinkClick r:id="rId3"/>
              </a:rPr>
              <a:t>WorldCatu</a:t>
            </a:r>
            <a:endParaRPr lang="cs-CZ" altLang="cs-CZ" dirty="0"/>
          </a:p>
          <a:p>
            <a:pPr eaLnBrk="1" hangingPunct="1"/>
            <a:r>
              <a:rPr lang="cs-CZ" altLang="cs-CZ" dirty="0"/>
              <a:t>převzal některé jeho funkce</a:t>
            </a:r>
          </a:p>
          <a:p>
            <a:pPr eaLnBrk="1" hangingPunct="1"/>
            <a:r>
              <a:rPr lang="cs-CZ" altLang="cs-CZ" dirty="0"/>
              <a:t>pro jednu knihovnu + propojení</a:t>
            </a:r>
          </a:p>
          <a:p>
            <a:pPr eaLnBrk="1" hangingPunct="1"/>
            <a:r>
              <a:rPr lang="cs-CZ" altLang="cs-CZ" dirty="0"/>
              <a:t>sdružování podobných položek</a:t>
            </a:r>
          </a:p>
          <a:p>
            <a:pPr eaLnBrk="1" hangingPunct="1"/>
            <a:r>
              <a:rPr lang="cs-CZ" altLang="cs-CZ" dirty="0"/>
              <a:t>funkce půjčování nebo rezervace</a:t>
            </a:r>
          </a:p>
          <a:p>
            <a:pPr eaLnBrk="1" hangingPunct="1"/>
            <a:r>
              <a:rPr lang="cs-CZ" altLang="cs-CZ" dirty="0"/>
              <a:t>recenze, sdílení, komentáře, zdroje z jiných knihoven,…</a:t>
            </a:r>
          </a:p>
          <a:p>
            <a:pPr eaLnBrk="1" hangingPunct="1"/>
            <a:r>
              <a:rPr lang="cs-CZ" altLang="cs-CZ" dirty="0"/>
              <a:t>dnes spíše </a:t>
            </a:r>
            <a:r>
              <a:rPr lang="cs-CZ" altLang="cs-CZ" dirty="0" err="1"/>
              <a:t>discovery</a:t>
            </a:r>
            <a:r>
              <a:rPr lang="cs-CZ" altLang="cs-CZ" dirty="0"/>
              <a:t> </a:t>
            </a:r>
            <a:r>
              <a:rPr lang="cs-CZ" altLang="cs-CZ" dirty="0" err="1"/>
              <a:t>service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lokační</a:t>
            </a:r>
          </a:p>
          <a:p>
            <a:pPr lvl="1" eaLnBrk="1" hangingPunct="1"/>
            <a:r>
              <a:rPr lang="cs-CZ" altLang="cs-CZ"/>
              <a:t>umístění dokumentu a organizace fondu </a:t>
            </a:r>
          </a:p>
          <a:p>
            <a:pPr eaLnBrk="1" hangingPunct="1"/>
            <a:r>
              <a:rPr lang="cs-CZ" altLang="cs-CZ"/>
              <a:t>bibliografická</a:t>
            </a:r>
          </a:p>
          <a:p>
            <a:pPr lvl="1" eaLnBrk="1" hangingPunct="1"/>
            <a:r>
              <a:rPr lang="cs-CZ" altLang="cs-CZ"/>
              <a:t>info o existenci dokumentu</a:t>
            </a:r>
          </a:p>
          <a:p>
            <a:pPr eaLnBrk="1" hangingPunct="1"/>
            <a:r>
              <a:rPr lang="cs-CZ" altLang="cs-CZ"/>
              <a:t>rešeršní</a:t>
            </a:r>
          </a:p>
          <a:p>
            <a:pPr lvl="1" eaLnBrk="1" hangingPunct="1"/>
            <a:r>
              <a:rPr lang="cs-CZ" altLang="cs-CZ"/>
              <a:t>efektivní vyhledání dokumentů</a:t>
            </a:r>
          </a:p>
          <a:p>
            <a:pPr eaLnBrk="1" hangingPunct="1"/>
            <a:r>
              <a:rPr lang="cs-CZ" altLang="cs-CZ"/>
              <a:t>propagační</a:t>
            </a:r>
          </a:p>
          <a:p>
            <a:pPr lvl="1" eaLnBrk="1" hangingPunct="1"/>
            <a:r>
              <a:rPr lang="cs-CZ" altLang="cs-CZ"/>
              <a:t>info o nově vydaných dokumentech</a:t>
            </a:r>
          </a:p>
          <a:p>
            <a:pPr lvl="1" eaLnBrk="1" hangingPunct="1"/>
            <a:r>
              <a:rPr lang="cs-CZ" altLang="cs-CZ"/>
              <a:t>info o dokumentech v instituci (profil, kvalita???, množství,…)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Goodreads.com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doporučování knih</a:t>
            </a:r>
          </a:p>
          <a:p>
            <a:pPr lvl="1"/>
            <a:r>
              <a:rPr lang="cs-CZ" dirty="0"/>
              <a:t>recenze, hodnocení</a:t>
            </a:r>
          </a:p>
          <a:p>
            <a:pPr lvl="1"/>
            <a:r>
              <a:rPr lang="cs-CZ" dirty="0"/>
              <a:t>populární knihy </a:t>
            </a:r>
            <a:r>
              <a:rPr lang="cs-CZ"/>
              <a:t>dle žánrů</a:t>
            </a:r>
            <a:endParaRPr lang="cs-CZ" dirty="0"/>
          </a:p>
          <a:p>
            <a:pPr lvl="1"/>
            <a:r>
              <a:rPr lang="cs-CZ" dirty="0"/>
              <a:t>komunita čtenářů</a:t>
            </a:r>
          </a:p>
          <a:p>
            <a:r>
              <a:rPr lang="cs-CZ" dirty="0"/>
              <a:t>citáty, kvízy,…</a:t>
            </a:r>
          </a:p>
        </p:txBody>
      </p:sp>
    </p:spTree>
    <p:extLst>
      <p:ext uri="{BB962C8B-B14F-4D97-AF65-F5344CB8AC3E}">
        <p14:creationId xmlns:p14="http://schemas.microsoft.com/office/powerpoint/2010/main" val="150779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LibraryThing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nejde o katalog instituce</a:t>
            </a:r>
          </a:p>
          <a:p>
            <a:pPr eaLnBrk="1" hangingPunct="1"/>
            <a:r>
              <a:rPr lang="cs-CZ" altLang="cs-CZ" dirty="0"/>
              <a:t>knihovna uživatele</a:t>
            </a:r>
            <a:endParaRPr lang="cs-CZ" altLang="cs-CZ" dirty="0">
              <a:latin typeface="Arial" charset="0"/>
            </a:endParaRPr>
          </a:p>
          <a:p>
            <a:pPr eaLnBrk="1" hangingPunct="1"/>
            <a:r>
              <a:rPr lang="cs-CZ" altLang="cs-CZ" dirty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dirty="0"/>
              <a:t>sociální síť</a:t>
            </a:r>
          </a:p>
          <a:p>
            <a:pPr eaLnBrk="1" hangingPunct="1"/>
            <a:r>
              <a:rPr lang="cs-CZ" altLang="cs-CZ" dirty="0"/>
              <a:t>podpora češtiny</a:t>
            </a:r>
          </a:p>
          <a:p>
            <a:pPr eaLnBrk="1" hangingPunct="1"/>
            <a:r>
              <a:rPr lang="cs-CZ" altLang="cs-CZ" dirty="0"/>
              <a:t>API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Zeitgeist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OpenLibrary.org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pokus o vytvoření světového katalogu knih přes uživatele</a:t>
            </a:r>
          </a:p>
          <a:p>
            <a:pPr eaLnBrk="1" hangingPunct="1"/>
            <a:r>
              <a:rPr lang="cs-CZ" altLang="cs-CZ"/>
              <a:t>otevřený projekt</a:t>
            </a:r>
          </a:p>
          <a:p>
            <a:pPr lvl="1" eaLnBrk="1" hangingPunct="1"/>
            <a:r>
              <a:rPr lang="cs-CZ" altLang="cs-CZ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/>
              <a:t>komentáře, hodnocení, doporučení</a:t>
            </a:r>
          </a:p>
          <a:p>
            <a:pPr eaLnBrk="1" hangingPunct="1"/>
            <a:r>
              <a:rPr lang="cs-CZ" altLang="cs-CZ"/>
              <a:t>možnost propojení na </a:t>
            </a:r>
            <a:r>
              <a:rPr lang="cs-CZ" altLang="cs-CZ">
                <a:hlinkClick r:id="rId3"/>
              </a:rPr>
              <a:t>plný text</a:t>
            </a:r>
            <a:endParaRPr lang="cs-CZ" altLang="cs-CZ"/>
          </a:p>
          <a:p>
            <a:pPr eaLnBrk="1" hangingPunct="1"/>
            <a:r>
              <a:rPr lang="cs-CZ" altLang="cs-CZ"/>
              <a:t>Zeitgeist – statistiky</a:t>
            </a:r>
          </a:p>
          <a:p>
            <a:pPr eaLnBrk="1" hangingPunct="1"/>
            <a:r>
              <a:rPr lang="cs-CZ" altLang="cs-CZ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Scriblio</a:t>
            </a:r>
            <a:endParaRPr lang="cs-CZ" altLang="cs-CZ"/>
          </a:p>
          <a:p>
            <a:pPr eaLnBrk="1" hangingPunct="1"/>
            <a:r>
              <a:rPr lang="cs-CZ" altLang="cs-CZ">
                <a:hlinkClick r:id="rId3"/>
              </a:rPr>
              <a:t>SOPA</a:t>
            </a:r>
            <a:r>
              <a:rPr lang="cs-CZ" altLang="cs-CZ">
                <a:latin typeface="Arial" charset="0"/>
                <a:hlinkClick r:id="rId3"/>
              </a:rPr>
              <a:t>C2</a:t>
            </a:r>
            <a:r>
              <a:rPr lang="cs-CZ" altLang="cs-CZ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2"/>
              </a:rPr>
              <a:t>OPACy nové generace I – AquaBrowser a WorldCat Local</a:t>
            </a:r>
            <a:r>
              <a:rPr lang="cs-CZ" altLang="cs-CZ" sz="2000"/>
              <a:t>. Ikaros. 2009, roč. 13, č. 10.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3"/>
              </a:rPr>
              <a:t>OPACy nové generace </a:t>
            </a:r>
            <a:r>
              <a:rPr lang="cs-CZ" altLang="cs-CZ" sz="2000">
                <a:hlinkClick r:id="rId3"/>
              </a:rPr>
              <a:t>I</a:t>
            </a:r>
            <a:r>
              <a:rPr lang="en-US" altLang="cs-CZ" sz="2000">
                <a:hlinkClick r:id="rId3"/>
              </a:rPr>
              <a:t>I – </a:t>
            </a:r>
            <a:r>
              <a:rPr lang="cs-CZ" altLang="cs-CZ" sz="2000">
                <a:hlinkClick r:id="rId3"/>
              </a:rPr>
              <a:t>VIRGObeta a VuFind</a:t>
            </a:r>
            <a:r>
              <a:rPr lang="cs-CZ" altLang="cs-CZ" sz="2000"/>
              <a:t>. Ikaros. 2009, roč. 13, č. 11.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4"/>
              </a:rPr>
              <a:t>OPACy nové generace I</a:t>
            </a:r>
            <a:r>
              <a:rPr lang="cs-CZ" altLang="cs-CZ" sz="2000">
                <a:hlinkClick r:id="rId4"/>
              </a:rPr>
              <a:t>II</a:t>
            </a:r>
            <a:r>
              <a:rPr lang="en-US" altLang="cs-CZ" sz="2000">
                <a:hlinkClick r:id="rId4"/>
              </a:rPr>
              <a:t> – </a:t>
            </a:r>
            <a:r>
              <a:rPr lang="cs-CZ" altLang="cs-CZ" sz="2000">
                <a:hlinkClick r:id="rId4"/>
              </a:rPr>
              <a:t>Evergreen a Koha</a:t>
            </a:r>
            <a:r>
              <a:rPr lang="cs-CZ" altLang="cs-CZ" sz="2000"/>
              <a:t>. Ikaros. 2009, roč. 13, č. 12.</a:t>
            </a:r>
          </a:p>
          <a:p>
            <a:pPr eaLnBrk="1" hangingPunct="1"/>
            <a:r>
              <a:rPr lang="cs-CZ" altLang="cs-CZ" sz="2000"/>
              <a:t>Opálková, M. </a:t>
            </a:r>
            <a:r>
              <a:rPr lang="en-US" altLang="cs-CZ" sz="2000">
                <a:hlinkClick r:id="rId5"/>
              </a:rPr>
              <a:t>OPACy nové generace I</a:t>
            </a:r>
            <a:r>
              <a:rPr lang="cs-CZ" altLang="cs-CZ" sz="2000">
                <a:hlinkClick r:id="rId5"/>
              </a:rPr>
              <a:t>V</a:t>
            </a:r>
            <a:r>
              <a:rPr lang="en-US" altLang="cs-CZ" sz="2000">
                <a:hlinkClick r:id="rId5"/>
              </a:rPr>
              <a:t> – </a:t>
            </a:r>
            <a:r>
              <a:rPr lang="cs-CZ" altLang="cs-CZ" sz="2000">
                <a:hlinkClick r:id="rId5"/>
              </a:rPr>
              <a:t>Scriblio a SOPAC</a:t>
            </a:r>
            <a:r>
              <a:rPr lang="cs-CZ" altLang="cs-CZ" sz="200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/>
          </a:p>
          <a:p>
            <a:pPr eaLnBrk="1" hangingPunct="1"/>
            <a:endParaRPr lang="cs-CZ" altLang="cs-CZ" sz="2800"/>
          </a:p>
          <a:p>
            <a:pPr eaLnBrk="1" hangingPunct="1"/>
            <a:endParaRPr lang="en-US" altLang="cs-CZ" sz="280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Portál </a:t>
            </a:r>
            <a:r>
              <a:rPr lang="cs-CZ" altLang="cs-CZ" sz="3200" dirty="0">
                <a:hlinkClick r:id="rId2" action="ppaction://hlinkfile"/>
              </a:rPr>
              <a:t>opensource.knihovna.cz</a:t>
            </a:r>
            <a:endParaRPr lang="cs-CZ" altLang="cs-CZ" sz="32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otevřený software pro knihovny</a:t>
            </a:r>
          </a:p>
          <a:p>
            <a:r>
              <a:rPr lang="cs-CZ" altLang="cs-CZ" dirty="0">
                <a:latin typeface="Arial" charset="0"/>
              </a:rPr>
              <a:t>překlad </a:t>
            </a:r>
            <a:r>
              <a:rPr lang="cs-CZ" altLang="cs-CZ" dirty="0" err="1">
                <a:latin typeface="Arial" charset="0"/>
              </a:rPr>
              <a:t>WuFind</a:t>
            </a:r>
            <a:r>
              <a:rPr lang="cs-CZ" altLang="cs-CZ" dirty="0">
                <a:latin typeface="Arial" charset="0"/>
              </a:rPr>
              <a:t> 2.0, </a:t>
            </a:r>
            <a:r>
              <a:rPr lang="cs-CZ" altLang="cs-CZ" dirty="0" err="1">
                <a:latin typeface="Arial" charset="0"/>
              </a:rPr>
              <a:t>Koha</a:t>
            </a:r>
            <a:endParaRPr lang="cs-CZ" altLang="cs-CZ" dirty="0">
              <a:latin typeface="Arial" charset="0"/>
            </a:endParaRPr>
          </a:p>
          <a:p>
            <a:r>
              <a:rPr lang="cs-CZ" altLang="cs-CZ" dirty="0">
                <a:latin typeface="Arial" charset="0"/>
              </a:rPr>
              <a:t>budování komunity</a:t>
            </a:r>
          </a:p>
          <a:p>
            <a:r>
              <a:rPr lang="cs-CZ" altLang="cs-CZ" dirty="0">
                <a:latin typeface="Arial" charset="0"/>
              </a:rPr>
              <a:t>katalog aplikací</a:t>
            </a:r>
          </a:p>
          <a:p>
            <a:r>
              <a:rPr lang="cs-CZ" altLang="cs-CZ" dirty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>
                <a:latin typeface="Arial" charset="0"/>
                <a:hlinkClick r:id="rId3"/>
              </a:rPr>
              <a:t>příspěvek</a:t>
            </a:r>
            <a:r>
              <a:rPr lang="cs-CZ" altLang="cs-CZ" dirty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Seznam katalogů v ČR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>
                <a:hlinkClick r:id="rId2"/>
              </a:rPr>
              <a:t>katalogy knihoven ČR</a:t>
            </a:r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>
                <a:hlinkClick r:id="rId2"/>
              </a:rPr>
              <a:t>Libdex</a:t>
            </a:r>
            <a:r>
              <a:rPr lang="cs-CZ" altLang="cs-CZ" dirty="0"/>
              <a:t> = adresář knihoven + </a:t>
            </a:r>
            <a:r>
              <a:rPr lang="cs-CZ" altLang="cs-CZ" sz="2600" dirty="0"/>
              <a:t>katalogy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British</a:t>
            </a:r>
            <a:r>
              <a:rPr lang="cs-CZ" altLang="cs-CZ" dirty="0">
                <a:hlinkClick r:id="rId3"/>
              </a:rPr>
              <a:t> </a:t>
            </a:r>
            <a:r>
              <a:rPr lang="cs-CZ" altLang="cs-CZ" dirty="0" err="1">
                <a:hlinkClick r:id="rId3"/>
              </a:rPr>
              <a:t>Library</a:t>
            </a:r>
            <a:r>
              <a:rPr lang="cs-CZ" altLang="cs-CZ" dirty="0"/>
              <a:t> (GBR)</a:t>
            </a:r>
          </a:p>
          <a:p>
            <a:pPr eaLnBrk="1" hangingPunct="1"/>
            <a:r>
              <a:rPr lang="cs-CZ" altLang="cs-CZ" dirty="0" err="1">
                <a:hlinkClick r:id="rId4"/>
              </a:rPr>
              <a:t>Library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of</a:t>
            </a:r>
            <a:r>
              <a:rPr lang="cs-CZ" altLang="cs-CZ" dirty="0">
                <a:hlinkClick r:id="rId4"/>
              </a:rPr>
              <a:t> </a:t>
            </a:r>
            <a:r>
              <a:rPr lang="cs-CZ" altLang="cs-CZ" dirty="0" err="1">
                <a:hlinkClick r:id="rId4"/>
              </a:rPr>
              <a:t>Congress</a:t>
            </a:r>
            <a:r>
              <a:rPr lang="cs-CZ" altLang="cs-CZ" dirty="0"/>
              <a:t> (USA)</a:t>
            </a:r>
          </a:p>
          <a:p>
            <a:pPr eaLnBrk="1" hangingPunct="1"/>
            <a:r>
              <a:rPr lang="cs-CZ" altLang="cs-CZ" dirty="0">
                <a:hlinkClick r:id="rId5"/>
              </a:rPr>
              <a:t>DNB</a:t>
            </a:r>
            <a:r>
              <a:rPr lang="cs-CZ" altLang="cs-CZ" dirty="0"/>
              <a:t> (GER)</a:t>
            </a:r>
          </a:p>
          <a:p>
            <a:pPr eaLnBrk="1" hangingPunct="1"/>
            <a:r>
              <a:rPr lang="cs-CZ" altLang="cs-CZ" dirty="0">
                <a:hlinkClick r:id="rId6"/>
              </a:rPr>
              <a:t>Ruská národní knihovna</a:t>
            </a:r>
            <a:r>
              <a:rPr lang="cs-CZ" altLang="cs-CZ" dirty="0"/>
              <a:t> (RUS)</a:t>
            </a:r>
          </a:p>
          <a:p>
            <a:pPr eaLnBrk="1" hangingPunct="1"/>
            <a:r>
              <a:rPr lang="cs-CZ" altLang="cs-CZ" dirty="0">
                <a:hlinkClick r:id="rId7"/>
              </a:rPr>
              <a:t>Slovenská </a:t>
            </a:r>
            <a:r>
              <a:rPr lang="cs-CZ" altLang="cs-CZ" dirty="0" err="1">
                <a:hlinkClick r:id="rId7"/>
              </a:rPr>
              <a:t>národná</a:t>
            </a:r>
            <a:r>
              <a:rPr lang="cs-CZ" altLang="cs-CZ" dirty="0">
                <a:hlinkClick r:id="rId7"/>
              </a:rPr>
              <a:t> </a:t>
            </a:r>
            <a:r>
              <a:rPr lang="cs-CZ" altLang="cs-CZ" dirty="0" err="1">
                <a:hlinkClick r:id="rId7"/>
              </a:rPr>
              <a:t>knižnica</a:t>
            </a:r>
            <a:r>
              <a:rPr lang="cs-CZ" altLang="cs-CZ" dirty="0"/>
              <a:t> (SVK)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Souborné katalogy</a:t>
            </a:r>
            <a:endParaRPr lang="uk-UA" altLang="cs-CZ" sz="7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/>
              <a:t>katalogy </a:t>
            </a:r>
            <a:r>
              <a:rPr lang="en-US" altLang="cs-CZ"/>
              <a:t>&gt;1 knihovn</a:t>
            </a:r>
            <a:r>
              <a:rPr lang="cs-CZ" altLang="cs-CZ"/>
              <a:t>y</a:t>
            </a:r>
          </a:p>
          <a:p>
            <a:pPr eaLnBrk="1" hangingPunct="1"/>
            <a:r>
              <a:rPr lang="cs-CZ" altLang="cs-CZ"/>
              <a:t>1 rozhraní</a:t>
            </a:r>
          </a:p>
          <a:p>
            <a:pPr eaLnBrk="1" hangingPunct="1"/>
            <a:r>
              <a:rPr lang="cs-CZ" altLang="cs-CZ"/>
              <a:t>1 dotazovací jazyk</a:t>
            </a:r>
          </a:p>
          <a:p>
            <a:pPr eaLnBrk="1" hangingPunct="1"/>
            <a:r>
              <a:rPr lang="cs-CZ" altLang="cs-CZ"/>
              <a:t>prohledávání všech katalogů současně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katalog knih, </a:t>
            </a:r>
          </a:p>
          <a:p>
            <a:pPr eaLnBrk="1" hangingPunct="1"/>
            <a:r>
              <a:rPr lang="cs-CZ" altLang="cs-CZ"/>
              <a:t>katalog periodik</a:t>
            </a:r>
          </a:p>
          <a:p>
            <a:pPr eaLnBrk="1" hangingPunct="1"/>
            <a:r>
              <a:rPr lang="cs-CZ" altLang="cs-CZ"/>
              <a:t>katalog závěrečných prací</a:t>
            </a:r>
          </a:p>
          <a:p>
            <a:pPr eaLnBrk="1" hangingPunct="1"/>
            <a:r>
              <a:rPr lang="cs-CZ" altLang="cs-CZ"/>
              <a:t>katalog firemní literatury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/>
              <a:t>Národní</a:t>
            </a:r>
          </a:p>
          <a:p>
            <a:pPr lvl="1" eaLnBrk="1" hangingPunct="1"/>
            <a:r>
              <a:rPr lang="cs-CZ" altLang="cs-CZ" sz="2000" dirty="0">
                <a:hlinkClick r:id="rId2"/>
              </a:rPr>
              <a:t>SK ČR</a:t>
            </a:r>
            <a:r>
              <a:rPr lang="cs-CZ" altLang="cs-CZ" sz="2000" dirty="0"/>
              <a:t> (</a:t>
            </a:r>
            <a:r>
              <a:rPr lang="cs-CZ" altLang="cs-CZ" sz="2000" dirty="0" err="1">
                <a:hlinkClick r:id="rId3"/>
              </a:rPr>
              <a:t>info</a:t>
            </a:r>
            <a:r>
              <a:rPr lang="cs-CZ" altLang="cs-CZ" sz="2000" dirty="0"/>
              <a:t>) </a:t>
            </a:r>
          </a:p>
          <a:p>
            <a:pPr lvl="1" eaLnBrk="1" hangingPunct="1"/>
            <a:r>
              <a:rPr lang="cs-CZ" altLang="cs-CZ" sz="2000" dirty="0">
                <a:hlinkClick r:id="rId4"/>
              </a:rPr>
              <a:t>SK Skat</a:t>
            </a:r>
            <a:r>
              <a:rPr lang="cs-CZ" altLang="cs-CZ" sz="2000" dirty="0"/>
              <a:t> - uživatelé KS Lanius a Clavius</a:t>
            </a:r>
          </a:p>
          <a:p>
            <a:pPr eaLnBrk="1" hangingPunct="1"/>
            <a:r>
              <a:rPr lang="cs-CZ" altLang="cs-CZ" sz="2600" dirty="0"/>
              <a:t>Regionální</a:t>
            </a:r>
          </a:p>
          <a:p>
            <a:pPr lvl="1" eaLnBrk="1" hangingPunct="1"/>
            <a:r>
              <a:rPr lang="cs-CZ" altLang="cs-CZ" sz="2000" dirty="0">
                <a:hlinkClick r:id="rId5"/>
              </a:rPr>
              <a:t>SK regionu Karviná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Institucionální</a:t>
            </a:r>
          </a:p>
          <a:p>
            <a:pPr lvl="1" eaLnBrk="1" hangingPunct="1"/>
            <a:r>
              <a:rPr lang="cs-CZ" altLang="cs-CZ" sz="2000" dirty="0">
                <a:hlinkClick r:id="rId6" action="ppaction://hlinkfile"/>
              </a:rPr>
              <a:t>Souborný katalog MU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7"/>
              </a:rPr>
              <a:t>Souborný katalog UK v Praze</a:t>
            </a:r>
            <a:endParaRPr lang="cs-CZ" altLang="cs-CZ" sz="2000" dirty="0"/>
          </a:p>
          <a:p>
            <a:pPr lvl="1" eaLnBrk="1" hangingPunct="1"/>
            <a:r>
              <a:rPr lang="cs-CZ" altLang="cs-CZ" sz="2000" dirty="0">
                <a:hlinkClick r:id="rId8"/>
              </a:rPr>
              <a:t>Souborný katalog AV ČR</a:t>
            </a:r>
            <a:endParaRPr lang="cs-CZ" altLang="cs-CZ" sz="2000" dirty="0"/>
          </a:p>
          <a:p>
            <a:pPr eaLnBrk="1" hangingPunct="1"/>
            <a:r>
              <a:rPr lang="cs-CZ" altLang="cs-CZ" sz="2600" dirty="0"/>
              <a:t>Oborové</a:t>
            </a:r>
          </a:p>
          <a:p>
            <a:pPr lvl="1" eaLnBrk="1" hangingPunct="1"/>
            <a:r>
              <a:rPr lang="cs-CZ" altLang="cs-CZ" sz="2000" dirty="0">
                <a:hlinkClick r:id="rId9"/>
              </a:rPr>
              <a:t>MEDVIK</a:t>
            </a:r>
            <a:r>
              <a:rPr lang="cs-CZ" altLang="cs-CZ" sz="2000" dirty="0"/>
              <a:t> – lékařství</a:t>
            </a:r>
          </a:p>
          <a:p>
            <a:pPr lvl="1" eaLnBrk="1" hangingPunct="1"/>
            <a:r>
              <a:rPr lang="cs-CZ" altLang="cs-CZ" sz="2000" dirty="0">
                <a:hlinkClick r:id="rId10"/>
              </a:rPr>
              <a:t>SK časopisů VPK</a:t>
            </a:r>
            <a:r>
              <a:rPr lang="cs-CZ" altLang="cs-CZ" sz="2000" dirty="0"/>
              <a:t> – technika a přírodní vědy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Mezinárodní</a:t>
            </a:r>
          </a:p>
          <a:p>
            <a:pPr lvl="1" eaLnBrk="1" hangingPunct="1"/>
            <a:r>
              <a:rPr lang="cs-CZ" altLang="cs-CZ" dirty="0" err="1">
                <a:hlinkClick r:id="rId2"/>
              </a:rPr>
              <a:t>The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European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Library</a:t>
            </a:r>
            <a:r>
              <a:rPr lang="cs-CZ" altLang="cs-CZ" dirty="0">
                <a:hlinkClick r:id="rId2"/>
              </a:rPr>
              <a:t> </a:t>
            </a:r>
            <a:r>
              <a:rPr lang="cs-CZ" altLang="cs-CZ" dirty="0" err="1">
                <a:hlinkClick r:id="rId2"/>
              </a:rPr>
              <a:t>Catalog</a:t>
            </a:r>
            <a:endParaRPr lang="cs-CZ" altLang="cs-CZ" dirty="0"/>
          </a:p>
          <a:p>
            <a:pPr lvl="1" eaLnBrk="1" hangingPunct="1"/>
            <a:r>
              <a:rPr lang="cs-CZ" altLang="cs-CZ" dirty="0" err="1">
                <a:hlinkClick r:id="rId3"/>
              </a:rPr>
              <a:t>WorldCat</a:t>
            </a:r>
            <a:r>
              <a:rPr lang="cs-CZ" altLang="cs-CZ" dirty="0"/>
              <a:t> (OCLC)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>
                <a:hlinkClick r:id="rId4"/>
              </a:rPr>
              <a:t>seznam SK v ČR</a:t>
            </a:r>
            <a:endParaRPr lang="cs-CZ" altLang="cs-CZ" dirty="0"/>
          </a:p>
          <a:p>
            <a:pPr eaLnBrk="1" hangingPunct="1"/>
            <a:r>
              <a:rPr lang="cs-CZ" altLang="cs-CZ" dirty="0">
                <a:hlinkClick r:id="rId5"/>
              </a:rPr>
              <a:t>seznam zahraničních SK</a:t>
            </a:r>
            <a:endParaRPr lang="cs-CZ" altLang="cs-CZ" dirty="0"/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Česká národní bibliografie</a:t>
            </a:r>
            <a:r>
              <a:rPr lang="cs-CZ" altLang="cs-CZ" dirty="0"/>
              <a:t> </a:t>
            </a:r>
          </a:p>
          <a:p>
            <a:pPr lvl="1" eaLnBrk="1" hangingPunct="1"/>
            <a:r>
              <a:rPr lang="cs-CZ" altLang="cs-CZ" dirty="0"/>
              <a:t>tištěná produkce</a:t>
            </a:r>
          </a:p>
          <a:p>
            <a:pPr eaLnBrk="1" hangingPunct="1"/>
            <a:r>
              <a:rPr lang="cs-CZ" altLang="cs-CZ" dirty="0" err="1">
                <a:hlinkClick r:id="rId3"/>
              </a:rPr>
              <a:t>Webarchiv</a:t>
            </a:r>
            <a:endParaRPr lang="cs-CZ" altLang="cs-CZ" dirty="0"/>
          </a:p>
          <a:p>
            <a:pPr lvl="1" eaLnBrk="1" hangingPunct="1"/>
            <a:r>
              <a:rPr lang="cs-CZ" altLang="cs-CZ" dirty="0"/>
              <a:t>web</a:t>
            </a:r>
          </a:p>
          <a:p>
            <a:pPr lvl="1"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brány</a:t>
            </a:r>
            <a:endParaRPr lang="uk-UA" altLang="cs-CZ" sz="7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online služba</a:t>
            </a:r>
          </a:p>
          <a:p>
            <a:pPr eaLnBrk="1" hangingPunct="1"/>
            <a:r>
              <a:rPr lang="cs-CZ" altLang="cs-CZ"/>
              <a:t>zprostředkovává přístup k vybraným online informačním zdrojům</a:t>
            </a:r>
          </a:p>
          <a:p>
            <a:pPr eaLnBrk="1" hangingPunct="1"/>
            <a:r>
              <a:rPr lang="cs-CZ" altLang="cs-CZ"/>
              <a:t>zaměření na určitý obor nebo téma</a:t>
            </a:r>
          </a:p>
          <a:p>
            <a:pPr eaLnBrk="1" hangingPunct="1"/>
            <a:r>
              <a:rPr lang="cs-CZ" altLang="cs-CZ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/>
              <a:t>zpracování na základě definovaných formálních a kvalitativních kritérií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Informační brána a SJ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klasifikační systém</a:t>
            </a:r>
          </a:p>
          <a:p>
            <a:pPr lvl="1" eaLnBrk="1" hangingPunct="1"/>
            <a:r>
              <a:rPr lang="cs-CZ" altLang="cs-CZ"/>
              <a:t>člení zdroje dle oborů</a:t>
            </a:r>
          </a:p>
          <a:p>
            <a:pPr eaLnBrk="1" hangingPunct="1"/>
            <a:r>
              <a:rPr lang="cs-CZ" altLang="cs-CZ"/>
              <a:t>klíčová slova</a:t>
            </a:r>
          </a:p>
          <a:p>
            <a:pPr eaLnBrk="1" hangingPunct="1"/>
            <a:r>
              <a:rPr lang="cs-CZ" altLang="cs-CZ"/>
              <a:t>folksonomie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Jednotná informační brána </a:t>
            </a:r>
            <a:r>
              <a:rPr lang="cs-CZ" altLang="cs-CZ" sz="3200"/>
              <a:t>(JIB)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jednotný a snadný přístup k různým informačním zdrojům</a:t>
            </a:r>
          </a:p>
          <a:p>
            <a:pPr eaLnBrk="1" hangingPunct="1"/>
            <a:r>
              <a:rPr lang="cs-CZ" altLang="cs-CZ" dirty="0"/>
              <a:t>včetně plných textů dokumentů</a:t>
            </a:r>
          </a:p>
          <a:p>
            <a:pPr eaLnBrk="1" hangingPunct="1"/>
            <a:r>
              <a:rPr lang="cs-CZ" altLang="cs-CZ" dirty="0"/>
              <a:t>vychází z projektu </a:t>
            </a:r>
            <a:r>
              <a:rPr lang="cs-CZ" altLang="cs-CZ" dirty="0" err="1"/>
              <a:t>projektu</a:t>
            </a:r>
            <a:r>
              <a:rPr lang="cs-CZ" altLang="cs-CZ" dirty="0"/>
              <a:t> </a:t>
            </a:r>
            <a:r>
              <a:rPr lang="cs-CZ" altLang="cs-CZ" dirty="0">
                <a:hlinkClick r:id="rId3"/>
              </a:rPr>
              <a:t>CASLIN</a:t>
            </a:r>
            <a:endParaRPr lang="cs-CZ" altLang="cs-CZ" dirty="0"/>
          </a:p>
          <a:p>
            <a:pPr eaLnBrk="1" hangingPunct="1"/>
            <a:r>
              <a:rPr lang="cs-CZ" altLang="cs-CZ" dirty="0"/>
              <a:t>technologie </a:t>
            </a:r>
            <a:r>
              <a:rPr lang="cs-CZ" altLang="cs-CZ" dirty="0" err="1"/>
              <a:t>Metalib</a:t>
            </a:r>
            <a:r>
              <a:rPr lang="cs-CZ" altLang="cs-CZ" dirty="0"/>
              <a:t> a SFX</a:t>
            </a:r>
          </a:p>
          <a:p>
            <a:pPr eaLnBrk="1" hangingPunct="1"/>
            <a:r>
              <a:rPr lang="cs-CZ" altLang="cs-CZ" dirty="0"/>
              <a:t>Můj prostor</a:t>
            </a:r>
          </a:p>
          <a:p>
            <a:pPr lvl="1" eaLnBrk="1" hangingPunct="1"/>
            <a:r>
              <a:rPr lang="cs-CZ" altLang="cs-CZ" dirty="0"/>
              <a:t>historie hledání, nastavení, uchovávání záznamů, moje e-časopisy,…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hlinkClick r:id="rId2"/>
              </a:rPr>
              <a:t>Informační brána KIV</a:t>
            </a:r>
            <a:endParaRPr lang="cs-CZ" altLang="cs-CZ" dirty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oborová brána KIV</a:t>
            </a:r>
          </a:p>
          <a:p>
            <a:pPr eaLnBrk="1" hangingPunct="1"/>
            <a:r>
              <a:rPr lang="cs-CZ" altLang="cs-CZ" dirty="0"/>
              <a:t>založena na </a:t>
            </a:r>
            <a:r>
              <a:rPr lang="cs-CZ" altLang="cs-CZ" b="1" dirty="0"/>
              <a:t>databázi KKL</a:t>
            </a:r>
            <a:endParaRPr lang="cs-CZ" altLang="cs-CZ" dirty="0"/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dirty="0"/>
              <a:t>=Knihovna knihovnické literatury</a:t>
            </a:r>
          </a:p>
          <a:p>
            <a:pPr eaLnBrk="1" hangingPunct="1"/>
            <a:r>
              <a:rPr lang="cs-CZ" altLang="cs-CZ" dirty="0"/>
              <a:t>spravuje Knihovnický institut NK ČR</a:t>
            </a:r>
          </a:p>
          <a:p>
            <a:pPr eaLnBrk="1" hangingPunct="1"/>
            <a:r>
              <a:rPr lang="cs-CZ" altLang="cs-CZ" dirty="0"/>
              <a:t>funguje od roku 2006</a:t>
            </a:r>
          </a:p>
          <a:p>
            <a:pPr eaLnBrk="1" hangingPunct="1"/>
            <a:r>
              <a:rPr lang="cs-CZ" altLang="cs-CZ" dirty="0"/>
              <a:t>vyhledávání:</a:t>
            </a:r>
          </a:p>
          <a:p>
            <a:pPr lvl="1" eaLnBrk="1" hangingPunct="1"/>
            <a:r>
              <a:rPr lang="cs-CZ" altLang="cs-CZ" dirty="0"/>
              <a:t>http://kiv.jib.cz/vyhledavac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>
                <a:hlinkClick r:id="rId2"/>
              </a:rPr>
              <a:t>EDU.cz</a:t>
            </a:r>
            <a:r>
              <a:rPr lang="cs-CZ" altLang="cs-CZ" sz="2100" dirty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3"/>
              </a:rPr>
              <a:t>EU portál</a:t>
            </a:r>
            <a:r>
              <a:rPr lang="cs-CZ" altLang="cs-CZ" sz="2100" dirty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4"/>
              </a:rPr>
              <a:t>Econnect</a:t>
            </a:r>
            <a:r>
              <a:rPr lang="cs-CZ" altLang="cs-CZ" sz="2100" dirty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5"/>
              </a:rPr>
              <a:t>ART JIB</a:t>
            </a:r>
            <a:r>
              <a:rPr lang="cs-CZ" altLang="cs-CZ" sz="2100" dirty="0"/>
              <a:t> – umění a architektura (JIB)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6"/>
              </a:rPr>
              <a:t>MUSICA</a:t>
            </a:r>
            <a:r>
              <a:rPr lang="cs-CZ" altLang="cs-CZ" sz="2100" dirty="0"/>
              <a:t> - hudba a hudební věda (JIB)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7"/>
              </a:rPr>
              <a:t>TECHNICA</a:t>
            </a:r>
            <a:r>
              <a:rPr lang="cs-CZ" altLang="cs-CZ" sz="2100" dirty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>
                <a:hlinkClick r:id="rId8"/>
              </a:rPr>
              <a:t>Geobibline</a:t>
            </a:r>
            <a:r>
              <a:rPr lang="cs-CZ" altLang="cs-CZ" sz="2100" dirty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9"/>
              </a:rPr>
              <a:t>Fyzikální portál</a:t>
            </a:r>
            <a:r>
              <a:rPr lang="cs-CZ" altLang="cs-CZ" sz="2100" dirty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0"/>
              </a:rPr>
              <a:t>MEDVIK</a:t>
            </a:r>
            <a:r>
              <a:rPr lang="cs-CZ" altLang="cs-CZ" sz="2100" dirty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1"/>
              </a:rPr>
              <a:t>AGRONAVIGÁTOR</a:t>
            </a:r>
            <a:r>
              <a:rPr lang="cs-CZ" altLang="cs-CZ" sz="2100" dirty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2"/>
              </a:rPr>
              <a:t>Econlib.cz</a:t>
            </a:r>
            <a:r>
              <a:rPr lang="cs-CZ" altLang="cs-CZ" sz="2100" dirty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>
                <a:hlinkClick r:id="rId13"/>
              </a:rPr>
              <a:t>Národní statistický portál</a:t>
            </a:r>
            <a:r>
              <a:rPr lang="cs-CZ" altLang="cs-CZ" sz="2100" b="1" dirty="0"/>
              <a:t> </a:t>
            </a:r>
            <a:r>
              <a:rPr lang="cs-CZ" altLang="cs-CZ" sz="2100" dirty="0"/>
              <a:t>- statistiky ČSÚ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úplný katalog</a:t>
            </a:r>
          </a:p>
          <a:p>
            <a:pPr lvl="1" eaLnBrk="1" hangingPunct="1"/>
            <a:r>
              <a:rPr lang="cs-CZ" altLang="cs-CZ"/>
              <a:t>např. katalog knihovny</a:t>
            </a:r>
          </a:p>
          <a:p>
            <a:pPr eaLnBrk="1" hangingPunct="1"/>
            <a:r>
              <a:rPr lang="cs-CZ" altLang="cs-CZ"/>
              <a:t>dílčí katalog</a:t>
            </a:r>
          </a:p>
          <a:p>
            <a:pPr lvl="1" eaLnBrk="1" hangingPunct="1"/>
            <a:r>
              <a:rPr lang="cs-CZ" altLang="cs-CZ"/>
              <a:t>např. katalog pobočky</a:t>
            </a:r>
          </a:p>
          <a:p>
            <a:pPr eaLnBrk="1" hangingPunct="1"/>
            <a:r>
              <a:rPr lang="cs-CZ" altLang="cs-CZ"/>
              <a:t>souborný katalog</a:t>
            </a:r>
          </a:p>
          <a:p>
            <a:pPr lvl="1" eaLnBrk="1" hangingPunct="1"/>
            <a:r>
              <a:rPr lang="cs-CZ" altLang="cs-CZ"/>
              <a:t>katalog více knihoven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Druhy katalogů</a:t>
            </a:r>
            <a:r>
              <a:rPr lang="cs-CZ" altLang="cs-CZ" sz="240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lístkový katalog</a:t>
            </a:r>
          </a:p>
          <a:p>
            <a:pPr lvl="1" eaLnBrk="1" hangingPunct="1"/>
            <a:r>
              <a:rPr lang="cs-CZ" altLang="cs-CZ"/>
              <a:t>1 záznam = 1 katalogizační lístek</a:t>
            </a:r>
          </a:p>
          <a:p>
            <a:pPr eaLnBrk="1" hangingPunct="1"/>
            <a:r>
              <a:rPr lang="cs-CZ" altLang="cs-CZ"/>
              <a:t>listový katalog </a:t>
            </a:r>
          </a:p>
          <a:p>
            <a:pPr lvl="1" eaLnBrk="1" hangingPunct="1"/>
            <a:r>
              <a:rPr lang="cs-CZ" altLang="cs-CZ"/>
              <a:t>seznam záznamů, nesvázaný</a:t>
            </a:r>
          </a:p>
          <a:p>
            <a:pPr eaLnBrk="1" hangingPunct="1"/>
            <a:r>
              <a:rPr lang="cs-CZ" altLang="cs-CZ"/>
              <a:t>svazkový katalog</a:t>
            </a:r>
          </a:p>
          <a:p>
            <a:pPr lvl="1" eaLnBrk="1" hangingPunct="1"/>
            <a:r>
              <a:rPr lang="cs-CZ" altLang="cs-CZ"/>
              <a:t>katalog ve formě knihy</a:t>
            </a:r>
          </a:p>
          <a:p>
            <a:pPr eaLnBrk="1" hangingPunct="1"/>
            <a:r>
              <a:rPr lang="cs-CZ" altLang="cs-CZ"/>
              <a:t>elektronický katalog (OPAC)</a:t>
            </a:r>
          </a:p>
          <a:p>
            <a:pPr lvl="1" eaLnBrk="1" hangingPunct="1"/>
            <a:r>
              <a:rPr lang="cs-CZ" altLang="cs-CZ"/>
              <a:t>off-line katalogy</a:t>
            </a:r>
          </a:p>
          <a:p>
            <a:pPr lvl="1" eaLnBrk="1" hangingPunct="1"/>
            <a:r>
              <a:rPr lang="cs-CZ" altLang="cs-CZ"/>
              <a:t>on-line katalogy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Co je OPAC?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/>
              <a:t>OPAC - Open Public Access Catalog</a:t>
            </a:r>
          </a:p>
          <a:p>
            <a:pPr eaLnBrk="1" hangingPunct="1"/>
            <a:r>
              <a:rPr lang="cs-CZ" altLang="cs-CZ"/>
              <a:t>dnes spíše O(nline)PAC</a:t>
            </a:r>
          </a:p>
          <a:p>
            <a:pPr eaLnBrk="1" hangingPunct="1"/>
            <a:r>
              <a:rPr lang="cs-CZ" altLang="cs-CZ"/>
              <a:t>veřejně dostupný katalog</a:t>
            </a:r>
          </a:p>
          <a:p>
            <a:pPr eaLnBrk="1" hangingPunct="1"/>
            <a:r>
              <a:rPr lang="cs-CZ" altLang="cs-CZ"/>
              <a:t>pro potřeby uživatelů knihovny</a:t>
            </a:r>
          </a:p>
          <a:p>
            <a:pPr eaLnBrk="1" hangingPunct="1"/>
            <a:r>
              <a:rPr lang="cs-CZ" altLang="cs-CZ"/>
              <a:t>vyhledávání záznamů</a:t>
            </a:r>
          </a:p>
          <a:p>
            <a:pPr eaLnBrk="1" hangingPunct="1"/>
            <a:r>
              <a:rPr lang="cs-CZ" altLang="cs-CZ"/>
              <a:t>+ doplňkové služby</a:t>
            </a:r>
          </a:p>
          <a:p>
            <a:pPr lvl="1" eaLnBrk="1" hangingPunct="1"/>
            <a:r>
              <a:rPr lang="cs-CZ" altLang="cs-CZ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/>
              <a:t>Library 2.0 - obsahy, obálky, hodnocení,…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a6cad4b3e13270737cb87640dca6713a7b7f8b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9</TotalTime>
  <Words>1432</Words>
  <Application>Microsoft Office PowerPoint</Application>
  <PresentationFormat>Předvádění na obrazovce (4:3)</PresentationFormat>
  <Paragraphs>345</Paragraphs>
  <Slides>59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Vyhledávání v katalogu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Evergreen</vt:lpstr>
      <vt:lpstr>VuFind</vt:lpstr>
      <vt:lpstr>NCSU Libraries</vt:lpstr>
      <vt:lpstr>Primo</vt:lpstr>
      <vt:lpstr>WorldCat Local</vt:lpstr>
      <vt:lpstr>Goodreads.com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Informační brána a SJ</vt:lpstr>
      <vt:lpstr>Jednotná informační brána (JIB)</vt:lpstr>
      <vt:lpstr>Informační brána KIV</vt:lpstr>
      <vt:lpstr>Oborové brány a portály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270</cp:revision>
  <dcterms:created xsi:type="dcterms:W3CDTF">2008-06-02T21:04:14Z</dcterms:created>
  <dcterms:modified xsi:type="dcterms:W3CDTF">2018-04-12T10:10:45Z</dcterms:modified>
</cp:coreProperties>
</file>