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02" r:id="rId2"/>
    <p:sldId id="556" r:id="rId3"/>
    <p:sldId id="353" r:id="rId4"/>
    <p:sldId id="526" r:id="rId5"/>
    <p:sldId id="528" r:id="rId6"/>
    <p:sldId id="527" r:id="rId7"/>
    <p:sldId id="529" r:id="rId8"/>
    <p:sldId id="531" r:id="rId9"/>
    <p:sldId id="532" r:id="rId10"/>
    <p:sldId id="533" r:id="rId11"/>
    <p:sldId id="534" r:id="rId12"/>
    <p:sldId id="535" r:id="rId13"/>
    <p:sldId id="470" r:id="rId14"/>
    <p:sldId id="536" r:id="rId15"/>
    <p:sldId id="541" r:id="rId16"/>
    <p:sldId id="540" r:id="rId17"/>
    <p:sldId id="542" r:id="rId18"/>
    <p:sldId id="538" r:id="rId19"/>
    <p:sldId id="539" r:id="rId20"/>
    <p:sldId id="471" r:id="rId21"/>
    <p:sldId id="537" r:id="rId22"/>
    <p:sldId id="516" r:id="rId23"/>
    <p:sldId id="543" r:id="rId24"/>
    <p:sldId id="544" r:id="rId25"/>
    <p:sldId id="545" r:id="rId26"/>
    <p:sldId id="517" r:id="rId27"/>
    <p:sldId id="546" r:id="rId28"/>
    <p:sldId id="547" r:id="rId29"/>
    <p:sldId id="548" r:id="rId30"/>
    <p:sldId id="549" r:id="rId31"/>
    <p:sldId id="530" r:id="rId32"/>
    <p:sldId id="551" r:id="rId33"/>
    <p:sldId id="514" r:id="rId34"/>
    <p:sldId id="552" r:id="rId35"/>
    <p:sldId id="553" r:id="rId36"/>
    <p:sldId id="518" r:id="rId37"/>
    <p:sldId id="519" r:id="rId38"/>
    <p:sldId id="554" r:id="rId39"/>
    <p:sldId id="555" r:id="rId40"/>
    <p:sldId id="520" r:id="rId41"/>
    <p:sldId id="522" r:id="rId42"/>
    <p:sldId id="523" r:id="rId43"/>
    <p:sldId id="524" r:id="rId44"/>
    <p:sldId id="525" r:id="rId45"/>
    <p:sldId id="511" r:id="rId46"/>
    <p:sldId id="258" r:id="rId47"/>
  </p:sldIdLst>
  <p:sldSz cx="9144000" cy="6858000" type="screen4x3"/>
  <p:notesSz cx="6858000" cy="9144000"/>
  <p:custDataLst>
    <p:tags r:id="rId5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46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338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683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31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8290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51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671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41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81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polupracujici-knihovny/seznam-knihoven-zasilajicich-do-sk-cr-zaznamy-v-elektronicke-podo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aslin.cz/caslin/statistiky-sk-cr/statistika-o-vyuzivani-mvs-v-prostredi-souborneho-katalogu-cr-2007-201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ib.cz/" TargetMode="External"/><Relationship Id="rId4" Type="http://schemas.openxmlformats.org/officeDocument/2006/relationships/hyperlink" Target="http://eds.a.ebscohost.com/eds/search/basic?sid=fa7d00c3-76c7-428a-bdf8-b9e830a0d3d0@sessionmgr4001&amp;vid=2&amp;hid=410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ournaltocs.hw.ac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k.cz/o-knihovne/odborne-cinnosti/an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druk.cz/data/xinha/sdruk/ks2014/Ceska%20narodni%20clankova%20bibliografie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utority.nkp.cz/" TargetMode="External"/><Relationship Id="rId2" Type="http://schemas.openxmlformats.org/officeDocument/2006/relationships/hyperlink" Target="http://www.viaf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kramerius.nkp.cz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rey.eu/" TargetMode="External"/><Relationship Id="rId2" Type="http://schemas.openxmlformats.org/officeDocument/2006/relationships/hyperlink" Target="http://nusl.techlib.cz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ses.cz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ejteseknihovny.cz/novy-dotaz-region" TargetMode="External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dotazy/jak-se-rodi-cert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balkyknih.cz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listserv@cesnet.cz" TargetMode="External"/><Relationship Id="rId2" Type="http://schemas.openxmlformats.org/officeDocument/2006/relationships/hyperlink" Target="http://listserv.cesnet.cz/archives/knihovna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vyska-request@cesnet.cz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ipk.nkp.cz/adresare-e-konference/diskusni-konference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caslin/dokumenty/rok-2015/file.2015-12-08.0897349249/at_download/fil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slin.cz/caslin/dokumenty/rok-2015/file.2015-12-08.0897349249/at_download/fil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sluzby-souborneho-katalogu-cr/obohacovani-zaznamu-v-sk-cr-a-pridane-sluzb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27. dubna 2018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7.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Centrální systémy a služby pro knihovny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6,2+ mil. záznamů</a:t>
            </a:r>
          </a:p>
          <a:p>
            <a:r>
              <a:rPr lang="cs-CZ" dirty="0"/>
              <a:t>obsah:</a:t>
            </a:r>
          </a:p>
          <a:p>
            <a:pPr lvl="1"/>
            <a:r>
              <a:rPr lang="cs-CZ" dirty="0"/>
              <a:t>monografie, časopisy, sborníky, speciální dokumenty,…</a:t>
            </a:r>
          </a:p>
          <a:p>
            <a:pPr lvl="1"/>
            <a:r>
              <a:rPr lang="cs-CZ" dirty="0"/>
              <a:t>české i zahraniční</a:t>
            </a:r>
          </a:p>
          <a:p>
            <a:r>
              <a:rPr lang="cs-CZ" dirty="0"/>
              <a:t>přispívá </a:t>
            </a:r>
            <a:r>
              <a:rPr lang="cs-CZ" dirty="0">
                <a:hlinkClick r:id="rId2"/>
              </a:rPr>
              <a:t>418 knihoven</a:t>
            </a:r>
            <a:endParaRPr lang="cs-CZ" dirty="0"/>
          </a:p>
          <a:p>
            <a:pPr lvl="1"/>
            <a:r>
              <a:rPr lang="cs-CZ" dirty="0"/>
              <a:t>54 testovány záznamy</a:t>
            </a:r>
          </a:p>
          <a:p>
            <a:r>
              <a:rPr lang="cs-CZ" dirty="0"/>
              <a:t>návštěvnost</a:t>
            </a:r>
          </a:p>
          <a:p>
            <a:pPr lvl="1"/>
            <a:r>
              <a:rPr lang="cs-CZ" dirty="0"/>
              <a:t>cca. 3000 uživ./den</a:t>
            </a:r>
          </a:p>
          <a:p>
            <a:pPr lvl="1"/>
            <a:r>
              <a:rPr lang="cs-CZ" dirty="0"/>
              <a:t>od počátku cca. 5 mil. uživ.</a:t>
            </a:r>
          </a:p>
        </p:txBody>
      </p:sp>
    </p:spTree>
    <p:extLst>
      <p:ext uri="{BB962C8B-B14F-4D97-AF65-F5344CB8AC3E}">
        <p14:creationId xmlns:p14="http://schemas.microsoft.com/office/powerpoint/2010/main" val="239509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MVS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948264" y="620516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2"/>
              </a:rPr>
              <a:t>NK ČR</a:t>
            </a:r>
            <a:endParaRPr lang="cs-CZ" sz="1200" dirty="0"/>
          </a:p>
        </p:txBody>
      </p:sp>
      <p:pic>
        <p:nvPicPr>
          <p:cNvPr id="3" name="Picture 2" descr="VÃ½sledek obrÃ¡zku pro statistika MVS">
            <a:extLst>
              <a:ext uri="{FF2B5EF4-FFF2-40B4-BE49-F238E27FC236}">
                <a16:creationId xmlns:a16="http://schemas.microsoft.com/office/drawing/2014/main" id="{4E966584-9025-438E-A674-E630D2280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3" y="1124744"/>
            <a:ext cx="8120044" cy="50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3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www.caslin.cz</a:t>
            </a:r>
            <a:endParaRPr lang="cs-CZ" dirty="0"/>
          </a:p>
          <a:p>
            <a:r>
              <a:rPr lang="cs-CZ" dirty="0">
                <a:hlinkClick r:id="rId3"/>
              </a:rPr>
              <a:t>http://aleph.nkp.cz</a:t>
            </a:r>
            <a:endParaRPr lang="cs-CZ" dirty="0"/>
          </a:p>
          <a:p>
            <a:pPr lvl="1"/>
            <a:r>
              <a:rPr lang="cs-CZ" dirty="0"/>
              <a:t>báze SKC (vše), SKCP (seriály),…</a:t>
            </a:r>
          </a:p>
          <a:p>
            <a:r>
              <a:rPr lang="cs-CZ" dirty="0" err="1">
                <a:hlinkClick r:id="rId4"/>
              </a:rPr>
              <a:t>Multivyhledávač</a:t>
            </a:r>
            <a:r>
              <a:rPr lang="cs-CZ" dirty="0">
                <a:hlinkClick r:id="rId4"/>
              </a:rPr>
              <a:t> EDS</a:t>
            </a:r>
            <a:endParaRPr lang="cs-CZ" dirty="0"/>
          </a:p>
          <a:p>
            <a:r>
              <a:rPr lang="cs-CZ" dirty="0">
                <a:hlinkClick r:id="rId5"/>
              </a:rPr>
              <a:t>www.jib.cz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6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Dílčí báze SK ČR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analytická bibliografie článků</a:t>
            </a:r>
          </a:p>
          <a:p>
            <a:r>
              <a:rPr lang="cs-CZ" dirty="0"/>
              <a:t>chybí jeden zdroj </a:t>
            </a:r>
            <a:r>
              <a:rPr lang="cs-CZ" dirty="0" err="1"/>
              <a:t>metadat</a:t>
            </a:r>
            <a:r>
              <a:rPr lang="cs-CZ" dirty="0"/>
              <a:t> článků z českého prostředí</a:t>
            </a:r>
          </a:p>
          <a:p>
            <a:r>
              <a:rPr lang="cs-CZ" dirty="0"/>
              <a:t>agregace článků (</a:t>
            </a:r>
            <a:r>
              <a:rPr lang="cs-CZ" dirty="0" err="1"/>
              <a:t>Scholert</a:t>
            </a:r>
            <a:r>
              <a:rPr lang="cs-CZ" dirty="0"/>
              <a:t>, </a:t>
            </a:r>
            <a:r>
              <a:rPr lang="cs-CZ" dirty="0" err="1">
                <a:hlinkClick r:id="rId2"/>
              </a:rPr>
              <a:t>Journal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TOCs</a:t>
            </a:r>
            <a:r>
              <a:rPr lang="cs-CZ" dirty="0"/>
              <a:t>)</a:t>
            </a:r>
          </a:p>
          <a:p>
            <a:r>
              <a:rPr lang="cs-CZ" dirty="0"/>
              <a:t>vytvářeno ručně v knihovnách od 1992, ale náročné na čas </a:t>
            </a:r>
            <a:r>
              <a:rPr lang="cs-CZ" dirty="0">
                <a:sym typeface="Wingdings" panose="05000000000000000000" pitchFamily="2" charset="2"/>
              </a:rPr>
              <a:t> rušení, nezájem</a:t>
            </a:r>
          </a:p>
          <a:p>
            <a:r>
              <a:rPr lang="cs-CZ" dirty="0">
                <a:sym typeface="Wingdings" panose="05000000000000000000" pitchFamily="2" charset="2"/>
              </a:rPr>
              <a:t>zrušeno 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94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své době pokrývalo cca. 500 titulů časopisů a novin</a:t>
            </a:r>
          </a:p>
          <a:p>
            <a:r>
              <a:rPr lang="cs-CZ" dirty="0"/>
              <a:t>1,3 mil. záznamů (2010)</a:t>
            </a:r>
          </a:p>
          <a:p>
            <a:r>
              <a:rPr lang="cs-CZ" dirty="0"/>
              <a:t>diskuze o pokračování projektu</a:t>
            </a:r>
          </a:p>
          <a:p>
            <a:pPr lvl="1"/>
            <a:r>
              <a:rPr lang="cs-CZ" dirty="0"/>
              <a:t>Má smysl? </a:t>
            </a:r>
          </a:p>
          <a:p>
            <a:pPr lvl="2"/>
            <a:r>
              <a:rPr lang="cs-CZ" dirty="0"/>
              <a:t>rešerše!!!</a:t>
            </a:r>
          </a:p>
          <a:p>
            <a:pPr lvl="1"/>
            <a:r>
              <a:rPr lang="cs-CZ" dirty="0"/>
              <a:t>Je to drahé? Kde vzít finance? VISK?</a:t>
            </a:r>
          </a:p>
          <a:p>
            <a:pPr lvl="1"/>
            <a:r>
              <a:rPr lang="cs-CZ" dirty="0"/>
              <a:t>Autorská práva?</a:t>
            </a:r>
          </a:p>
          <a:p>
            <a:pPr lvl="1"/>
            <a:r>
              <a:rPr lang="cs-CZ" dirty="0"/>
              <a:t>Jiné možnosti? </a:t>
            </a:r>
          </a:p>
          <a:p>
            <a:pPr lvl="2"/>
            <a:r>
              <a:rPr lang="cs-CZ" dirty="0"/>
              <a:t>spolupráce s vydavateli</a:t>
            </a:r>
          </a:p>
          <a:p>
            <a:pPr lvl="2"/>
            <a:r>
              <a:rPr lang="cs-CZ" dirty="0"/>
              <a:t>propojování s plnými texty</a:t>
            </a:r>
          </a:p>
          <a:p>
            <a:pPr lvl="1"/>
            <a:r>
              <a:rPr lang="cs-CZ" dirty="0"/>
              <a:t>postupná obnova (např. </a:t>
            </a:r>
            <a:r>
              <a:rPr lang="cs-CZ" dirty="0">
                <a:hlinkClick r:id="rId2"/>
              </a:rPr>
              <a:t>MZK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630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roku 2011, navazuje na ANL</a:t>
            </a:r>
          </a:p>
          <a:p>
            <a:r>
              <a:rPr lang="cs-CZ" dirty="0"/>
              <a:t>obsahuje plné texty (přístupné pouze z PC vybraných knihoven)</a:t>
            </a:r>
          </a:p>
          <a:p>
            <a:r>
              <a:rPr lang="cs-CZ" dirty="0"/>
              <a:t>volně jen záznamy a anotace</a:t>
            </a:r>
          </a:p>
          <a:p>
            <a:r>
              <a:rPr lang="cs-CZ" dirty="0"/>
              <a:t>zdroje dat:</a:t>
            </a:r>
          </a:p>
          <a:p>
            <a:pPr lvl="1"/>
            <a:r>
              <a:rPr lang="cs-CZ" dirty="0"/>
              <a:t>záznamy knihoven</a:t>
            </a:r>
          </a:p>
          <a:p>
            <a:pPr lvl="1"/>
            <a:r>
              <a:rPr lang="cs-CZ" dirty="0"/>
              <a:t>digitalizace v knihovnách</a:t>
            </a:r>
          </a:p>
          <a:p>
            <a:pPr lvl="1"/>
            <a:r>
              <a:rPr lang="cs-CZ" dirty="0"/>
              <a:t>Newton Media a </a:t>
            </a:r>
            <a:r>
              <a:rPr lang="cs-CZ" dirty="0" err="1"/>
              <a:t>Anopress</a:t>
            </a:r>
            <a:endParaRPr lang="cs-CZ" dirty="0"/>
          </a:p>
          <a:p>
            <a:pPr lvl="1"/>
            <a:r>
              <a:rPr lang="cs-CZ" dirty="0"/>
              <a:t>zapojení AV ČR (DL AV ČR – 110 časopisů)</a:t>
            </a:r>
          </a:p>
        </p:txBody>
      </p:sp>
    </p:spTree>
    <p:extLst>
      <p:ext uri="{BB962C8B-B14F-4D97-AF65-F5344CB8AC3E}">
        <p14:creationId xmlns:p14="http://schemas.microsoft.com/office/powerpoint/2010/main" val="46842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ANL Retro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starších článků s plnými texty</a:t>
            </a:r>
          </a:p>
          <a:p>
            <a:r>
              <a:rPr lang="cs-CZ" dirty="0"/>
              <a:t>autorská práva</a:t>
            </a:r>
          </a:p>
          <a:p>
            <a:r>
              <a:rPr lang="cs-CZ" dirty="0"/>
              <a:t>pilotní projekt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Více </a:t>
            </a:r>
            <a:r>
              <a:rPr lang="cs-CZ" dirty="0" err="1">
                <a:hlinkClick r:id="rId2"/>
              </a:rPr>
              <a:t>info</a:t>
            </a:r>
            <a:r>
              <a:rPr lang="cs-CZ" dirty="0">
                <a:hlinkClick r:id="rId2"/>
              </a:rPr>
              <a:t> o ANL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10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jednoznačná identifikace autority</a:t>
            </a:r>
          </a:p>
          <a:p>
            <a:r>
              <a:rPr lang="cs-CZ" dirty="0"/>
              <a:t>jmenné</a:t>
            </a:r>
          </a:p>
          <a:p>
            <a:pPr lvl="1"/>
            <a:r>
              <a:rPr lang="cs-CZ" dirty="0"/>
              <a:t>personální (autoři jako osoby)</a:t>
            </a:r>
          </a:p>
          <a:p>
            <a:pPr lvl="1"/>
            <a:r>
              <a:rPr lang="cs-CZ" dirty="0"/>
              <a:t>korporativní (instituce)</a:t>
            </a:r>
          </a:p>
          <a:p>
            <a:pPr lvl="1"/>
            <a:r>
              <a:rPr lang="cs-CZ" dirty="0"/>
              <a:t>názvové</a:t>
            </a:r>
          </a:p>
          <a:p>
            <a:r>
              <a:rPr lang="cs-CZ" dirty="0"/>
              <a:t>věcné</a:t>
            </a:r>
          </a:p>
          <a:p>
            <a:pPr lvl="1"/>
            <a:r>
              <a:rPr lang="cs-CZ" dirty="0"/>
              <a:t>tematické – věcná témata (unifikovaná PH), definují se sémantické vztahy (nadřazené, podřazené pojmy, synonyma)</a:t>
            </a:r>
          </a:p>
          <a:p>
            <a:pPr lvl="1"/>
            <a:r>
              <a:rPr lang="cs-CZ" dirty="0"/>
              <a:t>geografické – geografické názvy</a:t>
            </a:r>
          </a:p>
          <a:p>
            <a:pPr lvl="1"/>
            <a:r>
              <a:rPr lang="cs-CZ" dirty="0"/>
              <a:t>formální – forma, žánr, druh dokumentu</a:t>
            </a:r>
          </a:p>
        </p:txBody>
      </p:sp>
    </p:spTree>
    <p:extLst>
      <p:ext uri="{BB962C8B-B14F-4D97-AF65-F5344CB8AC3E}">
        <p14:creationId xmlns:p14="http://schemas.microsoft.com/office/powerpoint/2010/main" val="990634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 národních autorit (AUT)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budován od roku 1996</a:t>
            </a:r>
          </a:p>
          <a:p>
            <a:r>
              <a:rPr lang="cs-CZ" altLang="cs-CZ" dirty="0"/>
              <a:t>spravuje NKP ČR</a:t>
            </a:r>
          </a:p>
          <a:p>
            <a:r>
              <a:rPr lang="cs-CZ" altLang="cs-CZ" dirty="0"/>
              <a:t>přebírání do lokálních záznamů</a:t>
            </a:r>
          </a:p>
          <a:p>
            <a:r>
              <a:rPr lang="cs-CZ" altLang="cs-CZ" dirty="0"/>
              <a:t>identifikátor autority</a:t>
            </a:r>
          </a:p>
          <a:p>
            <a:r>
              <a:rPr lang="cs-CZ" altLang="cs-CZ" dirty="0"/>
              <a:t>usnadňuje vyhledávání stejných autorů zapsaných pod různými variantami jména</a:t>
            </a:r>
          </a:p>
          <a:p>
            <a:r>
              <a:rPr lang="cs-CZ" altLang="cs-CZ" dirty="0"/>
              <a:t>součástí </a:t>
            </a:r>
            <a:r>
              <a:rPr lang="cs-CZ" altLang="cs-CZ" dirty="0">
                <a:hlinkClick r:id="rId2"/>
              </a:rPr>
              <a:t>Viaf.org</a:t>
            </a:r>
            <a:endParaRPr lang="cs-CZ" altLang="cs-CZ" dirty="0"/>
          </a:p>
          <a:p>
            <a:r>
              <a:rPr lang="cs-CZ" altLang="cs-CZ" dirty="0"/>
              <a:t>přístup: </a:t>
            </a:r>
            <a:r>
              <a:rPr lang="cs-CZ" altLang="cs-CZ" dirty="0">
                <a:hlinkClick r:id="rId3"/>
              </a:rPr>
              <a:t>http://autority.nkp.cz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8608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otázky </a:t>
            </a:r>
            <a:r>
              <a:rPr lang="cs-CZ"/>
              <a:t>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jsou centrální služby a systémy?</a:t>
            </a:r>
          </a:p>
          <a:p>
            <a:r>
              <a:rPr lang="cs-CZ" dirty="0"/>
              <a:t>Jaké znáte? </a:t>
            </a:r>
          </a:p>
        </p:txBody>
      </p:sp>
    </p:spTree>
    <p:extLst>
      <p:ext uri="{BB962C8B-B14F-4D97-AF65-F5344CB8AC3E}">
        <p14:creationId xmlns:p14="http://schemas.microsoft.com/office/powerpoint/2010/main" val="354221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Adresář knihoven (báze ADR)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identifikace knihoven v CEZL</a:t>
            </a:r>
          </a:p>
          <a:p>
            <a:r>
              <a:rPr lang="cs-CZ" dirty="0"/>
              <a:t>nejprve tištěné adresáře</a:t>
            </a:r>
          </a:p>
          <a:p>
            <a:r>
              <a:rPr lang="cs-CZ" dirty="0"/>
              <a:t>dnes elektronicky</a:t>
            </a:r>
          </a:p>
          <a:p>
            <a:pPr lvl="1"/>
            <a:r>
              <a:rPr lang="cs-CZ" dirty="0"/>
              <a:t>sigla, název, IČ, DIČ, kontaktní údaje (vedoucí, e-maily, telefony, adresa + GPS, web), katalog, </a:t>
            </a:r>
            <a:r>
              <a:rPr lang="cs-CZ" dirty="0" err="1"/>
              <a:t>info</a:t>
            </a:r>
            <a:r>
              <a:rPr lang="cs-CZ" dirty="0"/>
              <a:t> o MVS, funkce,…</a:t>
            </a:r>
          </a:p>
          <a:p>
            <a:pPr lvl="1"/>
            <a:r>
              <a:rPr lang="cs-CZ" dirty="0"/>
              <a:t>aktualizováno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Lokační značky, sigly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39" y="1583161"/>
            <a:ext cx="3061913" cy="45091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556792"/>
            <a:ext cx="4753379" cy="450358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27584" y="6165304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0983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Jednotná informační brána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650470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http://www.jib.cz</a:t>
            </a:r>
            <a:endParaRPr lang="cs-CZ" dirty="0"/>
          </a:p>
          <a:p>
            <a:r>
              <a:rPr lang="cs-CZ" dirty="0"/>
              <a:t>vyvíjí NKP a UK</a:t>
            </a:r>
          </a:p>
          <a:p>
            <a:r>
              <a:rPr lang="cs-CZ" dirty="0"/>
              <a:t>prohledávání více zdrojů z jednoho místa</a:t>
            </a:r>
          </a:p>
          <a:p>
            <a:r>
              <a:rPr lang="cs-CZ" dirty="0"/>
              <a:t>technologie </a:t>
            </a:r>
            <a:r>
              <a:rPr lang="cs-CZ" dirty="0" err="1"/>
              <a:t>Metalib</a:t>
            </a:r>
            <a:endParaRPr lang="cs-CZ" dirty="0"/>
          </a:p>
          <a:p>
            <a:pPr lvl="1"/>
            <a:r>
              <a:rPr lang="cs-CZ" dirty="0"/>
              <a:t>výhody, nevýhody</a:t>
            </a:r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české i zahraniční</a:t>
            </a:r>
          </a:p>
          <a:p>
            <a:pPr lvl="1"/>
            <a:r>
              <a:rPr lang="cs-CZ" dirty="0"/>
              <a:t>katalogy knihoven, souborné katalogy, plnotextové databáze, atd.</a:t>
            </a:r>
          </a:p>
        </p:txBody>
      </p:sp>
    </p:spTree>
    <p:extLst>
      <p:ext uri="{BB962C8B-B14F-4D97-AF65-F5344CB8AC3E}">
        <p14:creationId xmlns:p14="http://schemas.microsoft.com/office/powerpoint/2010/main" val="990633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Můj prostor</a:t>
            </a:r>
          </a:p>
          <a:p>
            <a:pPr lvl="1"/>
            <a:r>
              <a:rPr lang="cs-CZ" dirty="0"/>
              <a:t>doplňkové služby po autentizaci</a:t>
            </a:r>
          </a:p>
          <a:p>
            <a:r>
              <a:rPr lang="cs-CZ" dirty="0"/>
              <a:t>institucionální přihlášení</a:t>
            </a:r>
          </a:p>
          <a:p>
            <a:pPr lvl="1"/>
            <a:r>
              <a:rPr lang="cs-CZ" dirty="0"/>
              <a:t>rozšířené služby</a:t>
            </a:r>
          </a:p>
          <a:p>
            <a:pPr lvl="1"/>
            <a:r>
              <a:rPr lang="cs-CZ" dirty="0"/>
              <a:t>NK, MZK, UK, SVK HK, MSVK</a:t>
            </a:r>
          </a:p>
          <a:p>
            <a:r>
              <a:rPr lang="cs-CZ" dirty="0"/>
              <a:t>SFX = nalezení plného textu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406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JIB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19058"/>
          <a:stretch/>
        </p:blipFill>
        <p:spPr>
          <a:xfrm>
            <a:off x="1050078" y="1231790"/>
            <a:ext cx="7632848" cy="39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89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Centrální portál knihoven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4028441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Koncepce rozvoje knihoven 2017-2020…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 krásné, přívětivé a pohodlné knihovně rychle obsloužen příjemným, kvalifikovaným, očividně spokojeným a motivovaným personálem nebo z pohodlí domova bez ohledu na národnost či handicap, v kteroukoliv denní či noční dobu získám požadovanou službu.“</a:t>
            </a:r>
          </a:p>
        </p:txBody>
      </p:sp>
    </p:spTree>
    <p:extLst>
      <p:ext uri="{BB962C8B-B14F-4D97-AF65-F5344CB8AC3E}">
        <p14:creationId xmlns:p14="http://schemas.microsoft.com/office/powerpoint/2010/main" val="663945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CPK = Knihovny.cz = řešení???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vize: </a:t>
            </a:r>
          </a:p>
          <a:p>
            <a:pPr lvl="1"/>
            <a:r>
              <a:rPr lang="cs-CZ" dirty="0"/>
              <a:t>z domova si v CPK dokument vyhledáte, stáhnete si jej nebo si jej objednáte a vyzvednete v knihovně dle svého výběru</a:t>
            </a:r>
          </a:p>
          <a:p>
            <a:pPr lvl="1"/>
            <a:r>
              <a:rPr lang="cs-CZ" dirty="0"/>
              <a:t>jednotný přístup do systému knihoven</a:t>
            </a:r>
          </a:p>
        </p:txBody>
      </p:sp>
    </p:spTree>
    <p:extLst>
      <p:ext uri="{BB962C8B-B14F-4D97-AF65-F5344CB8AC3E}">
        <p14:creationId xmlns:p14="http://schemas.microsoft.com/office/powerpoint/2010/main" val="1484038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http://www.knihovny.cz</a:t>
            </a:r>
            <a:endParaRPr lang="cs-CZ" dirty="0"/>
          </a:p>
          <a:p>
            <a:r>
              <a:rPr lang="cs-CZ" dirty="0"/>
              <a:t>snaha o sjednocení roztříštěných služeb</a:t>
            </a:r>
          </a:p>
          <a:p>
            <a:pPr lvl="1"/>
            <a:r>
              <a:rPr lang="cs-CZ" dirty="0"/>
              <a:t>každá knihovna bude schopna poskytnout stejný rozsah služeb</a:t>
            </a:r>
          </a:p>
          <a:p>
            <a:pPr lvl="1"/>
            <a:r>
              <a:rPr lang="cs-CZ" dirty="0"/>
              <a:t>nároky na knihovníka – znalosti, technická zdatnost,…</a:t>
            </a:r>
          </a:p>
          <a:p>
            <a:pPr lvl="1"/>
            <a:r>
              <a:rPr lang="cs-CZ" dirty="0"/>
              <a:t>využívat moderní technologie (např. online platby,…)</a:t>
            </a:r>
          </a:p>
          <a:p>
            <a:pPr lvl="1"/>
            <a:r>
              <a:rPr lang="cs-CZ" dirty="0"/>
              <a:t>nutné dořešit autorská práva a náhrady autorům a vydavatelům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07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Souborný </a:t>
            </a:r>
            <a:br>
              <a:rPr lang="cs-CZ" altLang="cs-CZ" sz="7200" dirty="0">
                <a:solidFill>
                  <a:srgbClr val="FFFF00"/>
                </a:solidFill>
              </a:rPr>
            </a:br>
            <a:r>
              <a:rPr lang="cs-CZ" altLang="cs-CZ" sz="7200" dirty="0">
                <a:solidFill>
                  <a:srgbClr val="FFFF00"/>
                </a:solidFill>
              </a:rPr>
              <a:t>katalog ČR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Knihovny.cz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vyhledání dokumentů</a:t>
            </a:r>
          </a:p>
          <a:p>
            <a:r>
              <a:rPr lang="cs-CZ" dirty="0"/>
              <a:t>získání dokumentů</a:t>
            </a:r>
          </a:p>
          <a:p>
            <a:pPr lvl="1"/>
            <a:r>
              <a:rPr lang="cs-CZ" dirty="0"/>
              <a:t>v tradiční nebo digitální podobě</a:t>
            </a:r>
          </a:p>
          <a:p>
            <a:r>
              <a:rPr lang="cs-CZ" dirty="0"/>
              <a:t>možnost platby online za služby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 budoucnu třeba:</a:t>
            </a:r>
          </a:p>
          <a:p>
            <a:pPr lvl="1"/>
            <a:r>
              <a:rPr lang="cs-CZ" dirty="0"/>
              <a:t>jednotná registrace do všech knihoven, správa svého čtenářského konta, možnost v jedné knihovně si půjčit a v jiné vrátit, fondy všech knihoven v ČR,…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723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Kramerius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3469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Kramerius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http://kramerius.nkp.cz/</a:t>
            </a:r>
            <a:endParaRPr lang="cs-CZ" dirty="0"/>
          </a:p>
          <a:p>
            <a:r>
              <a:rPr lang="cs-CZ" dirty="0"/>
              <a:t>digitální knihovna plných textů</a:t>
            </a:r>
          </a:p>
          <a:p>
            <a:pPr lvl="1"/>
            <a:r>
              <a:rPr lang="cs-CZ" dirty="0"/>
              <a:t>monografie, periodika</a:t>
            </a:r>
          </a:p>
          <a:p>
            <a:r>
              <a:rPr lang="cs-CZ" dirty="0"/>
              <a:t>volně dostupné starší a nechráněné dokumenty</a:t>
            </a:r>
          </a:p>
          <a:p>
            <a:r>
              <a:rPr lang="cs-CZ" dirty="0"/>
              <a:t>některé dostupné jen z PC v NKP (e-</a:t>
            </a:r>
            <a:r>
              <a:rPr lang="cs-CZ" dirty="0" err="1"/>
              <a:t>prezenčka</a:t>
            </a:r>
            <a:r>
              <a:rPr lang="cs-CZ" dirty="0"/>
              <a:t>)</a:t>
            </a:r>
          </a:p>
          <a:p>
            <a:r>
              <a:rPr lang="cs-CZ" dirty="0"/>
              <a:t>možnost EDD</a:t>
            </a:r>
          </a:p>
          <a:p>
            <a:r>
              <a:rPr lang="cs-CZ" dirty="0"/>
              <a:t>formát </a:t>
            </a:r>
            <a:r>
              <a:rPr lang="cs-CZ" dirty="0" err="1"/>
              <a:t>DjVu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System Krameriu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581"/>
            <a:ext cx="4068713" cy="6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419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Registry šedé literatury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710899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Národní úložiště šedé literatury (NUŠL)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http://nusl.techlib.cz/</a:t>
            </a:r>
            <a:endParaRPr lang="cs-CZ" dirty="0"/>
          </a:p>
          <a:p>
            <a:r>
              <a:rPr lang="cs-CZ" dirty="0"/>
              <a:t>spravuje NTK v Praze</a:t>
            </a:r>
          </a:p>
          <a:p>
            <a:r>
              <a:rPr lang="cs-CZ" dirty="0"/>
              <a:t>cíl NUŠL:</a:t>
            </a:r>
          </a:p>
          <a:p>
            <a:pPr lvl="1"/>
            <a:r>
              <a:rPr lang="cs-CZ" dirty="0"/>
              <a:t>zvýšení viditelnosti, zpřístupňování, ukládání a </a:t>
            </a:r>
            <a:r>
              <a:rPr lang="cs-CZ" b="1" dirty="0">
                <a:solidFill>
                  <a:srgbClr val="008000"/>
                </a:solidFill>
              </a:rPr>
              <a:t>archivace</a:t>
            </a:r>
            <a:r>
              <a:rPr lang="cs-CZ" dirty="0"/>
              <a:t> šedé literatury</a:t>
            </a:r>
          </a:p>
          <a:p>
            <a:pPr lvl="1"/>
            <a:r>
              <a:rPr lang="cs-CZ" dirty="0"/>
              <a:t>vyhledání dokumentů a určení jejich uložení</a:t>
            </a:r>
          </a:p>
          <a:p>
            <a:pPr lvl="1"/>
            <a:r>
              <a:rPr lang="cs-CZ" dirty="0"/>
              <a:t>sdílení dat do </a:t>
            </a:r>
            <a:r>
              <a:rPr lang="cs-CZ" dirty="0" err="1">
                <a:hlinkClick r:id="rId3"/>
              </a:rPr>
              <a:t>OpenGrey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 zviditelnění v textů v zahraničí</a:t>
            </a:r>
          </a:p>
          <a:p>
            <a:r>
              <a:rPr lang="cs-CZ" dirty="0">
                <a:sym typeface="Wingdings" panose="05000000000000000000" pitchFamily="2" charset="2"/>
              </a:rPr>
              <a:t>spolupráce s vědeckými institucemi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93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Theses.cz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registr diplomových prací</a:t>
            </a:r>
          </a:p>
          <a:p>
            <a:r>
              <a:rPr lang="cs-CZ" dirty="0" err="1"/>
              <a:t>antiplagiátorský</a:t>
            </a:r>
            <a:r>
              <a:rPr lang="cs-CZ" dirty="0"/>
              <a:t> systém</a:t>
            </a:r>
          </a:p>
          <a:p>
            <a:r>
              <a:rPr lang="cs-CZ" dirty="0"/>
              <a:t>spravuje MU</a:t>
            </a:r>
          </a:p>
          <a:p>
            <a:r>
              <a:rPr lang="cs-CZ" dirty="0"/>
              <a:t>různý režim plných textů </a:t>
            </a:r>
          </a:p>
          <a:p>
            <a:pPr lvl="1"/>
            <a:r>
              <a:rPr lang="cs-CZ" dirty="0"/>
              <a:t>dle univerzit a jejich politiky zveřejňování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769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Centrální služby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307556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Ptejte se 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referenční a informační služby</a:t>
            </a:r>
          </a:p>
          <a:p>
            <a:r>
              <a:rPr lang="cs-CZ" dirty="0"/>
              <a:t>dotaz lze položit centrálně nebo své místní knihovně (pokud je </a:t>
            </a:r>
            <a:r>
              <a:rPr lang="cs-CZ" dirty="0">
                <a:hlinkClick r:id="rId3"/>
              </a:rPr>
              <a:t>zapojena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89 knihoven</a:t>
            </a:r>
          </a:p>
          <a:p>
            <a:r>
              <a:rPr lang="cs-CZ" dirty="0"/>
              <a:t>odpověď do 48 hodin</a:t>
            </a:r>
          </a:p>
          <a:p>
            <a:r>
              <a:rPr lang="cs-CZ" dirty="0"/>
              <a:t>archiv dotazů</a:t>
            </a:r>
          </a:p>
          <a:p>
            <a:r>
              <a:rPr lang="cs-CZ" dirty="0"/>
              <a:t>živý chat</a:t>
            </a:r>
          </a:p>
          <a:p>
            <a:r>
              <a:rPr lang="cs-CZ" dirty="0"/>
              <a:t>mobilní aplikace</a:t>
            </a:r>
          </a:p>
        </p:txBody>
      </p:sp>
    </p:spTree>
    <p:extLst>
      <p:ext uri="{BB962C8B-B14F-4D97-AF65-F5344CB8AC3E}">
        <p14:creationId xmlns:p14="http://schemas.microsoft.com/office/powerpoint/2010/main" val="18401490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Ptejte se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220864"/>
            <a:ext cx="7633468" cy="482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3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rodí čerti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Dobrý den, chtěla bych se zeptat knihovny, jestli nemá nějaké informace o tom, jak přicházejí na svět čerti. Předem děkuji za urychlené vyřízení mého dotazu.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odpověď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71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CEZL – Centrální evidence zahraniční literatury (1965)</a:t>
            </a:r>
          </a:p>
          <a:p>
            <a:r>
              <a:rPr lang="cs-CZ" dirty="0"/>
              <a:t>definováno vyhláškou 110/1965 Sb.</a:t>
            </a:r>
          </a:p>
          <a:p>
            <a:r>
              <a:rPr lang="cs-CZ" dirty="0"/>
              <a:t>buduje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lvl="1"/>
            <a:r>
              <a:rPr lang="cs-CZ" dirty="0"/>
              <a:t>Praha = monografie</a:t>
            </a:r>
          </a:p>
          <a:p>
            <a:pPr lvl="1"/>
            <a:r>
              <a:rPr lang="cs-CZ" dirty="0"/>
              <a:t>Bratislava = periodika</a:t>
            </a:r>
          </a:p>
          <a:p>
            <a:pPr lvl="1"/>
            <a:r>
              <a:rPr lang="cs-CZ" dirty="0"/>
              <a:t>pravidelná výměna duplikátů záznamů z univerzitních a vědeckých knihoven v ČSSR</a:t>
            </a:r>
          </a:p>
        </p:txBody>
      </p:sp>
    </p:spTree>
    <p:extLst>
      <p:ext uri="{BB962C8B-B14F-4D97-AF65-F5344CB8AC3E}">
        <p14:creationId xmlns:p14="http://schemas.microsoft.com/office/powerpoint/2010/main" val="3650409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Obálky knih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obohacený obsah</a:t>
            </a:r>
          </a:p>
          <a:p>
            <a:r>
              <a:rPr lang="cs-CZ" dirty="0"/>
              <a:t>obálky, obsahy</a:t>
            </a:r>
          </a:p>
          <a:p>
            <a:r>
              <a:rPr lang="cs-CZ" dirty="0"/>
              <a:t>potenciál i na plné texty, reference, anotace, hodnocení, komentáře, texty obsahů k indexaci apod.</a:t>
            </a:r>
          </a:p>
          <a:p>
            <a:r>
              <a:rPr lang="cs-CZ" dirty="0"/>
              <a:t>založeno na identifikátorech</a:t>
            </a:r>
          </a:p>
          <a:p>
            <a:pPr lvl="1"/>
            <a:r>
              <a:rPr lang="cs-CZ" dirty="0"/>
              <a:t> ISBN, ISSN, EAN, </a:t>
            </a:r>
            <a:r>
              <a:rPr lang="cs-CZ" dirty="0" err="1"/>
              <a:t>čČNB</a:t>
            </a:r>
            <a:r>
              <a:rPr lang="cs-CZ" dirty="0"/>
              <a:t>, OCLC</a:t>
            </a:r>
          </a:p>
          <a:p>
            <a:r>
              <a:rPr lang="cs-CZ" dirty="0"/>
              <a:t>nyní 3 verze rozhraní, snaha migrovat na 3. verzi (API 3)</a:t>
            </a:r>
          </a:p>
        </p:txBody>
      </p:sp>
    </p:spTree>
    <p:extLst>
      <p:ext uri="{BB962C8B-B14F-4D97-AF65-F5344CB8AC3E}">
        <p14:creationId xmlns:p14="http://schemas.microsoft.com/office/powerpoint/2010/main" val="2597936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Komunikace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9334730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„Knihovna“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všem pracovníkům knihoven a informačních institucí</a:t>
            </a:r>
          </a:p>
          <a:p>
            <a:r>
              <a:rPr lang="cs-CZ" dirty="0"/>
              <a:t>všeobecné i konkrétní dotazy na provoz, procesy a služby knihoven</a:t>
            </a:r>
          </a:p>
          <a:p>
            <a:r>
              <a:rPr lang="cs-CZ" dirty="0">
                <a:hlinkClick r:id="rId2"/>
              </a:rPr>
              <a:t>archiv konference</a:t>
            </a:r>
            <a:endParaRPr lang="cs-CZ" dirty="0"/>
          </a:p>
          <a:p>
            <a:r>
              <a:rPr lang="cs-CZ" dirty="0"/>
              <a:t>nutná registrace </a:t>
            </a:r>
          </a:p>
          <a:p>
            <a:pPr lvl="1"/>
            <a:r>
              <a:rPr lang="cs-CZ" dirty="0"/>
              <a:t>přihlášení přes e-mail: </a:t>
            </a:r>
            <a:r>
              <a:rPr lang="cs-CZ" dirty="0">
                <a:hlinkClick r:id="rId3"/>
              </a:rPr>
              <a:t>listserv@cesnet.cz</a:t>
            </a:r>
            <a:endParaRPr lang="cs-CZ" dirty="0"/>
          </a:p>
          <a:p>
            <a:pPr lvl="1"/>
            <a:r>
              <a:rPr lang="cs-CZ" dirty="0"/>
              <a:t>do předmětu vložit příkaz pro přihlášení: SUBSCRIBE KNIHOVNA</a:t>
            </a:r>
          </a:p>
          <a:p>
            <a:pPr lvl="1"/>
            <a:r>
              <a:rPr lang="cs-CZ" dirty="0"/>
              <a:t>příkaz pro odhlášení SIGNOFF</a:t>
            </a:r>
            <a:br>
              <a:rPr lang="cs-CZ" dirty="0"/>
            </a:br>
            <a:r>
              <a:rPr lang="cs-CZ" dirty="0"/>
              <a:t>KNIHOVNA</a:t>
            </a:r>
          </a:p>
        </p:txBody>
      </p:sp>
    </p:spTree>
    <p:extLst>
      <p:ext uri="{BB962C8B-B14F-4D97-AF65-F5344CB8AC3E}">
        <p14:creationId xmlns:p14="http://schemas.microsoft.com/office/powerpoint/2010/main" val="2860284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Konference „Výška“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pracovníkům vysokoškolských knihoven</a:t>
            </a:r>
          </a:p>
          <a:p>
            <a:r>
              <a:rPr lang="cs-CZ" dirty="0"/>
              <a:t>řeší se aktuální problémy</a:t>
            </a:r>
          </a:p>
          <a:p>
            <a:r>
              <a:rPr lang="cs-CZ" dirty="0"/>
              <a:t>pozvánky na konference</a:t>
            </a:r>
          </a:p>
          <a:p>
            <a:r>
              <a:rPr lang="cs-CZ" dirty="0"/>
              <a:t>spolupráce</a:t>
            </a:r>
          </a:p>
          <a:p>
            <a:r>
              <a:rPr lang="cs-CZ" u="sng" dirty="0">
                <a:hlinkClick r:id="rId2"/>
              </a:rPr>
              <a:t>vyska-request@cesnet.cz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061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elektronické 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sz="2000" b="1" dirty="0"/>
              <a:t>AKVIZICE</a:t>
            </a:r>
            <a:r>
              <a:rPr lang="cs-CZ" sz="2000" dirty="0"/>
              <a:t> - nabídky vyřazených dokumentů</a:t>
            </a:r>
          </a:p>
          <a:p>
            <a:r>
              <a:rPr lang="cs-CZ" sz="2000" b="1" dirty="0"/>
              <a:t>DISKUSE@MEMORIA.CZ</a:t>
            </a:r>
            <a:r>
              <a:rPr lang="cs-CZ" sz="2000" dirty="0"/>
              <a:t> – vše kolem starých tisků a rukopisů</a:t>
            </a:r>
          </a:p>
          <a:p>
            <a:r>
              <a:rPr lang="cs-CZ" sz="2000" b="1" dirty="0"/>
              <a:t>DRTINA</a:t>
            </a:r>
            <a:r>
              <a:rPr lang="cs-CZ" sz="2000" dirty="0"/>
              <a:t> – pro školní knihovny</a:t>
            </a:r>
          </a:p>
          <a:p>
            <a:r>
              <a:rPr lang="cs-CZ" sz="2000" b="1" dirty="0"/>
              <a:t>EKNIHY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e-knihách, čtečkách a souvisejících tématech</a:t>
            </a:r>
          </a:p>
          <a:p>
            <a:r>
              <a:rPr lang="cs-CZ" sz="2000" b="1" dirty="0"/>
              <a:t>INFOZDROJE.CZ</a:t>
            </a:r>
            <a:r>
              <a:rPr lang="cs-CZ" sz="2000" dirty="0"/>
              <a:t> – </a:t>
            </a:r>
            <a:r>
              <a:rPr lang="cs-CZ" sz="2000" dirty="0" err="1"/>
              <a:t>info</a:t>
            </a:r>
            <a:r>
              <a:rPr lang="cs-CZ" sz="2000" dirty="0"/>
              <a:t> o e-zdrojích, Albertina</a:t>
            </a:r>
          </a:p>
          <a:p>
            <a:r>
              <a:rPr lang="cs-CZ" sz="2000" b="1" dirty="0"/>
              <a:t>TERMINOLOGIE</a:t>
            </a:r>
            <a:r>
              <a:rPr lang="cs-CZ" sz="2000" dirty="0"/>
              <a:t> – diskuze nad knihovnickou terminologií</a:t>
            </a:r>
          </a:p>
          <a:p>
            <a:r>
              <a:rPr lang="cs-CZ" sz="2000" b="1" dirty="0"/>
              <a:t>VSEVED</a:t>
            </a:r>
            <a:r>
              <a:rPr lang="cs-CZ" sz="2000" dirty="0"/>
              <a:t> - pro hledače informací o knihovnách a na webu</a:t>
            </a:r>
          </a:p>
          <a:p>
            <a:r>
              <a:rPr lang="cs-CZ" sz="2000" dirty="0">
                <a:hlinkClick r:id="rId2"/>
              </a:rPr>
              <a:t>a další</a:t>
            </a:r>
            <a:endParaRPr lang="cs-CZ" sz="20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88342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sz="6600" b="1" dirty="0"/>
          </a:p>
          <a:p>
            <a:pPr marL="0" indent="0" algn="ctr">
              <a:buNone/>
            </a:pPr>
            <a:r>
              <a:rPr lang="cs-CZ" sz="6600" b="1" dirty="0"/>
              <a:t>Jiné centrální </a:t>
            </a:r>
            <a:r>
              <a:rPr lang="cs-CZ" sz="6600" b="1" dirty="0">
                <a:solidFill>
                  <a:srgbClr val="008000"/>
                </a:solidFill>
              </a:rPr>
              <a:t>služby</a:t>
            </a:r>
            <a:r>
              <a:rPr lang="cs-CZ" sz="6600" b="1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84480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 záznamů</a:t>
            </a:r>
          </a:p>
        </p:txBody>
      </p:sp>
      <p:pic>
        <p:nvPicPr>
          <p:cNvPr id="4" name="Zástupný symbol pro obsah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63" y="1196975"/>
            <a:ext cx="6840333" cy="51302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3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034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Tištěné seznamy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1196975"/>
            <a:ext cx="3790648" cy="53190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24582"/>
            <a:ext cx="3527661" cy="52914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63308" y="6390248"/>
            <a:ext cx="295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/>
              <a:t>Zdroj: </a:t>
            </a:r>
            <a:r>
              <a:rPr lang="cs-CZ" sz="1100" dirty="0">
                <a:hlinkClick r:id="rId4"/>
              </a:rPr>
              <a:t>SK ČR v roce 2015: trocha historie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70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roce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21500" cy="5472113"/>
          </a:xfrm>
        </p:spPr>
        <p:txBody>
          <a:bodyPr/>
          <a:lstStyle/>
          <a:p>
            <a:r>
              <a:rPr lang="cs-CZ" dirty="0"/>
              <a:t>snaha vybudovat centrální katalog</a:t>
            </a:r>
          </a:p>
          <a:p>
            <a:r>
              <a:rPr lang="cs-CZ" dirty="0"/>
              <a:t>projekt </a:t>
            </a:r>
            <a:r>
              <a:rPr lang="cs-CZ" dirty="0" err="1"/>
              <a:t>Caslin</a:t>
            </a:r>
            <a:r>
              <a:rPr lang="cs-CZ" dirty="0"/>
              <a:t> (1992-1995)</a:t>
            </a:r>
          </a:p>
          <a:p>
            <a:pPr lvl="1"/>
            <a:r>
              <a:rPr lang="cs-CZ" dirty="0"/>
              <a:t>navazující projekty KOLIN, MOLIN,…</a:t>
            </a:r>
          </a:p>
          <a:p>
            <a:pPr lvl="1"/>
            <a:r>
              <a:rPr lang="cs-CZ" dirty="0"/>
              <a:t>automatizace knihoven (součástí i SK ČR)</a:t>
            </a:r>
          </a:p>
          <a:p>
            <a:pPr lvl="1"/>
            <a:r>
              <a:rPr lang="en-US" dirty="0"/>
              <a:t>$</a:t>
            </a:r>
            <a:r>
              <a:rPr lang="cs-CZ" dirty="0"/>
              <a:t> 1,1mil. (</a:t>
            </a:r>
            <a:r>
              <a:rPr lang="cs-CZ" dirty="0" err="1"/>
              <a:t>Mellonova</a:t>
            </a:r>
            <a:r>
              <a:rPr lang="cs-CZ" dirty="0"/>
              <a:t> nadace, A. </a:t>
            </a:r>
            <a:r>
              <a:rPr lang="cs-CZ" dirty="0" err="1"/>
              <a:t>Lass</a:t>
            </a:r>
            <a:r>
              <a:rPr lang="cs-CZ" dirty="0"/>
              <a:t>)</a:t>
            </a:r>
          </a:p>
          <a:p>
            <a:r>
              <a:rPr lang="cs-CZ" dirty="0"/>
              <a:t>rozdělení státu – česká produkce</a:t>
            </a:r>
          </a:p>
          <a:p>
            <a:pPr lvl="1"/>
            <a:r>
              <a:rPr lang="cs-CZ" dirty="0"/>
              <a:t>spolupráce se SVK</a:t>
            </a:r>
          </a:p>
          <a:p>
            <a:r>
              <a:rPr lang="cs-CZ" dirty="0"/>
              <a:t>elektronizace, předávání záznamů</a:t>
            </a:r>
          </a:p>
          <a:p>
            <a:pPr lvl="1"/>
            <a:r>
              <a:rPr lang="cs-CZ" dirty="0"/>
              <a:t>od roku 1995</a:t>
            </a:r>
          </a:p>
          <a:p>
            <a:pPr lvl="1"/>
            <a:r>
              <a:rPr lang="cs-CZ" dirty="0"/>
              <a:t>jednotné formáty a pravidla, </a:t>
            </a:r>
            <a:r>
              <a:rPr lang="cs-CZ" dirty="0">
                <a:hlinkClick r:id="rId2"/>
              </a:rPr>
              <a:t>jak přispívat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21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Služby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 dokumentů</a:t>
            </a:r>
          </a:p>
          <a:p>
            <a:r>
              <a:rPr lang="cs-CZ" dirty="0"/>
              <a:t>zjištění uložení dokumentů v knihovnách</a:t>
            </a:r>
          </a:p>
          <a:p>
            <a:r>
              <a:rPr lang="cs-CZ" dirty="0"/>
              <a:t>podpora MVS a EDD</a:t>
            </a:r>
          </a:p>
          <a:p>
            <a:pPr lvl="1"/>
            <a:r>
              <a:rPr lang="cs-CZ" dirty="0"/>
              <a:t>Virtuální polytechnická knihovna (VPK)</a:t>
            </a:r>
          </a:p>
          <a:p>
            <a:r>
              <a:rPr lang="cs-CZ" dirty="0"/>
              <a:t>stahování záznamů</a:t>
            </a:r>
          </a:p>
          <a:p>
            <a:pPr lvl="1"/>
            <a:r>
              <a:rPr lang="cs-CZ" dirty="0"/>
              <a:t>Z39.50, sdílená katalogizace</a:t>
            </a:r>
          </a:p>
        </p:txBody>
      </p:sp>
    </p:spTree>
    <p:extLst>
      <p:ext uri="{BB962C8B-B14F-4D97-AF65-F5344CB8AC3E}">
        <p14:creationId xmlns:p14="http://schemas.microsoft.com/office/powerpoint/2010/main" val="408959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SK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přidělování číslo ČNB (</a:t>
            </a:r>
            <a:r>
              <a:rPr lang="cs-CZ" dirty="0" err="1"/>
              <a:t>čČNB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sysno</a:t>
            </a:r>
            <a:r>
              <a:rPr lang="cs-CZ" dirty="0"/>
              <a:t> v SK ČR = jednoznačné ID</a:t>
            </a:r>
          </a:p>
          <a:p>
            <a:pPr lvl="1"/>
            <a:r>
              <a:rPr lang="cs-CZ" dirty="0"/>
              <a:t>od roku 2010, přidělováno i zpětně všem záznamům v ČNB</a:t>
            </a:r>
          </a:p>
          <a:p>
            <a:r>
              <a:rPr lang="cs-CZ" dirty="0">
                <a:hlinkClick r:id="rId2"/>
              </a:rPr>
              <a:t>obohacování záznamů</a:t>
            </a:r>
            <a:endParaRPr lang="cs-CZ" dirty="0"/>
          </a:p>
          <a:p>
            <a:pPr lvl="1"/>
            <a:r>
              <a:rPr lang="cs-CZ" dirty="0"/>
              <a:t>propojení s internetovými zdroji se vztahem k danému záznamu</a:t>
            </a:r>
          </a:p>
          <a:p>
            <a:r>
              <a:rPr lang="cs-CZ" dirty="0"/>
              <a:t>propojování s plným textem</a:t>
            </a:r>
          </a:p>
          <a:p>
            <a:pPr lvl="1"/>
            <a:r>
              <a:rPr lang="cs-CZ" dirty="0"/>
              <a:t>např. Kramerius, lokální úložiště</a:t>
            </a:r>
          </a:p>
          <a:p>
            <a:pPr lvl="1"/>
            <a:r>
              <a:rPr lang="cs-CZ" dirty="0"/>
              <a:t>SFX</a:t>
            </a:r>
          </a:p>
          <a:p>
            <a:r>
              <a:rPr lang="cs-CZ" dirty="0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0314020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4856cd738aacc201518c07afc55ce1de8ef18d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4755</TotalTime>
  <Words>1272</Words>
  <Application>Microsoft Office PowerPoint</Application>
  <PresentationFormat>Předvádění na obrazovce (4:3)</PresentationFormat>
  <Paragraphs>251</Paragraphs>
  <Slides>46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Základní otázky k diskuzi</vt:lpstr>
      <vt:lpstr>Souborný  katalog ČR</vt:lpstr>
      <vt:lpstr>Historie</vt:lpstr>
      <vt:lpstr>Uchovávání záznamů</vt:lpstr>
      <vt:lpstr>Tištěné seznamy</vt:lpstr>
      <vt:lpstr>Po roce 1989</vt:lpstr>
      <vt:lpstr>Služby SK ČR</vt:lpstr>
      <vt:lpstr>Služby SK ČR</vt:lpstr>
      <vt:lpstr>SK ČR</vt:lpstr>
      <vt:lpstr>Statistika MVS</vt:lpstr>
      <vt:lpstr>Přístupy</vt:lpstr>
      <vt:lpstr>Dílčí báze SK ČR</vt:lpstr>
      <vt:lpstr>ANL</vt:lpstr>
      <vt:lpstr>ANL</vt:lpstr>
      <vt:lpstr>ANL+</vt:lpstr>
      <vt:lpstr>ANL Retro</vt:lpstr>
      <vt:lpstr>Soubor národních autorit (AUT)</vt:lpstr>
      <vt:lpstr>Soubor národních autorit (AUT) </vt:lpstr>
      <vt:lpstr>Adresář knihoven (báze ADR)</vt:lpstr>
      <vt:lpstr>Lokační značky, sigly</vt:lpstr>
      <vt:lpstr>Jednotná informační brána</vt:lpstr>
      <vt:lpstr>JIB</vt:lpstr>
      <vt:lpstr>JIB</vt:lpstr>
      <vt:lpstr>Ukázka JIB</vt:lpstr>
      <vt:lpstr>Centrální portál knihoven</vt:lpstr>
      <vt:lpstr>Koncepce rozvoje knihoven 2017-2020…</vt:lpstr>
      <vt:lpstr>CPK = Knihovny.cz = řešení???</vt:lpstr>
      <vt:lpstr>Knihovny.cz</vt:lpstr>
      <vt:lpstr>Služby Knihovny.cz</vt:lpstr>
      <vt:lpstr>Kramerius</vt:lpstr>
      <vt:lpstr>Kramerius</vt:lpstr>
      <vt:lpstr>Registry šedé literatury</vt:lpstr>
      <vt:lpstr>Národní úložiště šedé literatury (NUŠL)</vt:lpstr>
      <vt:lpstr>Theses.cz</vt:lpstr>
      <vt:lpstr>Centrální služby</vt:lpstr>
      <vt:lpstr>Ptejte se knihovny</vt:lpstr>
      <vt:lpstr>Ptejte se knihovny</vt:lpstr>
      <vt:lpstr>Jak se rodí čerti</vt:lpstr>
      <vt:lpstr>Obálky knih</vt:lpstr>
      <vt:lpstr>Komunikace</vt:lpstr>
      <vt:lpstr>Konference „Knihovna“</vt:lpstr>
      <vt:lpstr>Konference „Výška“</vt:lpstr>
      <vt:lpstr>Další elektronické konference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373</cp:revision>
  <dcterms:created xsi:type="dcterms:W3CDTF">2008-06-02T21:04:14Z</dcterms:created>
  <dcterms:modified xsi:type="dcterms:W3CDTF">2018-04-26T11:59:36Z</dcterms:modified>
</cp:coreProperties>
</file>