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4"/>
  </p:notesMasterIdLst>
  <p:sldIdLst>
    <p:sldId id="256" r:id="rId3"/>
    <p:sldId id="258" r:id="rId4"/>
    <p:sldId id="259" r:id="rId5"/>
    <p:sldId id="295" r:id="rId6"/>
    <p:sldId id="296" r:id="rId7"/>
    <p:sldId id="297" r:id="rId8"/>
    <p:sldId id="29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  <p:sldId id="278" r:id="rId18"/>
    <p:sldId id="279" r:id="rId19"/>
    <p:sldId id="280" r:id="rId20"/>
    <p:sldId id="283" r:id="rId21"/>
    <p:sldId id="285" r:id="rId22"/>
    <p:sldId id="286" r:id="rId23"/>
    <p:sldId id="287" r:id="rId24"/>
    <p:sldId id="288" r:id="rId25"/>
    <p:sldId id="299" r:id="rId26"/>
    <p:sldId id="289" r:id="rId27"/>
    <p:sldId id="300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599" autoAdjust="0"/>
  </p:normalViewPr>
  <p:slideViewPr>
    <p:cSldViewPr>
      <p:cViewPr varScale="1">
        <p:scale>
          <a:sx n="90" d="100"/>
          <a:sy n="90" d="100"/>
        </p:scale>
        <p:origin x="9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3/9/2018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2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14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98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9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8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7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2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3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8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5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6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66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25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01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91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7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/>
              <a:t>Kliknutím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3/9/2018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.usoud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oud.cz/JudikaturaNS_new/ns_web.nsf/edit/Knihovna~?Open&amp;area=Knihovna&amp;ln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lus.usoud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nu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nssoud.cz/main0col.aspx?cls=JudikaturaSimpleSearch&amp;SimpleSearch=1&amp;pagesource=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Judikaturans_new/judikatura_vks.nsf/uvod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n-lex/index_en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849048"/>
          </a:xfrm>
        </p:spPr>
        <p:txBody>
          <a:bodyPr/>
          <a:lstStyle/>
          <a:p>
            <a:r>
              <a:rPr lang="en-US" sz="6000" dirty="0"/>
              <a:t>Justiční k</a:t>
            </a:r>
            <a:r>
              <a:rPr lang="cs-CZ" sz="6000" dirty="0" err="1"/>
              <a:t>nihovny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406640" cy="1368152"/>
          </a:xfrm>
        </p:spPr>
        <p:txBody>
          <a:bodyPr>
            <a:normAutofit/>
          </a:bodyPr>
          <a:lstStyle/>
          <a:p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Mgr.</a:t>
            </a:r>
            <a:r>
              <a:rPr lang="en-US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 Bc. </a:t>
            </a:r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Kateřina Krčálová Konečná</a:t>
            </a:r>
          </a:p>
          <a:p>
            <a:r>
              <a:rPr lang="cs-CZ" dirty="0"/>
              <a:t>Knihovna Ústavního soudu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 obecně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jednotlivými knihovnami existují značné rozdíly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Pouze některé mají automatizovaný knihovní systém (ARL, </a:t>
            </a:r>
            <a:r>
              <a:rPr lang="cs-CZ" sz="3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Verbis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ostatní evidují knihy a časopisy v interních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systémech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 „majetek“</a:t>
            </a:r>
          </a:p>
          <a:p>
            <a:r>
              <a:rPr lang="cs-CZ" dirty="0"/>
              <a:t>Velmi málo knihoven má webové stránky, webový katalog či jiné informace dostupné online</a:t>
            </a:r>
          </a:p>
          <a:p>
            <a:r>
              <a:rPr lang="cs-CZ" dirty="0"/>
              <a:t>Problém s personálním obsazením a prostorem</a:t>
            </a:r>
          </a:p>
          <a:p>
            <a:r>
              <a:rPr lang="cs-CZ" dirty="0"/>
              <a:t>Snaha o spolupráci (jednotný knihovní systém, souborný katalog)</a:t>
            </a:r>
          </a:p>
          <a:p>
            <a:r>
              <a:rPr lang="cs-CZ" dirty="0"/>
              <a:t>Preference tištěných dokumentů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Ústavního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ÚS, součást analytického odboru</a:t>
            </a:r>
          </a:p>
          <a:p>
            <a:r>
              <a:rPr lang="cs-CZ" dirty="0"/>
              <a:t>Informace o knihovně na webu ÚS, přístup do online katalogu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Primárně určená pro soudce, asistenty a další pracovníky soudu; přístup má i odborná veřejnost</a:t>
            </a:r>
          </a:p>
          <a:p>
            <a:r>
              <a:rPr lang="cs-CZ" dirty="0"/>
              <a:t>Neomezená výpůjční doba, bez upomínek, informační zázemí pro soudce a zaměstnance soudu; prezenční výpůjčky pro externí uživatele</a:t>
            </a:r>
          </a:p>
          <a:p>
            <a:pPr marL="82296" indent="0"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296" indent="0">
              <a:buNone/>
            </a:pP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05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Převážně ústavní právo, základní lidská práva, občanské právo, mezinárodní právo, trestní právo, dějiny práva, obchodní právo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Časopisecké tituly české i zahraniční odebírané ve více kusech</a:t>
            </a:r>
          </a:p>
          <a:p>
            <a:r>
              <a:rPr lang="cs-CZ" dirty="0"/>
              <a:t>Sbírka zákonů, Sbírka mezinárodních smluv, Sbírka nálezů a usnesení ÚS, Sbírka rozhodnutí a stanovisek NS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Články z odborných časopisů</a:t>
            </a:r>
          </a:p>
          <a:p>
            <a:r>
              <a:rPr lang="cs-CZ" dirty="0"/>
              <a:t>Přístup do elektronických databází (Beck-online, ASPI, </a:t>
            </a:r>
            <a:r>
              <a:rPr lang="cs-CZ" dirty="0" err="1"/>
              <a:t>Codexis</a:t>
            </a:r>
            <a:r>
              <a:rPr lang="cs-CZ" dirty="0"/>
              <a:t>, </a:t>
            </a:r>
            <a:r>
              <a:rPr lang="cs-CZ" dirty="0" err="1"/>
              <a:t>Westlaw</a:t>
            </a:r>
            <a:r>
              <a:rPr lang="cs-CZ" dirty="0"/>
              <a:t>, elektronické verze časopisů)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7270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35 předmětových skupin dle právních odvětví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Předmětové skupiny se využívají pro stavění fondu</a:t>
            </a:r>
          </a:p>
          <a:p>
            <a:r>
              <a:rPr lang="cs-CZ" dirty="0"/>
              <a:t>Část fondu je ve volném výběru a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fondu se využívá technologie RFID</a:t>
            </a:r>
          </a:p>
        </p:txBody>
      </p:sp>
    </p:spTree>
    <p:extLst>
      <p:ext uri="{BB962C8B-B14F-4D97-AF65-F5344CB8AC3E}">
        <p14:creationId xmlns:p14="http://schemas.microsoft.com/office/powerpoint/2010/main" val="244326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www.knihovna.usoud.cz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vyhledávat knihy, časopisy a časopisecké články</a:t>
            </a:r>
          </a:p>
          <a:p>
            <a:r>
              <a:rPr lang="cs-CZ" dirty="0"/>
              <a:t>Knihovna aktivně skenuje obálky a obsahy všech knih i jednotlivých čísel časopisů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Propojení katalogu s katalogem Nejvyššího soudu (bez propojení čtenářských kont)</a:t>
            </a:r>
          </a:p>
          <a:p>
            <a:r>
              <a:rPr lang="cs-CZ" dirty="0"/>
              <a:t>Uživatelská konta se vytváří pouze pro interní uživatele a spolupracující instituce; externisté konta nemají a neevidují se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3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NS (Burešova 20), samostatná součást soudu v rámci úseku předsedy soudu</a:t>
            </a:r>
          </a:p>
          <a:p>
            <a:r>
              <a:rPr lang="cs-CZ" dirty="0"/>
              <a:t>Na webu NS pouze odkaz na stručné informace o knihovně a na online katalog</a:t>
            </a:r>
          </a:p>
          <a:p>
            <a:r>
              <a:rPr lang="cs-CZ" dirty="0"/>
              <a:t>Primárně určena pro soudce a jejich asistenty; externí uživatelé pouze prezenční služby</a:t>
            </a:r>
          </a:p>
          <a:p>
            <a:r>
              <a:rPr lang="cs-CZ" dirty="0"/>
              <a:t>Nepříliš vyhovující prostory (příprava rekonstrukce)</a:t>
            </a:r>
          </a:p>
        </p:txBody>
      </p:sp>
    </p:spTree>
    <p:extLst>
      <p:ext uri="{BB962C8B-B14F-4D97-AF65-F5344CB8AC3E}">
        <p14:creationId xmlns:p14="http://schemas.microsoft.com/office/powerpoint/2010/main" val="341744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Různá právní odvětví (NS soud řeší případy občanskoprávní, trestní,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rejstříkové atd.)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České časopisecké tituly, zahraniční časopisy neodebírá</a:t>
            </a:r>
          </a:p>
          <a:p>
            <a:r>
              <a:rPr lang="cs-CZ" dirty="0"/>
              <a:t>Sbírka zákonů, Sbírka mezinárodních smluv, Sbírka nálezů a usnesení ÚS, Sbírka soudních rozhodnutí a stanovisek NS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Články z odborných periodik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41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předmětových skupin dle právních odvětví</a:t>
            </a:r>
          </a:p>
          <a:p>
            <a:r>
              <a:rPr lang="cs-CZ" dirty="0"/>
              <a:t>V rámci předmětových skupin se dokumenty řadí dle číselné řady</a:t>
            </a:r>
          </a:p>
          <a:p>
            <a:r>
              <a:rPr lang="cs-CZ" dirty="0"/>
              <a:t>Část fondu ve volném výběru,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 knihovna nepoužívá </a:t>
            </a:r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žádné zabezpečovací zařízení</a:t>
            </a:r>
          </a:p>
        </p:txBody>
      </p:sp>
    </p:spTree>
    <p:extLst>
      <p:ext uri="{BB962C8B-B14F-4D97-AF65-F5344CB8AC3E}">
        <p14:creationId xmlns:p14="http://schemas.microsoft.com/office/powerpoint/2010/main" val="3791413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3"/>
              </a:rPr>
              <a:t>http://www.nsoud.cz/JudikaturaNS_new/ns_web.nsf/edit/Knihovna~?Open&amp;area=Knihovna&amp;lng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dirty="0"/>
              <a:t>Lze vyhledávat v různých typech dokumentů</a:t>
            </a:r>
          </a:p>
          <a:p>
            <a:r>
              <a:rPr lang="cs-CZ" dirty="0"/>
              <a:t>Propojení katalogu s katalogem Knihovny ÚS (bez propojení čtenářských kont)</a:t>
            </a:r>
          </a:p>
          <a:p>
            <a:r>
              <a:rPr lang="cs-CZ" dirty="0"/>
              <a:t>Čtenářská konta mají pouze interní </a:t>
            </a:r>
            <a:r>
              <a:rPr lang="cs-CZ" dirty="0" smtClean="0"/>
              <a:t>uživatelé a spolupracující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632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správního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Nejvyššího správního soudu (Moravské nám.), spadá pod Kancelář předsedy soudu</a:t>
            </a:r>
          </a:p>
          <a:p>
            <a:r>
              <a:rPr lang="cs-CZ" dirty="0"/>
              <a:t>Není veřejnou knihovnou, poskytuje služby pouze soudcům a zaměstnancům NSS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jsou evidovány v interním systému bez online katalogu</a:t>
            </a:r>
            <a:r>
              <a:rPr lang="cs-CZ" dirty="0"/>
              <a:t>;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uživatelé v systému mohou vyhledávat; některé knihy v e-verzi</a:t>
            </a:r>
          </a:p>
          <a:p>
            <a:r>
              <a:rPr lang="cs-CZ" dirty="0"/>
              <a:t>Zaměřená na správní právo, správní soudnictví a další právní </a:t>
            </a:r>
            <a:r>
              <a:rPr lang="cs-CZ" dirty="0" smtClean="0"/>
              <a:t>odvětví; dokumenty se dělí do předmětových skupin dle právních odvětví</a:t>
            </a:r>
            <a:endParaRPr lang="cs-CZ" dirty="0"/>
          </a:p>
          <a:p>
            <a:r>
              <a:rPr lang="cs-CZ" dirty="0"/>
              <a:t>Vše ve volném </a:t>
            </a:r>
            <a:r>
              <a:rPr lang="cs-CZ" dirty="0" smtClean="0"/>
              <a:t>výběru, </a:t>
            </a:r>
            <a:r>
              <a:rPr lang="cs-CZ" dirty="0"/>
              <a:t>bez skladu</a:t>
            </a:r>
          </a:p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Nearchivuje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soudní spisy</a:t>
            </a:r>
          </a:p>
        </p:txBody>
      </p:sp>
    </p:spTree>
    <p:extLst>
      <p:ext uri="{BB962C8B-B14F-4D97-AF65-F5344CB8AC3E}">
        <p14:creationId xmlns:p14="http://schemas.microsoft.com/office/powerpoint/2010/main" val="343288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Osnova přednášky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Soustava soudů ČR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Justiční knihovny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Vyhledávání právních informací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judikatura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b="1" u="sng" dirty="0" smtClean="0"/>
              <a:t>Databáze </a:t>
            </a:r>
            <a:r>
              <a:rPr lang="cs-CZ" b="1" u="sng" dirty="0"/>
              <a:t>NALUS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www.nalus.usoud.cz</a:t>
            </a:r>
            <a:endParaRPr lang="cs-CZ" u="sng" dirty="0"/>
          </a:p>
          <a:p>
            <a:r>
              <a:rPr lang="cs-CZ" dirty="0"/>
              <a:t>Anonymizované nálezy a usnesení Ústavního soudu</a:t>
            </a:r>
          </a:p>
          <a:p>
            <a:r>
              <a:rPr lang="cs-CZ" dirty="0"/>
              <a:t>Nález = rozhodnutí ve věci samé, skládá se z </a:t>
            </a:r>
            <a:r>
              <a:rPr lang="cs-CZ" dirty="0" err="1"/>
              <a:t>návětí</a:t>
            </a:r>
            <a:r>
              <a:rPr lang="cs-CZ" dirty="0"/>
              <a:t> výroku (který orgán ÚS rozhodoval), výroku, odůvodnění a poučení</a:t>
            </a:r>
          </a:p>
          <a:p>
            <a:r>
              <a:rPr lang="cs-CZ" dirty="0"/>
              <a:t>Usnesení = není rozhodnutím ve věci samé, nejčastěji odmítnutí ústavní stížnosti (zjevná neopodstatněnost, neoprávněnost navrhovatele atd.), dále předběžné opatření, udělení pořádkové pokuty</a:t>
            </a:r>
          </a:p>
          <a:p>
            <a:r>
              <a:rPr lang="cs-CZ" dirty="0"/>
              <a:t>Stanovisko pléna viz § 23 zákona č. 182/1993, o Ústavním soudu</a:t>
            </a:r>
          </a:p>
          <a:p>
            <a:pPr marL="82296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970679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Značení rozhodnutí ÚS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rozhodnutí se spisovou značkou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16/14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I. ÚS 1586/09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26/16 </a:t>
            </a:r>
          </a:p>
          <a:p>
            <a:r>
              <a:rPr lang="cs-CZ" dirty="0"/>
              <a:t>rozhodnutí vydané ve Sbírce zákonů</a:t>
            </a:r>
          </a:p>
          <a:p>
            <a:pPr marL="82296" indent="0">
              <a:buNone/>
            </a:pPr>
            <a:r>
              <a:rPr lang="cs-CZ" dirty="0"/>
              <a:t>71/2016 Sb. (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sp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zn. 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Pl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ÚS 15/14</a:t>
            </a:r>
            <a:r>
              <a:rPr lang="cs-CZ" i="1" dirty="0"/>
              <a:t>)</a:t>
            </a:r>
          </a:p>
          <a:p>
            <a:r>
              <a:rPr lang="cs-CZ" i="1" dirty="0"/>
              <a:t>rozhodnutí vydané ve Sbírce nálezů a usnesení ÚS</a:t>
            </a:r>
          </a:p>
          <a:p>
            <a:pPr marL="82296" indent="0">
              <a:buNone/>
            </a:pPr>
            <a:r>
              <a:rPr lang="cs-CZ" dirty="0"/>
              <a:t>N 67/77 </a:t>
            </a:r>
            <a:r>
              <a:rPr lang="cs-CZ" dirty="0" err="1"/>
              <a:t>SbNU</a:t>
            </a:r>
            <a:r>
              <a:rPr lang="cs-CZ" dirty="0"/>
              <a:t> 31</a:t>
            </a:r>
          </a:p>
          <a:p>
            <a:r>
              <a:rPr lang="cs-CZ" dirty="0"/>
              <a:t>Pozor na chyby při zápisu rozhodnutí (problém při katalogizaci, vyhledávání)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248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NS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www.nsoud.cz</a:t>
            </a:r>
            <a:endParaRPr lang="cs-CZ" dirty="0"/>
          </a:p>
          <a:p>
            <a:r>
              <a:rPr lang="cs-CZ" dirty="0"/>
              <a:t>Anonymizovaná rozhodnutí a stanoviska Nejvyššího soudu</a:t>
            </a:r>
          </a:p>
          <a:p>
            <a:r>
              <a:rPr lang="cs-CZ" dirty="0"/>
              <a:t>Rozhodnutí = rozsudek nebo usnesení</a:t>
            </a:r>
          </a:p>
          <a:p>
            <a:r>
              <a:rPr lang="cs-CZ" dirty="0"/>
              <a:t>Stanoviska = zaujímá kolegium nebo plénum k rozhodovací činnosti soudů ve věcech určitého druhu</a:t>
            </a:r>
          </a:p>
          <a:p>
            <a:r>
              <a:rPr lang="cs-CZ" dirty="0"/>
              <a:t>Rozdělení soudců na občanskoprávní a obchodní kolegium a trestní kolegium</a:t>
            </a:r>
          </a:p>
          <a:p>
            <a:r>
              <a:rPr lang="cs-CZ" dirty="0"/>
              <a:t>Plénum, velké senáty kolegií, tříčlenné senáty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161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NS – značení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NS je vnitrostátním koordinátorem identifikátoru evropské judikatury ECLI</a:t>
            </a:r>
          </a:p>
          <a:p>
            <a:pPr marL="82296" indent="0">
              <a:buNone/>
            </a:pPr>
            <a:r>
              <a:rPr lang="cs-CZ" dirty="0" err="1"/>
              <a:t>ECLI:kód</a:t>
            </a:r>
            <a:r>
              <a:rPr lang="cs-CZ" dirty="0"/>
              <a:t> </a:t>
            </a:r>
            <a:r>
              <a:rPr lang="cs-CZ" dirty="0" err="1"/>
              <a:t>země:zkratka</a:t>
            </a:r>
            <a:r>
              <a:rPr lang="cs-CZ" dirty="0"/>
              <a:t> </a:t>
            </a:r>
            <a:r>
              <a:rPr lang="cs-CZ" dirty="0" err="1"/>
              <a:t>soudu:rok</a:t>
            </a:r>
            <a:r>
              <a:rPr lang="cs-CZ" dirty="0"/>
              <a:t> vydání </a:t>
            </a:r>
            <a:r>
              <a:rPr lang="cs-CZ" dirty="0" err="1"/>
              <a:t>rozhodnutí:číslo</a:t>
            </a:r>
            <a:r>
              <a:rPr lang="cs-CZ" dirty="0"/>
              <a:t> rozhodnutí (</a:t>
            </a:r>
            <a:r>
              <a:rPr lang="cs-CZ" dirty="0" err="1"/>
              <a:t>sp</a:t>
            </a:r>
            <a:r>
              <a:rPr lang="cs-CZ" dirty="0"/>
              <a:t>. zn.).1</a:t>
            </a:r>
          </a:p>
          <a:p>
            <a:pPr marL="82296" indent="0">
              <a:buNone/>
            </a:pPr>
            <a:r>
              <a:rPr lang="cs-CZ" dirty="0"/>
              <a:t>ECLI:CZ:NS:2013:4.TZ.104.2012.1</a:t>
            </a:r>
          </a:p>
          <a:p>
            <a:r>
              <a:rPr lang="cs-CZ" dirty="0"/>
              <a:t>Spisové značky rozhodnutí a stanovisek</a:t>
            </a:r>
          </a:p>
          <a:p>
            <a:pPr marL="82296" indent="0">
              <a:buNone/>
            </a:pPr>
            <a:r>
              <a:rPr lang="cs-CZ" dirty="0"/>
              <a:t>4 </a:t>
            </a:r>
            <a:r>
              <a:rPr lang="cs-CZ" dirty="0" err="1"/>
              <a:t>Tz</a:t>
            </a:r>
            <a:r>
              <a:rPr lang="cs-CZ" dirty="0"/>
              <a:t> 104/2012</a:t>
            </a:r>
          </a:p>
          <a:p>
            <a:pPr marL="82296" indent="0">
              <a:buNone/>
            </a:pPr>
            <a:r>
              <a:rPr lang="cs-CZ" dirty="0"/>
              <a:t>28 </a:t>
            </a:r>
            <a:r>
              <a:rPr lang="cs-CZ" dirty="0" err="1"/>
              <a:t>Nd</a:t>
            </a:r>
            <a:r>
              <a:rPr lang="cs-CZ" dirty="0"/>
              <a:t> 230/2015</a:t>
            </a:r>
          </a:p>
          <a:p>
            <a:pPr marL="82296" indent="0">
              <a:buNone/>
            </a:pPr>
            <a:r>
              <a:rPr lang="cs-CZ" dirty="0" err="1"/>
              <a:t>Cpjn</a:t>
            </a:r>
            <a:r>
              <a:rPr lang="cs-CZ" dirty="0"/>
              <a:t> 206/2010 – stanovisko</a:t>
            </a:r>
          </a:p>
          <a:p>
            <a:pPr marL="82296" indent="0">
              <a:buNone/>
            </a:pPr>
            <a:r>
              <a:rPr lang="cs-CZ" dirty="0"/>
              <a:t>29 NSCR 15/2009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380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D01310C8-CBF6-4706-991B-F10FF45C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Databáze judikatury k náhradě újmy na zdraví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AB3553DE-35FC-4D47-9418-920778511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www.datanu.cz</a:t>
            </a:r>
            <a:endParaRPr lang="cs-CZ" dirty="0" smtClean="0"/>
          </a:p>
          <a:p>
            <a:r>
              <a:rPr lang="cs-CZ" dirty="0" smtClean="0"/>
              <a:t>Bezplatné</a:t>
            </a:r>
            <a:r>
              <a:rPr lang="cs-CZ" dirty="0"/>
              <a:t>, ale nutná registrace</a:t>
            </a:r>
          </a:p>
          <a:p>
            <a:r>
              <a:rPr lang="cs-CZ" dirty="0"/>
              <a:t>Soudní rozhodnutí týkající se náhrady nemajetkové újmy na zdraví (bolest a ztížení společenského uplatnění) a nemajetkových nároků pozůstalých při usmrcení osoby blízké</a:t>
            </a:r>
          </a:p>
          <a:p>
            <a:r>
              <a:rPr lang="cs-CZ" dirty="0"/>
              <a:t>Ve spolupráci s Centrem dopravního výzkumu</a:t>
            </a:r>
          </a:p>
        </p:txBody>
      </p:sp>
    </p:spTree>
    <p:extLst>
      <p:ext uri="{BB962C8B-B14F-4D97-AF65-F5344CB8AC3E}">
        <p14:creationId xmlns:p14="http://schemas.microsoft.com/office/powerpoint/2010/main" val="4076313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správních soudů (Nejvyšší správní soud)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nssoud.cz</a:t>
            </a:r>
            <a:endParaRPr lang="cs-CZ" dirty="0"/>
          </a:p>
          <a:p>
            <a:r>
              <a:rPr lang="cs-CZ" dirty="0"/>
              <a:t>Obsahuje rozhodnutí všech správních soudů</a:t>
            </a:r>
          </a:p>
          <a:p>
            <a:r>
              <a:rPr lang="cs-CZ" dirty="0"/>
              <a:t>Spisové značky rozhodnutí označují věc sporu; velká škála značek —› rejstříky </a:t>
            </a:r>
            <a:r>
              <a:rPr lang="cs-CZ" dirty="0" err="1"/>
              <a:t>sp</a:t>
            </a:r>
            <a:r>
              <a:rPr lang="cs-CZ" dirty="0"/>
              <a:t>. značek (obtížně dohledatelné), číselná řada pro každý rejstřík </a:t>
            </a:r>
          </a:p>
          <a:p>
            <a:r>
              <a:rPr lang="cs-CZ" u="sng" dirty="0"/>
              <a:t>Sbírka rozhodnutí Nejvyššího správního soudu</a:t>
            </a:r>
            <a:r>
              <a:rPr lang="cs-CZ" dirty="0"/>
              <a:t>: od roku 2017 pouze elektronicky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0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8F02778-D898-4991-845D-F903D5BD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2989B58-619F-47B3-AFCC-C2C31AD54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Přehled na webu NSS</a:t>
            </a:r>
          </a:p>
          <a:p>
            <a:r>
              <a:rPr lang="cs-CZ" dirty="0" smtClean="0"/>
              <a:t>Řízení o předběžné otázce - </a:t>
            </a:r>
            <a:r>
              <a:rPr lang="cs-CZ" dirty="0"/>
              <a:t>před Soudním dvorem EU </a:t>
            </a:r>
            <a:r>
              <a:rPr lang="cs-CZ" dirty="0" smtClean="0"/>
              <a:t>o žádosti </a:t>
            </a:r>
            <a:r>
              <a:rPr lang="cs-CZ" dirty="0"/>
              <a:t>kteréhokoli vnitrostátního soudu o výklad práva EU</a:t>
            </a:r>
          </a:p>
          <a:p>
            <a:r>
              <a:rPr lang="cs-CZ" dirty="0"/>
              <a:t>Přehled předběžných otázek položených </a:t>
            </a:r>
            <a:r>
              <a:rPr lang="cs-CZ" dirty="0" smtClean="0"/>
              <a:t>NSS</a:t>
            </a:r>
            <a:endParaRPr lang="cs-CZ" dirty="0"/>
          </a:p>
          <a:p>
            <a:r>
              <a:rPr lang="cs-CZ" dirty="0"/>
              <a:t>Přehled předběžných otázek položených ostatními soudy </a:t>
            </a:r>
            <a:r>
              <a:rPr lang="cs-CZ" dirty="0" smtClean="0"/>
              <a:t>ČR</a:t>
            </a:r>
          </a:p>
          <a:p>
            <a:r>
              <a:rPr lang="cs-CZ" dirty="0" smtClean="0"/>
              <a:t>U </a:t>
            </a:r>
            <a:r>
              <a:rPr lang="cs-CZ" dirty="0"/>
              <a:t>zodpovězených předběžných otázek přímý odkaz na rozhodnutí SDEU v databázi Curia</a:t>
            </a:r>
          </a:p>
        </p:txBody>
      </p:sp>
    </p:spTree>
    <p:extLst>
      <p:ext uri="{BB962C8B-B14F-4D97-AF65-F5344CB8AC3E}">
        <p14:creationId xmlns:p14="http://schemas.microsoft.com/office/powerpoint/2010/main" val="3472645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Autofit/>
          </a:bodyPr>
          <a:lstStyle/>
          <a:p>
            <a:r>
              <a:rPr lang="cs-CZ" sz="3600" dirty="0"/>
              <a:t>Judikatura – evidence soudních rozhodnutí krajských a vrchních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http://www.nsoud.cz/Judikaturans_new/judikatura_vks.nsf/uvod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Vyhledávání vybraných rozhodnutí krajských a vrchních soudů</a:t>
            </a:r>
          </a:p>
          <a:p>
            <a:r>
              <a:rPr lang="cs-CZ" dirty="0"/>
              <a:t>Odkazy na databáze rozhodnutí ÚS, NS a NSS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377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Soudního dvora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http://curia.europa.eu/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Rozsudky Soudního dvora EU</a:t>
            </a:r>
          </a:p>
          <a:p>
            <a:r>
              <a:rPr lang="cs-CZ" dirty="0"/>
              <a:t>Rozsudky z doby po vstupu ČR do EU publikované v češtině</a:t>
            </a:r>
          </a:p>
          <a:p>
            <a:r>
              <a:rPr lang="cs-CZ" dirty="0"/>
              <a:t>Starší významné rozsudky také v češtině (</a:t>
            </a:r>
            <a:r>
              <a:rPr lang="cs-CZ" dirty="0" err="1"/>
              <a:t>Costa</a:t>
            </a:r>
            <a:r>
              <a:rPr lang="cs-CZ" dirty="0"/>
              <a:t> v. E.N.E.L. C-6/64)</a:t>
            </a:r>
          </a:p>
          <a:p>
            <a:r>
              <a:rPr lang="cs-CZ" dirty="0"/>
              <a:t>Kromě rozsudku mohou být zveřejněna i stanoviska generálních advokátů</a:t>
            </a:r>
          </a:p>
        </p:txBody>
      </p:sp>
    </p:spTree>
    <p:extLst>
      <p:ext uri="{BB962C8B-B14F-4D97-AF65-F5344CB8AC3E}">
        <p14:creationId xmlns:p14="http://schemas.microsoft.com/office/powerpoint/2010/main" val="1172169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právní předpisy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cs-CZ" sz="7200" b="1" dirty="0"/>
              <a:t>Zákony pro lidi</a:t>
            </a:r>
          </a:p>
          <a:p>
            <a:pPr marL="82296" indent="0">
              <a:buNone/>
            </a:pPr>
            <a:r>
              <a:rPr lang="cs-CZ" sz="7200" dirty="0">
                <a:hlinkClick r:id="rId2"/>
              </a:rPr>
              <a:t>https://www.zakonyprolidi.cz/</a:t>
            </a:r>
            <a:endParaRPr lang="cs-CZ" sz="7200" dirty="0"/>
          </a:p>
          <a:p>
            <a:r>
              <a:rPr lang="cs-CZ" sz="7200" dirty="0"/>
              <a:t>Databáze právních předpisů ČR v aktuálním znění</a:t>
            </a:r>
          </a:p>
          <a:p>
            <a:r>
              <a:rPr lang="cs-CZ" sz="7200" dirty="0"/>
              <a:t>Konsolidovaná znění předpisů – zapracování novel do jednoho dokumentu</a:t>
            </a:r>
          </a:p>
          <a:p>
            <a:r>
              <a:rPr lang="cs-CZ" sz="7200" dirty="0"/>
              <a:t>Uvádí souvislosti mezi právními předpisy (novely, derogace, prováděcí předpisy)</a:t>
            </a:r>
          </a:p>
          <a:p>
            <a:r>
              <a:rPr lang="cs-CZ" sz="7200" dirty="0"/>
              <a:t>Porovnává aktuální znění s předchozím</a:t>
            </a:r>
          </a:p>
          <a:p>
            <a:r>
              <a:rPr lang="cs-CZ" sz="7200" dirty="0"/>
              <a:t>Hledání podle zkratek právních předpisů</a:t>
            </a:r>
          </a:p>
          <a:p>
            <a:r>
              <a:rPr lang="cs-CZ" sz="7200" b="1" dirty="0"/>
              <a:t>Zákony pro lidi PLUS </a:t>
            </a:r>
            <a:r>
              <a:rPr lang="cs-CZ" sz="7200" dirty="0"/>
              <a:t>– zpoplatněné</a:t>
            </a:r>
          </a:p>
          <a:p>
            <a:r>
              <a:rPr lang="cs-CZ" sz="7200" b="1" dirty="0"/>
              <a:t>Monitor změn </a:t>
            </a:r>
            <a:r>
              <a:rPr lang="cs-CZ" sz="7200" dirty="0"/>
              <a:t>– zatím zkušební, bude součástí Zákony pro lidi PLUS</a:t>
            </a:r>
          </a:p>
          <a:p>
            <a:pPr marL="82296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261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Soustava soudů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</a:t>
            </a:r>
          </a:p>
          <a:p>
            <a:r>
              <a:rPr lang="cs-CZ" dirty="0"/>
              <a:t>vrchní soudy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Nejvyšší soud</a:t>
            </a:r>
          </a:p>
          <a:p>
            <a:r>
              <a:rPr lang="cs-CZ" dirty="0"/>
              <a:t>Nejvyšší správní soud</a:t>
            </a:r>
          </a:p>
          <a:p>
            <a:r>
              <a:rPr lang="cs-CZ" dirty="0"/>
              <a:t>Ústavní soud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právní předpisy zemí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N-LEX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http://eur-lex.europa.eu/n-lex/index_en</a:t>
            </a:r>
            <a:endParaRPr lang="cs-CZ" dirty="0"/>
          </a:p>
          <a:p>
            <a:r>
              <a:rPr lang="cs-CZ" dirty="0"/>
              <a:t>Databáze právních předpisů zemí EU</a:t>
            </a:r>
          </a:p>
          <a:p>
            <a:r>
              <a:rPr lang="cs-CZ" dirty="0"/>
              <a:t>Vyhledávání dle strojově přeložených pojmů nebo pojmů v jazyce dané země</a:t>
            </a:r>
          </a:p>
          <a:p>
            <a:r>
              <a:rPr lang="cs-CZ" dirty="0"/>
              <a:t>Právní předpis je v originálním znění</a:t>
            </a:r>
          </a:p>
          <a:p>
            <a:r>
              <a:rPr lang="cs-CZ" dirty="0"/>
              <a:t>Informace o národních databázích právních předpisů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41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7498080" cy="11430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6302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okresní, krajské a vrchní soudy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řízení v I. stupni ve věcech trestních,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občanskoprávních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exekučních,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dědických, ve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věcech opatrovnictví</a:t>
            </a:r>
            <a:endParaRPr lang="cs-CZ" dirty="0"/>
          </a:p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/>
              <a:t>soudy II. stupně ve věcech, o kterých rozhodoval v I. stupni okresní </a:t>
            </a:r>
            <a:r>
              <a:rPr lang="cs-CZ" dirty="0" smtClean="0"/>
              <a:t>soud; </a:t>
            </a:r>
            <a:r>
              <a:rPr lang="cs-CZ" b="1" dirty="0"/>
              <a:t>trestní řízení</a:t>
            </a:r>
            <a:r>
              <a:rPr lang="cs-CZ" dirty="0"/>
              <a:t> v případě trestní sazby nejméně 5 let nebo výjimečný trest; řízení ve vybraných věcech vyplývajících ze soukromého práva</a:t>
            </a:r>
            <a:r>
              <a:rPr lang="en-US" dirty="0"/>
              <a:t>; </a:t>
            </a:r>
            <a:r>
              <a:rPr lang="cs-CZ" dirty="0" smtClean="0"/>
              <a:t>žádosti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zápis, změnu, výmaz v obchodním rejstříku</a:t>
            </a:r>
            <a:r>
              <a:rPr lang="cs-CZ" dirty="0"/>
              <a:t> a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 ve věcech </a:t>
            </a:r>
            <a:r>
              <a:rPr lang="cs-CZ" sz="3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obch. rejstříku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vedou obch. rejstřík; </a:t>
            </a:r>
            <a:r>
              <a:rPr lang="en-US" b="1" dirty="0" err="1" smtClean="0"/>
              <a:t>správní</a:t>
            </a:r>
            <a:r>
              <a:rPr lang="en-US" b="1" dirty="0" smtClean="0"/>
              <a:t> </a:t>
            </a:r>
            <a:r>
              <a:rPr lang="en-US" b="1" dirty="0" err="1" smtClean="0"/>
              <a:t>soudnictví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u="sng" dirty="0"/>
              <a:t>vrchní soudy:</a:t>
            </a:r>
            <a:r>
              <a:rPr lang="cs-CZ" dirty="0"/>
              <a:t> soud II. stupně ve věcech, v nichž rozhodoval v I. stupni krajský </a:t>
            </a:r>
            <a:r>
              <a:rPr lang="cs-CZ" dirty="0" smtClean="0"/>
              <a:t>soud (odvolání)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93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kern="1200" dirty="0">
                <a:solidFill>
                  <a:schemeClr val="tx1"/>
                </a:solidFill>
              </a:rPr>
              <a:t>rozhoduje o </a:t>
            </a:r>
            <a:r>
              <a:rPr lang="cs-CZ" sz="2800" u="sng" kern="1200" dirty="0">
                <a:solidFill>
                  <a:schemeClr val="tx1"/>
                </a:solidFill>
              </a:rPr>
              <a:t>dovolání</a:t>
            </a:r>
            <a:r>
              <a:rPr lang="cs-CZ" sz="2800" kern="1200" dirty="0">
                <a:solidFill>
                  <a:schemeClr val="tx1"/>
                </a:solidFill>
              </a:rPr>
              <a:t> proti </a:t>
            </a:r>
            <a:r>
              <a:rPr lang="en-US" sz="2800" kern="1200" dirty="0">
                <a:solidFill>
                  <a:schemeClr val="tx1"/>
                </a:solidFill>
              </a:rPr>
              <a:t>pravomocným </a:t>
            </a:r>
            <a:r>
              <a:rPr lang="cs-CZ" sz="2800" kern="1200" dirty="0">
                <a:solidFill>
                  <a:schemeClr val="tx1"/>
                </a:solidFill>
              </a:rPr>
              <a:t>rozhodnutí</a:t>
            </a:r>
            <a:r>
              <a:rPr lang="en-US" sz="2800" kern="1200" dirty="0">
                <a:solidFill>
                  <a:schemeClr val="tx1"/>
                </a:solidFill>
              </a:rPr>
              <a:t>m</a:t>
            </a:r>
            <a:r>
              <a:rPr lang="cs-CZ" sz="2800" kern="1200" dirty="0">
                <a:solidFill>
                  <a:schemeClr val="tx1"/>
                </a:solidFill>
              </a:rPr>
              <a:t> odvolacích soudů (krajské a vrchní soudy) v občanskoprávních i trestních věcech</a:t>
            </a:r>
            <a:endParaRPr lang="en-US" sz="2800" kern="1200" dirty="0">
              <a:solidFill>
                <a:schemeClr val="tx1"/>
              </a:solidFill>
            </a:endParaRPr>
          </a:p>
          <a:p>
            <a:r>
              <a:rPr lang="en-US" sz="2800" dirty="0"/>
              <a:t>vydává </a:t>
            </a:r>
            <a:r>
              <a:rPr lang="en-US" sz="2800" dirty="0" err="1"/>
              <a:t>sjednocující</a:t>
            </a:r>
            <a:r>
              <a:rPr lang="en-US" sz="2800" dirty="0"/>
              <a:t> </a:t>
            </a:r>
            <a:r>
              <a:rPr lang="en-US" sz="2800" dirty="0" err="1" smtClean="0"/>
              <a:t>stanoviska</a:t>
            </a:r>
            <a:r>
              <a:rPr lang="cs-CZ" sz="2800" dirty="0" smtClean="0"/>
              <a:t> k judikatuře nižších soudů</a:t>
            </a:r>
            <a:endParaRPr lang="en-US" sz="2800" dirty="0"/>
          </a:p>
          <a:p>
            <a:r>
              <a:rPr lang="en-US" sz="2800" dirty="0" err="1"/>
              <a:t>specializovaná</a:t>
            </a:r>
            <a:r>
              <a:rPr lang="en-US" sz="2800" dirty="0"/>
              <a:t> agenda</a:t>
            </a:r>
            <a:r>
              <a:rPr lang="cs-CZ" sz="2800" dirty="0"/>
              <a:t> (stížnost pro porušení zákona, uznávání cizích rozhodnutí, přezkum příkazů k odposlechu atd.)</a:t>
            </a:r>
          </a:p>
          <a:p>
            <a:r>
              <a:rPr lang="cs-CZ" sz="2800" dirty="0"/>
              <a:t>od září 2017 shromažďování a kontrola oznámení o činnostech, majetku, příjmech, darech a závazcích soudců </a:t>
            </a:r>
            <a:r>
              <a:rPr lang="cs-CZ" sz="2800" dirty="0" smtClean="0"/>
              <a:t>ČR</a:t>
            </a:r>
          </a:p>
          <a:p>
            <a:r>
              <a:rPr lang="cs-CZ" sz="2800" dirty="0" smtClean="0"/>
              <a:t>66 soudců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380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správní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kasačních stížnostech proti rozhodnutí krajských soudů ve věci správních žalob</a:t>
            </a:r>
          </a:p>
          <a:p>
            <a:r>
              <a:rPr lang="cs-CZ" dirty="0"/>
              <a:t>rozhoduje kompetenční spory mezi orgány veřejné správy</a:t>
            </a:r>
          </a:p>
          <a:p>
            <a:r>
              <a:rPr lang="cs-CZ" dirty="0"/>
              <a:t>rozhoduje o návrhu na rozpuštění politické strany nebo hnutí</a:t>
            </a:r>
          </a:p>
          <a:p>
            <a:r>
              <a:rPr lang="cs-CZ" dirty="0"/>
              <a:t>rozhoduje o kárné odpovědnosti  soudců, státních zástupců a exekutorů</a:t>
            </a:r>
          </a:p>
          <a:p>
            <a:r>
              <a:rPr lang="cs-CZ" dirty="0"/>
              <a:t>rozhoduje ve věcech </a:t>
            </a:r>
            <a:r>
              <a:rPr lang="cs-CZ" dirty="0" smtClean="0"/>
              <a:t>volebních</a:t>
            </a:r>
          </a:p>
          <a:p>
            <a:r>
              <a:rPr lang="cs-CZ" dirty="0" smtClean="0"/>
              <a:t>30 soudců + 4 uvolnění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Ústavní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kern="1200" dirty="0">
                <a:solidFill>
                  <a:schemeClr val="tx1"/>
                </a:solidFill>
              </a:rPr>
              <a:t>rozhoduje o stížnosti právnických nebo fyzických osob proti pravomocnému rozhodnutí orgánů veřejné moci zasahujícímu do </a:t>
            </a:r>
            <a:r>
              <a:rPr lang="cs-CZ" sz="2200" kern="1200" dirty="0" smtClean="0">
                <a:solidFill>
                  <a:schemeClr val="tx1"/>
                </a:solidFill>
              </a:rPr>
              <a:t>ústavně </a:t>
            </a:r>
            <a:r>
              <a:rPr lang="cs-CZ" sz="2200" kern="1200" dirty="0">
                <a:solidFill>
                  <a:schemeClr val="tx1"/>
                </a:solidFill>
              </a:rPr>
              <a:t>zaručených zákl. práv a </a:t>
            </a:r>
            <a:r>
              <a:rPr lang="cs-CZ" sz="2200" kern="1200" dirty="0" smtClean="0">
                <a:solidFill>
                  <a:schemeClr val="tx1"/>
                </a:solidFill>
              </a:rPr>
              <a:t>svobod těchto osob</a:t>
            </a:r>
            <a:endParaRPr lang="cs-CZ" sz="2200" kern="1200" dirty="0">
              <a:solidFill>
                <a:schemeClr val="tx1"/>
              </a:solidFill>
            </a:endParaRPr>
          </a:p>
          <a:p>
            <a:r>
              <a:rPr lang="cs-CZ" sz="2200" dirty="0"/>
              <a:t>rozhoduje o</a:t>
            </a:r>
            <a:r>
              <a:rPr lang="en-US" sz="2200" kern="1200" dirty="0">
                <a:solidFill>
                  <a:schemeClr val="tx1"/>
                </a:solidFill>
              </a:rPr>
              <a:t> </a:t>
            </a:r>
            <a:r>
              <a:rPr lang="cs-CZ" sz="2200" kern="1200" dirty="0">
                <a:solidFill>
                  <a:schemeClr val="tx1"/>
                </a:solidFill>
              </a:rPr>
              <a:t>zrušení právních předpisů, které jsou v rozporu s ústavním pořádkem</a:t>
            </a:r>
            <a:endParaRPr lang="cs-CZ" sz="2200" dirty="0"/>
          </a:p>
          <a:p>
            <a:r>
              <a:rPr lang="cs-CZ" sz="2200" kern="1200" dirty="0">
                <a:solidFill>
                  <a:schemeClr val="tx1"/>
                </a:solidFill>
              </a:rPr>
              <a:t>rozhoduje o stížnosti orgánů územní samosprávy proti nezákonnému zásahu státu</a:t>
            </a:r>
            <a:endParaRPr lang="cs-CZ" sz="2200" dirty="0"/>
          </a:p>
          <a:p>
            <a:r>
              <a:rPr lang="cs-CZ" sz="2200" dirty="0"/>
              <a:t>r</a:t>
            </a:r>
            <a:r>
              <a:rPr lang="cs-CZ" sz="2200" kern="1200" dirty="0">
                <a:solidFill>
                  <a:schemeClr val="tx1"/>
                </a:solidFill>
              </a:rPr>
              <a:t>ozhoduje o ústavní žalobě Senátu proti prezidentovi republiky</a:t>
            </a:r>
          </a:p>
          <a:p>
            <a:r>
              <a:rPr lang="cs-CZ" sz="2200" kern="1200" dirty="0">
                <a:solidFill>
                  <a:schemeClr val="tx1"/>
                </a:solidFill>
              </a:rPr>
              <a:t>rozhoduje o souladu mezinárodní smlouvy s ústavním pořádkem </a:t>
            </a:r>
            <a:r>
              <a:rPr lang="cs-CZ" sz="2200" kern="1200" dirty="0" smtClean="0">
                <a:solidFill>
                  <a:schemeClr val="tx1"/>
                </a:solidFill>
              </a:rPr>
              <a:t>ČR</a:t>
            </a:r>
          </a:p>
          <a:p>
            <a:r>
              <a:rPr lang="cs-CZ" sz="2200" dirty="0" smtClean="0"/>
              <a:t>15 soudců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04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v evidenci ministerstva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kultury (MK)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knihovny veřejné:</a:t>
            </a:r>
          </a:p>
          <a:p>
            <a:pPr marL="82296" indent="0">
              <a:buNone/>
            </a:pPr>
            <a:r>
              <a:rPr lang="cs-CZ" u="sng" dirty="0"/>
              <a:t>specializované</a:t>
            </a:r>
          </a:p>
          <a:p>
            <a:pPr marL="82296" indent="0">
              <a:buNone/>
            </a:pPr>
            <a:r>
              <a:rPr lang="cs-CZ" dirty="0"/>
              <a:t>Knihovna Vrchního soudu v Praze</a:t>
            </a:r>
          </a:p>
          <a:p>
            <a:pPr marL="82296" indent="0">
              <a:buNone/>
            </a:pPr>
            <a:r>
              <a:rPr lang="cs-CZ" dirty="0"/>
              <a:t>Knihovna Nejvyššího soudu ČR (Brno)</a:t>
            </a:r>
          </a:p>
          <a:p>
            <a:pPr marL="82296" indent="0">
              <a:buNone/>
            </a:pPr>
            <a:r>
              <a:rPr lang="cs-CZ" dirty="0"/>
              <a:t>Parlamentní knihovna Kanceláře Poslanecké sněmovny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Krajského soudu v Ostravě – vyřazena 2014</a:t>
            </a:r>
            <a:endParaRPr lang="cs-CZ" dirty="0"/>
          </a:p>
          <a:p>
            <a:pPr marL="82296" indent="0">
              <a:buNone/>
            </a:pPr>
            <a:r>
              <a:rPr lang="cs-CZ" u="sng" dirty="0"/>
              <a:t>základní se specializovaným fondem</a:t>
            </a:r>
          </a:p>
          <a:p>
            <a:pPr marL="82296" indent="0">
              <a:buNone/>
            </a:pPr>
            <a:r>
              <a:rPr lang="cs-CZ" dirty="0"/>
              <a:t>Knihovna Krajského soudu v Hradci Králové</a:t>
            </a:r>
          </a:p>
          <a:p>
            <a:pPr marL="82296" indent="0">
              <a:buNone/>
            </a:pPr>
            <a:r>
              <a:rPr lang="cs-CZ" dirty="0"/>
              <a:t>Knihovna Ústavního soudu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Vrchního státního zastupitelství v Praze – vyřazena 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evidované v Adresáři knihoven (Národní knihovna):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Ostrava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v Hradci Králové (</a:t>
            </a:r>
            <a:r>
              <a:rPr lang="cs-CZ" dirty="0" err="1"/>
              <a:t>evid</a:t>
            </a:r>
            <a:r>
              <a:rPr lang="cs-CZ" dirty="0" smtClean="0"/>
              <a:t>. MK</a:t>
            </a: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/>
              <a:t>Knihovna Krajského soudu v Praze</a:t>
            </a:r>
          </a:p>
          <a:p>
            <a:pPr lvl="1"/>
            <a:r>
              <a:rPr lang="cs-CZ" dirty="0"/>
              <a:t>Knihovna Vrchního státního zastupitelství v Praze</a:t>
            </a:r>
          </a:p>
          <a:p>
            <a:pPr lvl="1"/>
            <a:r>
              <a:rPr lang="cs-CZ" dirty="0"/>
              <a:t>Knihovna Nejvyššího státního zastupitelství v Praze</a:t>
            </a:r>
          </a:p>
          <a:p>
            <a:pPr lvl="1"/>
            <a:r>
              <a:rPr lang="cs-CZ" dirty="0"/>
              <a:t>Knihovna Nejvyššího soudu (</a:t>
            </a:r>
            <a:r>
              <a:rPr lang="cs-CZ" dirty="0" err="1"/>
              <a:t>evid</a:t>
            </a:r>
            <a:r>
              <a:rPr lang="cs-CZ" dirty="0" smtClean="0"/>
              <a:t>. MK)</a:t>
            </a:r>
            <a:endParaRPr lang="cs-CZ" dirty="0"/>
          </a:p>
          <a:p>
            <a:pPr lvl="1"/>
            <a:r>
              <a:rPr lang="cs-CZ" dirty="0"/>
              <a:t>Knihovna Ústavního soudu (</a:t>
            </a:r>
            <a:r>
              <a:rPr lang="cs-CZ" dirty="0" err="1"/>
              <a:t>evid</a:t>
            </a:r>
            <a:r>
              <a:rPr lang="cs-CZ" dirty="0" smtClean="0"/>
              <a:t>. MK)</a:t>
            </a:r>
            <a:endParaRPr lang="cs-CZ" dirty="0"/>
          </a:p>
          <a:p>
            <a:pPr lvl="1"/>
            <a:r>
              <a:rPr lang="cs-CZ" dirty="0"/>
              <a:t>Parlamentní knihovna (</a:t>
            </a:r>
            <a:r>
              <a:rPr lang="cs-CZ" dirty="0" err="1"/>
              <a:t>evid</a:t>
            </a:r>
            <a:r>
              <a:rPr lang="cs-CZ" dirty="0" smtClean="0"/>
              <a:t>. MK)</a:t>
            </a:r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3add51f4ef1d2030e250b68973755f5f502d6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1663</Words>
  <Application>Microsoft Office PowerPoint</Application>
  <PresentationFormat>Předvádění na obrazovce (4:3)</PresentationFormat>
  <Paragraphs>227</Paragraphs>
  <Slides>31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Calibri</vt:lpstr>
      <vt:lpstr>Gill Sans MT</vt:lpstr>
      <vt:lpstr>Verdana</vt:lpstr>
      <vt:lpstr>Wingdings 2</vt:lpstr>
      <vt:lpstr>Slunovrat</vt:lpstr>
      <vt:lpstr>Justiční knihovny </vt:lpstr>
      <vt:lpstr>Osnova přednášky</vt:lpstr>
      <vt:lpstr>Soustava soudů ČR</vt:lpstr>
      <vt:lpstr>okresní, krajské a vrchní soudy</vt:lpstr>
      <vt:lpstr>Nejvyšší soud</vt:lpstr>
      <vt:lpstr>Nejvyšší správní soud</vt:lpstr>
      <vt:lpstr>Ústavní soud</vt:lpstr>
      <vt:lpstr>Justiční knihovny</vt:lpstr>
      <vt:lpstr>Prezentace aplikace PowerPoint</vt:lpstr>
      <vt:lpstr>Justiční knihovny obecně</vt:lpstr>
      <vt:lpstr>Knihovna Ústavního soudu</vt:lpstr>
      <vt:lpstr>Fond knihovny ÚS</vt:lpstr>
      <vt:lpstr>Fond knihovny ÚS</vt:lpstr>
      <vt:lpstr>Katalog knihovny ÚS</vt:lpstr>
      <vt:lpstr>Knihovna Nejvyššího soudu</vt:lpstr>
      <vt:lpstr>Fond knihovny NS </vt:lpstr>
      <vt:lpstr>Fond knihovny NS </vt:lpstr>
      <vt:lpstr>Katalog knihovny NS </vt:lpstr>
      <vt:lpstr>Knihovna Nejvyššího správního soudu</vt:lpstr>
      <vt:lpstr>Vyhledávání právních informací – judikatura soudů</vt:lpstr>
      <vt:lpstr>Značení rozhodnutí ÚS </vt:lpstr>
      <vt:lpstr>Databáze rozhodnutí a stanovisek NS </vt:lpstr>
      <vt:lpstr>Databáze rozhodnutí a stanovisek NS – značení rozhodnutí</vt:lpstr>
      <vt:lpstr>Databáze judikatury k náhradě újmy na zdraví</vt:lpstr>
      <vt:lpstr>Databáze rozhodnutí správních soudů (Nejvyšší správní soud)</vt:lpstr>
      <vt:lpstr>Předběžné otázky</vt:lpstr>
      <vt:lpstr>Judikatura – evidence soudních rozhodnutí krajských a vrchních soudů</vt:lpstr>
      <vt:lpstr>Judikatura Soudního dvora Evropské unie</vt:lpstr>
      <vt:lpstr>Vyhledávání právních informací – právní předpisy ČR</vt:lpstr>
      <vt:lpstr>Vyhledávání právních informací – právní předpisy zemí EU</vt:lpstr>
      <vt:lpstr>Děkuji za pozornost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Knihovny justice </dc:title>
  <dc:creator/>
  <cp:keywords/>
  <cp:lastModifiedBy/>
  <cp:revision>3</cp:revision>
  <dcterms:created xsi:type="dcterms:W3CDTF">2016-03-30T18:50:42Z</dcterms:created>
  <dcterms:modified xsi:type="dcterms:W3CDTF">2018-03-09T09:17:38Z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