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357" r:id="rId3"/>
    <p:sldId id="358" r:id="rId4"/>
    <p:sldId id="359" r:id="rId5"/>
    <p:sldId id="371" r:id="rId6"/>
    <p:sldId id="329" r:id="rId7"/>
    <p:sldId id="369" r:id="rId8"/>
    <p:sldId id="370" r:id="rId9"/>
    <p:sldId id="362" r:id="rId10"/>
    <p:sldId id="350" r:id="rId11"/>
    <p:sldId id="345" r:id="rId12"/>
    <p:sldId id="364" r:id="rId13"/>
    <p:sldId id="365" r:id="rId14"/>
    <p:sldId id="366" r:id="rId15"/>
    <p:sldId id="347" r:id="rId16"/>
    <p:sldId id="333" r:id="rId17"/>
    <p:sldId id="334" r:id="rId18"/>
    <p:sldId id="335" r:id="rId19"/>
    <p:sldId id="353" r:id="rId20"/>
    <p:sldId id="382" r:id="rId21"/>
    <p:sldId id="383" r:id="rId22"/>
    <p:sldId id="384" r:id="rId23"/>
    <p:sldId id="374" r:id="rId24"/>
    <p:sldId id="380" r:id="rId25"/>
    <p:sldId id="381" r:id="rId26"/>
    <p:sldId id="348" r:id="rId27"/>
    <p:sldId id="385" r:id="rId28"/>
    <p:sldId id="373" r:id="rId29"/>
    <p:sldId id="308" r:id="rId30"/>
    <p:sldId id="349" r:id="rId31"/>
    <p:sldId id="309" r:id="rId32"/>
    <p:sldId id="310" r:id="rId33"/>
    <p:sldId id="311" r:id="rId34"/>
    <p:sldId id="312" r:id="rId35"/>
    <p:sldId id="314" r:id="rId36"/>
    <p:sldId id="313" r:id="rId37"/>
    <p:sldId id="263" r:id="rId38"/>
    <p:sldId id="295" r:id="rId39"/>
    <p:sldId id="327" r:id="rId40"/>
    <p:sldId id="264" r:id="rId41"/>
    <p:sldId id="298" r:id="rId42"/>
    <p:sldId id="300" r:id="rId43"/>
    <p:sldId id="273" r:id="rId44"/>
    <p:sldId id="354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45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9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9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03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88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34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99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1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44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31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70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14F69-5843-45ED-84EB-D42D8F8D2709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0E8F5-92EF-4DBD-BFB6-80D99FB575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69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kpi/temata/hodnoceni-zdroju-a-informaci/argumentace-a-argumentacni-faul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vsb.cz/kurzy/uvod/index.html" TargetMode="External"/><Relationship Id="rId2" Type="http://schemas.openxmlformats.org/officeDocument/2006/relationships/hyperlink" Target="http://is.muni.cz/elportal/estud/ff/js07/informace/materialy/pages/cteni-psani1_opora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81069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/>
            </a:r>
            <a:br>
              <a:rPr lang="cs-CZ" sz="3600" b="1" dirty="0" smtClean="0">
                <a:solidFill>
                  <a:srgbClr val="C00000"/>
                </a:solidFill>
              </a:rPr>
            </a:br>
            <a:r>
              <a:rPr lang="cs-CZ" sz="3600" b="1" dirty="0" smtClean="0">
                <a:solidFill>
                  <a:srgbClr val="C00000"/>
                </a:solidFill>
              </a:rPr>
              <a:t>Poznámky ke strukturování odborného textu 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4725144"/>
            <a:ext cx="6858000" cy="1440160"/>
          </a:xfrm>
        </p:spPr>
        <p:txBody>
          <a:bodyPr>
            <a:normAutofit/>
          </a:bodyPr>
          <a:lstStyle/>
          <a:p>
            <a:r>
              <a:rPr lang="cs-CZ" sz="1800" i="1" dirty="0" smtClean="0"/>
              <a:t>Psaní odborných textů</a:t>
            </a:r>
          </a:p>
          <a:p>
            <a:r>
              <a:rPr lang="cs-CZ" dirty="0" smtClean="0"/>
              <a:t>Duben 2018</a:t>
            </a:r>
          </a:p>
          <a:p>
            <a:r>
              <a:rPr lang="cs-CZ" sz="1800" dirty="0" smtClean="0"/>
              <a:t>Mgr. Pavlína Mazáčová, Ph.D.</a:t>
            </a:r>
          </a:p>
          <a:p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998" y="383915"/>
            <a:ext cx="1784004" cy="19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7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534400" cy="1152128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sz="4000" b="1" dirty="0" err="1" smtClean="0"/>
              <a:t>Úvod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Jasně </a:t>
            </a:r>
            <a:r>
              <a:rPr lang="cs-CZ" dirty="0"/>
              <a:t>specifikujte cíle práce:</a:t>
            </a:r>
          </a:p>
          <a:p>
            <a:pPr lvl="1"/>
            <a:r>
              <a:rPr lang="cs-CZ" dirty="0"/>
              <a:t>1</a:t>
            </a:r>
            <a:r>
              <a:rPr lang="cs-CZ" dirty="0" smtClean="0"/>
              <a:t>) řešenou </a:t>
            </a:r>
            <a:r>
              <a:rPr lang="cs-CZ" dirty="0"/>
              <a:t>úlohu (problém)</a:t>
            </a:r>
          </a:p>
          <a:p>
            <a:pPr lvl="1"/>
            <a:r>
              <a:rPr lang="cs-CZ" dirty="0"/>
              <a:t>2</a:t>
            </a:r>
            <a:r>
              <a:rPr lang="cs-CZ" dirty="0" smtClean="0"/>
              <a:t>) její </a:t>
            </a:r>
            <a:r>
              <a:rPr lang="cs-CZ" dirty="0"/>
              <a:t>kontext, využití, důležitost</a:t>
            </a:r>
          </a:p>
          <a:p>
            <a:pPr lvl="1"/>
            <a:r>
              <a:rPr lang="cs-CZ" dirty="0"/>
              <a:t>3</a:t>
            </a:r>
            <a:r>
              <a:rPr lang="cs-CZ" dirty="0" smtClean="0"/>
              <a:t>) motivaci </a:t>
            </a:r>
            <a:r>
              <a:rPr lang="cs-CZ" dirty="0"/>
              <a:t>pro celou práci</a:t>
            </a:r>
          </a:p>
          <a:p>
            <a:r>
              <a:rPr lang="cs-CZ" dirty="0"/>
              <a:t>Jaké jsou otázky, na které hledáme odpověď,</a:t>
            </a:r>
          </a:p>
          <a:p>
            <a:pPr marL="0" indent="0">
              <a:buNone/>
            </a:pPr>
            <a:r>
              <a:rPr lang="cs-CZ" dirty="0"/>
              <a:t>    a hypotézy, které se snažíme ověřit?</a:t>
            </a:r>
          </a:p>
          <a:p>
            <a:r>
              <a:rPr lang="cs-CZ" dirty="0" smtClean="0"/>
              <a:t>Uveďte </a:t>
            </a:r>
            <a:r>
              <a:rPr lang="cs-CZ" dirty="0"/>
              <a:t>odkazy na ostatní relevantní práce</a:t>
            </a:r>
          </a:p>
          <a:p>
            <a:r>
              <a:rPr lang="cs-CZ" dirty="0" smtClean="0"/>
              <a:t>Srovnejte </a:t>
            </a:r>
            <a:r>
              <a:rPr lang="cs-CZ" dirty="0"/>
              <a:t>metody s již publikovanými přístupy</a:t>
            </a:r>
          </a:p>
          <a:p>
            <a:r>
              <a:rPr lang="cs-CZ" dirty="0" smtClean="0"/>
              <a:t>Závěrem </a:t>
            </a:r>
            <a:r>
              <a:rPr lang="cs-CZ" dirty="0"/>
              <a:t>stručný popis </a:t>
            </a:r>
            <a:r>
              <a:rPr lang="cs-CZ" dirty="0" smtClean="0"/>
              <a:t>nového, vlastního navrhovaného </a:t>
            </a:r>
            <a:r>
              <a:rPr lang="cs-CZ" dirty="0"/>
              <a:t>přístupu </a:t>
            </a:r>
            <a:r>
              <a:rPr lang="cs-CZ" dirty="0" smtClean="0"/>
              <a:t>a  provedených </a:t>
            </a:r>
            <a:r>
              <a:rPr lang="cs-CZ" dirty="0"/>
              <a:t>experimentů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5364088" y="1772816"/>
            <a:ext cx="295232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364088" y="1772816"/>
            <a:ext cx="1296144" cy="38164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6660232" y="1772816"/>
            <a:ext cx="1656184" cy="38164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33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   Tabulky   				Obrázky (grafy)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Prezentují </a:t>
            </a:r>
            <a:r>
              <a:rPr lang="cs-CZ" sz="2400" dirty="0"/>
              <a:t>čísla</a:t>
            </a:r>
          </a:p>
          <a:p>
            <a:r>
              <a:rPr lang="cs-CZ" sz="2400" dirty="0" smtClean="0">
                <a:solidFill>
                  <a:srgbClr val="92D050"/>
                </a:solidFill>
              </a:rPr>
              <a:t>Přesnější </a:t>
            </a:r>
            <a:r>
              <a:rPr lang="cs-CZ" sz="2400" dirty="0">
                <a:solidFill>
                  <a:srgbClr val="92D050"/>
                </a:solidFill>
              </a:rPr>
              <a:t>ilustrační </a:t>
            </a:r>
            <a:r>
              <a:rPr lang="cs-CZ" sz="2400" dirty="0" smtClean="0">
                <a:solidFill>
                  <a:srgbClr val="92D050"/>
                </a:solidFill>
              </a:rPr>
              <a:t>   prostředek</a:t>
            </a:r>
          </a:p>
          <a:p>
            <a:r>
              <a:rPr lang="cs-CZ" sz="2400" dirty="0" smtClean="0"/>
              <a:t>Vhodné více řádků než sloupců</a:t>
            </a:r>
          </a:p>
          <a:p>
            <a:r>
              <a:rPr lang="cs-CZ" sz="2400" dirty="0" smtClean="0"/>
              <a:t>V číselné tabulce se vyvarujte příliš velkých hodnot</a:t>
            </a:r>
          </a:p>
          <a:p>
            <a:r>
              <a:rPr lang="cs-CZ" sz="2400" dirty="0" smtClean="0"/>
              <a:t>Číselné hodnoty stejného řádu pod sebou, </a:t>
            </a:r>
            <a:r>
              <a:rPr lang="cs-CZ" sz="2400" dirty="0" err="1" smtClean="0"/>
              <a:t>NEzarovnávat</a:t>
            </a:r>
            <a:r>
              <a:rPr lang="cs-CZ" sz="2400" dirty="0" smtClean="0"/>
              <a:t> na střed</a:t>
            </a:r>
          </a:p>
          <a:p>
            <a:r>
              <a:rPr lang="cs-CZ" sz="2400" dirty="0" smtClean="0"/>
              <a:t>NE tabulka o 1-2 řádcích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68580" indent="-342900"/>
            <a:r>
              <a:rPr lang="cs-CZ" sz="2400" dirty="0" smtClean="0"/>
              <a:t>Prezentují vztahy </a:t>
            </a:r>
            <a:r>
              <a:rPr lang="cs-CZ" sz="2400" dirty="0"/>
              <a:t>a </a:t>
            </a:r>
            <a:r>
              <a:rPr lang="cs-CZ" sz="2400" dirty="0" smtClean="0"/>
              <a:t>tendence (vývoj ukazatele))</a:t>
            </a:r>
          </a:p>
          <a:p>
            <a:pPr marL="68580" indent="-342900"/>
            <a:r>
              <a:rPr lang="cs-CZ" sz="2400" dirty="0" smtClean="0"/>
              <a:t>Grafy, schémata, fotografie, obrázky, náčrty</a:t>
            </a:r>
          </a:p>
          <a:p>
            <a:r>
              <a:rPr lang="cs-CZ" sz="2400" dirty="0" smtClean="0"/>
              <a:t>Grafy dvojrozměrné: 	- 	- sloupcové</a:t>
            </a:r>
          </a:p>
          <a:p>
            <a:pPr marL="0" indent="0">
              <a:buNone/>
            </a:pPr>
            <a:r>
              <a:rPr lang="cs-CZ" sz="2400" dirty="0" smtClean="0"/>
              <a:t>	- bodové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spojnicové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výsečové</a:t>
            </a:r>
          </a:p>
          <a:p>
            <a:r>
              <a:rPr lang="cs-CZ" sz="2400" dirty="0" smtClean="0"/>
              <a:t>Šetřit barvami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8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Výsečový (koláčový) graf</a:t>
            </a:r>
            <a:endParaRPr lang="cs-CZ" b="1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Přednáška nevyžadující přílišné detaily </a:t>
            </a:r>
          </a:p>
          <a:p>
            <a:r>
              <a:rPr lang="cs-CZ" dirty="0" smtClean="0"/>
              <a:t>Novinový článek</a:t>
            </a:r>
          </a:p>
          <a:p>
            <a:r>
              <a:rPr lang="cs-CZ" dirty="0" smtClean="0"/>
              <a:t>Popularizační </a:t>
            </a:r>
            <a:r>
              <a:rPr lang="cs-CZ" dirty="0"/>
              <a:t>sdělení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Rychle </a:t>
            </a:r>
            <a:r>
              <a:rPr lang="cs-CZ" dirty="0" smtClean="0"/>
              <a:t>upoutá </a:t>
            </a:r>
            <a:r>
              <a:rPr lang="cs-CZ" dirty="0"/>
              <a:t>pozornost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927" y="2204864"/>
            <a:ext cx="3782194" cy="349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Sloupcový graf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endParaRPr lang="cs-CZ" dirty="0" smtClean="0"/>
          </a:p>
          <a:p>
            <a:r>
              <a:rPr lang="cs-CZ" dirty="0" smtClean="0"/>
              <a:t>Prezentace </a:t>
            </a:r>
            <a:r>
              <a:rPr lang="cs-CZ" dirty="0"/>
              <a:t>s detaily</a:t>
            </a:r>
          </a:p>
          <a:p>
            <a:r>
              <a:rPr lang="cs-CZ" dirty="0"/>
              <a:t>Pro ilustraci komparace stavových veličin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212976"/>
            <a:ext cx="428625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7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Spojnicový graf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dirty="0" smtClean="0"/>
          </a:p>
          <a:p>
            <a:pPr marL="0"/>
            <a:r>
              <a:rPr lang="cs-CZ" dirty="0" smtClean="0"/>
              <a:t>Lépe vyjadřuje </a:t>
            </a:r>
            <a:r>
              <a:rPr lang="cs-CZ" dirty="0"/>
              <a:t>průběh změn hodnot, většinou v čase 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863" y="2852936"/>
            <a:ext cx="428625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6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Schémata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Umožňují čtenáři lépe pochopit </a:t>
            </a:r>
          </a:p>
          <a:p>
            <a:pPr lvl="1"/>
            <a:r>
              <a:rPr lang="cs-CZ" dirty="0" smtClean="0"/>
              <a:t>základní strukturu pojmu </a:t>
            </a:r>
          </a:p>
          <a:p>
            <a:pPr lvl="1"/>
            <a:r>
              <a:rPr lang="cs-CZ" dirty="0" smtClean="0"/>
              <a:t>návaznost struktury vysvětlované věci, události</a:t>
            </a:r>
          </a:p>
          <a:p>
            <a:pPr lvl="1"/>
            <a:r>
              <a:rPr lang="cs-CZ" dirty="0" smtClean="0"/>
              <a:t>klasifikaci (třídění) pojmu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Použití ve společenských vědách </a:t>
            </a:r>
          </a:p>
          <a:p>
            <a:pPr lvl="1"/>
            <a:r>
              <a:rPr lang="cs-CZ" dirty="0" smtClean="0"/>
              <a:t>k „</a:t>
            </a:r>
            <a:r>
              <a:rPr lang="cs-CZ" dirty="0" err="1" smtClean="0"/>
              <a:t>dovysvětlení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jako ilustrační pomůcka = zjednodušení  </a:t>
            </a:r>
          </a:p>
          <a:p>
            <a:pPr lvl="1"/>
            <a:endParaRPr lang="cs-CZ" dirty="0"/>
          </a:p>
          <a:p>
            <a:r>
              <a:rPr lang="cs-CZ" dirty="0" smtClean="0"/>
              <a:t>(V technických a přírodních vědách naopak schémata velmi přesná – např. schéma přístroje)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3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Na co dbát při používaní grafických prvků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Jedná se o důležité vypovídací prostředky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Neprezentujte </a:t>
            </a:r>
            <a:r>
              <a:rPr lang="cs-CZ" dirty="0"/>
              <a:t>stejná data tabulkou i obrázkem</a:t>
            </a:r>
          </a:p>
          <a:p>
            <a:r>
              <a:rPr lang="pl-PL" dirty="0" smtClean="0"/>
              <a:t>Nezapomínejte </a:t>
            </a:r>
            <a:r>
              <a:rPr lang="pl-PL" dirty="0"/>
              <a:t>na jednotky, stupnice, měřítka</a:t>
            </a:r>
          </a:p>
          <a:p>
            <a:r>
              <a:rPr lang="cs-CZ" dirty="0" smtClean="0"/>
              <a:t>Na </a:t>
            </a:r>
            <a:r>
              <a:rPr lang="cs-CZ" dirty="0"/>
              <a:t>každou tabulku/obrázek nutno v textu </a:t>
            </a:r>
            <a:r>
              <a:rPr lang="cs-CZ" dirty="0" smtClean="0"/>
              <a:t>odkázat</a:t>
            </a:r>
          </a:p>
          <a:p>
            <a:r>
              <a:rPr lang="cs-CZ" dirty="0" smtClean="0"/>
              <a:t>Číslujte všechny grafické prvky </a:t>
            </a:r>
            <a:r>
              <a:rPr lang="cs-CZ" b="1" dirty="0" smtClean="0"/>
              <a:t>dohromady</a:t>
            </a:r>
            <a:r>
              <a:rPr lang="cs-CZ" dirty="0" smtClean="0"/>
              <a:t>  </a:t>
            </a:r>
          </a:p>
          <a:p>
            <a:r>
              <a:rPr lang="cs-CZ" dirty="0" smtClean="0"/>
              <a:t>U </a:t>
            </a:r>
            <a:r>
              <a:rPr lang="cs-CZ" dirty="0"/>
              <a:t>vlastních grafických prvků jako zdroj </a:t>
            </a:r>
            <a:r>
              <a:rPr lang="cs-CZ" dirty="0" smtClean="0"/>
              <a:t>uveďte </a:t>
            </a:r>
            <a:r>
              <a:rPr lang="cs-CZ" dirty="0"/>
              <a:t>„vlastní zpracování“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8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Diskuse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Vlastní výsledky kriticky hodnoťte </a:t>
            </a:r>
            <a:endParaRPr lang="cs-CZ" dirty="0"/>
          </a:p>
          <a:p>
            <a:r>
              <a:rPr lang="cs-CZ" dirty="0" smtClean="0"/>
              <a:t>Vždy </a:t>
            </a:r>
            <a:r>
              <a:rPr lang="cs-CZ" dirty="0"/>
              <a:t>v kontextu ostatních publikovaných </a:t>
            </a:r>
            <a:r>
              <a:rPr lang="cs-CZ" dirty="0" smtClean="0"/>
              <a:t>prací, nezapomeňte na výsledky v rozporu s těmi vašimi</a:t>
            </a:r>
            <a:endParaRPr lang="cs-CZ" dirty="0"/>
          </a:p>
          <a:p>
            <a:r>
              <a:rPr lang="cs-CZ" dirty="0" smtClean="0"/>
              <a:t>Odpovězte </a:t>
            </a:r>
            <a:r>
              <a:rPr lang="cs-CZ" dirty="0"/>
              <a:t>na otázky položené v úvodu článku</a:t>
            </a:r>
          </a:p>
          <a:p>
            <a:r>
              <a:rPr lang="cs-CZ" dirty="0" smtClean="0"/>
              <a:t>Vyjádřete </a:t>
            </a:r>
            <a:r>
              <a:rPr lang="cs-CZ" dirty="0"/>
              <a:t>se k hypotézám (potvrzení, zamítnutí)</a:t>
            </a:r>
          </a:p>
          <a:p>
            <a:r>
              <a:rPr lang="cs-CZ" dirty="0" smtClean="0"/>
              <a:t>Veškeré </a:t>
            </a:r>
            <a:r>
              <a:rPr lang="cs-CZ" dirty="0"/>
              <a:t>závěry musí přímo plynout z dosažených </a:t>
            </a:r>
            <a:r>
              <a:rPr lang="cs-CZ" dirty="0" smtClean="0"/>
              <a:t> výsledků</a:t>
            </a:r>
            <a:endParaRPr lang="cs-CZ" dirty="0"/>
          </a:p>
          <a:p>
            <a:r>
              <a:rPr lang="cs-CZ" dirty="0" smtClean="0"/>
              <a:t>Nedějte </a:t>
            </a:r>
            <a:r>
              <a:rPr lang="cs-CZ" dirty="0"/>
              <a:t>příliš odvážné ani příliš obecné závěry</a:t>
            </a:r>
          </a:p>
          <a:p>
            <a:r>
              <a:rPr lang="cs-CZ" dirty="0" smtClean="0"/>
              <a:t>Diskutujte </a:t>
            </a:r>
            <a:r>
              <a:rPr lang="cs-CZ" dirty="0"/>
              <a:t>případná omezení </a:t>
            </a:r>
            <a:r>
              <a:rPr lang="cs-CZ" dirty="0" smtClean="0"/>
              <a:t>svých </a:t>
            </a:r>
            <a:r>
              <a:rPr lang="cs-CZ" dirty="0"/>
              <a:t>experimentů</a:t>
            </a:r>
          </a:p>
          <a:p>
            <a:r>
              <a:rPr lang="cs-CZ" dirty="0" smtClean="0"/>
              <a:t>Můžete </a:t>
            </a:r>
            <a:r>
              <a:rPr lang="cs-CZ" dirty="0"/>
              <a:t>spekulovat o překvapivých výsledcích, obzvlášť</a:t>
            </a:r>
          </a:p>
          <a:p>
            <a:pPr marL="0" indent="0">
              <a:buNone/>
            </a:pPr>
            <a:r>
              <a:rPr lang="cs-CZ" dirty="0" smtClean="0"/>
              <a:t>   pokud </a:t>
            </a:r>
            <a:r>
              <a:rPr lang="cs-CZ" dirty="0"/>
              <a:t>se liší od již publikovaných </a:t>
            </a:r>
            <a:r>
              <a:rPr lang="cs-CZ" dirty="0" smtClean="0"/>
              <a:t>zjištění</a:t>
            </a:r>
          </a:p>
          <a:p>
            <a:r>
              <a:rPr lang="cs-CZ" dirty="0" smtClean="0"/>
              <a:t>Odkazujte na tabulky, grafy, schémata podle jejich čísel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1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Souhrn, 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NENÍ totožný s abstraktem!</a:t>
            </a:r>
          </a:p>
          <a:p>
            <a:r>
              <a:rPr lang="cs-CZ" sz="2400" dirty="0" smtClean="0"/>
              <a:t>Souhrn – určený tomu, kdo práci přečetl</a:t>
            </a:r>
          </a:p>
          <a:p>
            <a:endParaRPr lang="cs-CZ" sz="2400" dirty="0" smtClean="0"/>
          </a:p>
          <a:p>
            <a:r>
              <a:rPr lang="cs-CZ" sz="2400" dirty="0" smtClean="0"/>
              <a:t>Shrnutí </a:t>
            </a:r>
            <a:r>
              <a:rPr lang="cs-CZ" sz="2400" dirty="0"/>
              <a:t>hlavních výsledků práce v kontextu </a:t>
            </a:r>
            <a:r>
              <a:rPr lang="cs-CZ" sz="2400" dirty="0" smtClean="0"/>
              <a:t>celé problematiky </a:t>
            </a:r>
            <a:r>
              <a:rPr lang="cs-CZ" sz="2400" dirty="0"/>
              <a:t>(oblasti) a dříve dosažených </a:t>
            </a:r>
            <a:r>
              <a:rPr lang="cs-CZ" sz="2400" dirty="0" smtClean="0"/>
              <a:t>výsledků:</a:t>
            </a:r>
          </a:p>
          <a:p>
            <a:pPr lvl="1"/>
            <a:r>
              <a:rPr lang="cs-CZ" sz="2400" dirty="0" smtClean="0"/>
              <a:t>Splnily </a:t>
            </a:r>
            <a:r>
              <a:rPr lang="cs-CZ" sz="2400" dirty="0"/>
              <a:t>výsledky vaše očekávání, potvrdily se hypotézy</a:t>
            </a:r>
            <a:r>
              <a:rPr lang="cs-CZ" sz="2400" dirty="0" smtClean="0"/>
              <a:t>, odpověděli jste na položené otázky?</a:t>
            </a:r>
            <a:endParaRPr lang="cs-CZ" sz="2400" dirty="0"/>
          </a:p>
          <a:p>
            <a:pPr lvl="1"/>
            <a:r>
              <a:rPr lang="cs-CZ" sz="2400" dirty="0" smtClean="0"/>
              <a:t>V </a:t>
            </a:r>
            <a:r>
              <a:rPr lang="cs-CZ" sz="2400" dirty="0"/>
              <a:t>jakém vztahu jsou výsledky k již </a:t>
            </a:r>
            <a:r>
              <a:rPr lang="cs-CZ" sz="2400" dirty="0" smtClean="0"/>
              <a:t>publikovaným zjištěním?</a:t>
            </a:r>
            <a:endParaRPr lang="cs-CZ" sz="2400" dirty="0"/>
          </a:p>
          <a:p>
            <a:pPr lvl="1"/>
            <a:r>
              <a:rPr lang="cs-CZ" sz="2400" dirty="0" smtClean="0"/>
              <a:t>Jak </a:t>
            </a:r>
            <a:r>
              <a:rPr lang="cs-CZ" sz="2400" dirty="0"/>
              <a:t>přispěla </a:t>
            </a:r>
            <a:r>
              <a:rPr lang="cs-CZ" sz="2400" dirty="0" smtClean="0"/>
              <a:t>práce </a:t>
            </a:r>
            <a:r>
              <a:rPr lang="cs-CZ" sz="2400" dirty="0"/>
              <a:t>ke zkoumání problematiky </a:t>
            </a:r>
            <a:r>
              <a:rPr lang="cs-CZ" sz="2400" dirty="0" smtClean="0"/>
              <a:t>a poznání v dané oblasti?</a:t>
            </a:r>
            <a:endParaRPr lang="cs-CZ" sz="2400" dirty="0"/>
          </a:p>
          <a:p>
            <a:pPr lvl="1"/>
            <a:r>
              <a:rPr lang="cs-CZ" sz="2400" dirty="0" smtClean="0"/>
              <a:t>Jaké </a:t>
            </a:r>
            <a:r>
              <a:rPr lang="cs-CZ" sz="2400" dirty="0"/>
              <a:t>budou/by měly být další kroky výzkumu?</a:t>
            </a:r>
          </a:p>
        </p:txBody>
      </p:sp>
    </p:spTree>
    <p:extLst>
      <p:ext uri="{BB962C8B-B14F-4D97-AF65-F5344CB8AC3E}">
        <p14:creationId xmlns:p14="http://schemas.microsoft.com/office/powerpoint/2010/main" val="21238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Přílohy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Místo pro uvedení dodatečných informací</a:t>
            </a:r>
          </a:p>
          <a:p>
            <a:pPr lvl="1"/>
            <a:r>
              <a:rPr lang="cs-CZ" sz="2000" dirty="0"/>
              <a:t>rozsáhlejší tabulky</a:t>
            </a:r>
          </a:p>
          <a:p>
            <a:pPr lvl="1"/>
            <a:r>
              <a:rPr lang="cs-CZ" sz="2000" dirty="0"/>
              <a:t>detailnější/kompletnější výsledky</a:t>
            </a:r>
          </a:p>
          <a:p>
            <a:pPr lvl="1"/>
            <a:r>
              <a:rPr lang="cs-CZ" sz="2000" dirty="0"/>
              <a:t>ukázky dat a výstupů apod.</a:t>
            </a:r>
          </a:p>
          <a:p>
            <a:endParaRPr lang="cs-CZ" dirty="0"/>
          </a:p>
          <a:p>
            <a:r>
              <a:rPr lang="cs-CZ" sz="2400" dirty="0" smtClean="0"/>
              <a:t>Do </a:t>
            </a:r>
            <a:r>
              <a:rPr lang="cs-CZ" sz="2400" dirty="0"/>
              <a:t>příloh přesuňte vše, co by jinak narušovalo</a:t>
            </a:r>
          </a:p>
          <a:p>
            <a:pPr marL="0" indent="0">
              <a:buNone/>
            </a:pPr>
            <a:r>
              <a:rPr lang="cs-CZ" sz="2400" dirty="0"/>
              <a:t>   strukturu článku a zhoršovalo tak jeho přehlednost</a:t>
            </a:r>
          </a:p>
        </p:txBody>
      </p:sp>
    </p:spTree>
    <p:extLst>
      <p:ext uri="{BB962C8B-B14F-4D97-AF65-F5344CB8AC3E}">
        <p14:creationId xmlns:p14="http://schemas.microsoft.com/office/powerpoint/2010/main" val="61485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Pojmy - formy vědeckého sdílení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Primární vědecké publikace (peer </a:t>
            </a:r>
            <a:r>
              <a:rPr lang="cs-CZ" sz="2400" dirty="0" err="1" smtClean="0"/>
              <a:t>review</a:t>
            </a:r>
            <a:r>
              <a:rPr lang="cs-CZ" sz="2400" dirty="0" smtClean="0"/>
              <a:t>) </a:t>
            </a:r>
          </a:p>
          <a:p>
            <a:pPr lvl="1"/>
            <a:r>
              <a:rPr lang="cs-CZ" dirty="0" smtClean="0"/>
              <a:t>První sdělení vědecké obci o výsledcích vědecké práce</a:t>
            </a:r>
          </a:p>
          <a:p>
            <a:r>
              <a:rPr lang="cs-CZ" sz="2400" dirty="0" smtClean="0"/>
              <a:t>Přehledové, souborné články (</a:t>
            </a:r>
            <a:r>
              <a:rPr lang="cs-CZ" sz="2400" dirty="0" err="1" smtClean="0"/>
              <a:t>reviews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Kapitoly v knihách, monografie, disertace</a:t>
            </a:r>
          </a:p>
          <a:p>
            <a:r>
              <a:rPr lang="cs-CZ" sz="2400" dirty="0" smtClean="0"/>
              <a:t>Odborné články  (ne vždy posuzované) pro širší odbornou veřejnost</a:t>
            </a:r>
          </a:p>
          <a:p>
            <a:pPr lvl="1"/>
            <a:r>
              <a:rPr lang="cs-CZ" dirty="0" smtClean="0"/>
              <a:t>Nejedná se o první sdělení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Práce s pojmy v odborném textu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Definování pojmů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Důležitá součást struktury odborného textu</a:t>
            </a:r>
          </a:p>
          <a:p>
            <a:r>
              <a:rPr lang="cs-CZ" sz="2400" dirty="0" smtClean="0"/>
              <a:t>Potřeba udělat sobě i čtenáři jasno v tom, které pojmy a s jakým významem budete v práci používat </a:t>
            </a:r>
          </a:p>
          <a:p>
            <a:r>
              <a:rPr lang="cs-CZ" sz="2400" dirty="0" smtClean="0"/>
              <a:t>Cíl: porozumění </a:t>
            </a:r>
            <a:r>
              <a:rPr lang="cs-CZ" sz="2400" dirty="0"/>
              <a:t>mezi autorem a čtenářem nebo </a:t>
            </a:r>
            <a:r>
              <a:rPr lang="cs-CZ" sz="2400" dirty="0" smtClean="0"/>
              <a:t>posluchačem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6032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Přístupy k definování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43735"/>
          </a:xfrm>
        </p:spPr>
        <p:txBody>
          <a:bodyPr>
            <a:normAutofit/>
          </a:bodyPr>
          <a:lstStyle/>
          <a:p>
            <a:r>
              <a:rPr lang="cs-CZ" b="1" dirty="0" smtClean="0"/>
              <a:t>Esenciální </a:t>
            </a:r>
            <a:r>
              <a:rPr lang="cs-CZ" b="1" dirty="0"/>
              <a:t>definice</a:t>
            </a:r>
            <a:r>
              <a:rPr lang="cs-CZ" dirty="0"/>
              <a:t> –</a:t>
            </a:r>
            <a:r>
              <a:rPr lang="cs-CZ" dirty="0" smtClean="0"/>
              <a:t> </a:t>
            </a:r>
            <a:r>
              <a:rPr lang="cs-CZ" dirty="0"/>
              <a:t>popis nezbytných vlastností daného pojmu, v jakých ohledech se s čím shoduje, a v čem se naopak liší. 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„</a:t>
            </a:r>
            <a:r>
              <a:rPr lang="cs-CZ" dirty="0">
                <a:solidFill>
                  <a:srgbClr val="92D050"/>
                </a:solidFill>
              </a:rPr>
              <a:t>Jelen je savec“ x „Strýček je lidové označení pro muže, který není členem blízké rodiny</a:t>
            </a:r>
            <a:r>
              <a:rPr lang="cs-CZ" dirty="0" smtClean="0">
                <a:solidFill>
                  <a:srgbClr val="92D050"/>
                </a:solidFill>
              </a:rPr>
              <a:t>“</a:t>
            </a:r>
          </a:p>
          <a:p>
            <a:endParaRPr lang="cs-CZ" dirty="0"/>
          </a:p>
          <a:p>
            <a:r>
              <a:rPr lang="cs-CZ" b="1" dirty="0"/>
              <a:t>Výčtová definice</a:t>
            </a:r>
            <a:r>
              <a:rPr lang="cs-CZ" dirty="0"/>
              <a:t> –</a:t>
            </a:r>
            <a:r>
              <a:rPr lang="cs-CZ" dirty="0" smtClean="0"/>
              <a:t> </a:t>
            </a:r>
            <a:r>
              <a:rPr lang="cs-CZ" dirty="0"/>
              <a:t>vyjmenování součástí celku, členů skupiny či množiny apod.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„</a:t>
            </a:r>
            <a:r>
              <a:rPr lang="cs-CZ" dirty="0">
                <a:solidFill>
                  <a:srgbClr val="92D050"/>
                </a:solidFill>
              </a:rPr>
              <a:t>Elementárními částicemi myslíme elektron, foton, neutrina a kvarky</a:t>
            </a:r>
            <a:r>
              <a:rPr lang="cs-CZ" dirty="0" smtClean="0">
                <a:solidFill>
                  <a:srgbClr val="92D050"/>
                </a:solidFill>
              </a:rPr>
              <a:t>“</a:t>
            </a:r>
          </a:p>
          <a:p>
            <a:endParaRPr lang="cs-CZ" dirty="0"/>
          </a:p>
          <a:p>
            <a:r>
              <a:rPr lang="cs-CZ" b="1" dirty="0"/>
              <a:t>Definice na základě původu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vysvětlení pojmu pomocí toho, jak vznikl nebo odkud se vzal. 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„</a:t>
            </a:r>
            <a:r>
              <a:rPr lang="cs-CZ" dirty="0">
                <a:solidFill>
                  <a:srgbClr val="92D050"/>
                </a:solidFill>
              </a:rPr>
              <a:t>Republika je pojem vycházející ze spojení slov ‘res’ a ‘publica’ –- tedy věc veřejná; jde proto o takovou formu zřízení, o které rozhodují občané na základě transparentních procesů a zákonů</a:t>
            </a:r>
            <a:r>
              <a:rPr lang="cs-CZ" dirty="0" smtClean="0">
                <a:solidFill>
                  <a:srgbClr val="92D050"/>
                </a:solidFill>
              </a:rPr>
              <a:t>“</a:t>
            </a:r>
            <a:endParaRPr lang="cs-CZ" dirty="0">
              <a:solidFill>
                <a:srgbClr val="92D050"/>
              </a:solidFill>
            </a:endParaRPr>
          </a:p>
          <a:p>
            <a:endParaRPr lang="cs-CZ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11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/>
              <a:t>Přístupy k definování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43735"/>
          </a:xfrm>
        </p:spPr>
        <p:txBody>
          <a:bodyPr>
            <a:normAutofit/>
          </a:bodyPr>
          <a:lstStyle/>
          <a:p>
            <a:r>
              <a:rPr lang="cs-CZ" b="1" dirty="0"/>
              <a:t>Definice na základě úzu</a:t>
            </a:r>
            <a:r>
              <a:rPr lang="cs-CZ" dirty="0"/>
              <a:t> –</a:t>
            </a:r>
            <a:r>
              <a:rPr lang="cs-CZ" dirty="0" smtClean="0"/>
              <a:t> </a:t>
            </a:r>
            <a:r>
              <a:rPr lang="cs-CZ" dirty="0"/>
              <a:t>odkaz na dohodu nebo zvyklost, na základě které je daný pojem používán v konkrétním významu. 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„</a:t>
            </a:r>
            <a:r>
              <a:rPr lang="cs-CZ" dirty="0">
                <a:solidFill>
                  <a:srgbClr val="92D050"/>
                </a:solidFill>
              </a:rPr>
              <a:t>Pojem normalizace budeme chápat jako formu vlády v Československu v letech 1968–1989“;</a:t>
            </a:r>
          </a:p>
          <a:p>
            <a:r>
              <a:rPr lang="cs-CZ" b="1" dirty="0" smtClean="0"/>
              <a:t>Definice vymezením se vůči protikladu</a:t>
            </a:r>
            <a:r>
              <a:rPr lang="cs-CZ" dirty="0"/>
              <a:t> </a:t>
            </a:r>
            <a:r>
              <a:rPr lang="cs-CZ" dirty="0" smtClean="0"/>
              <a:t>– např</a:t>
            </a:r>
            <a:r>
              <a:rPr lang="cs-CZ" dirty="0"/>
              <a:t>. definice tmy jako absence světla; </a:t>
            </a:r>
            <a:r>
              <a:rPr lang="cs-CZ" dirty="0" smtClean="0">
                <a:solidFill>
                  <a:srgbClr val="92D050"/>
                </a:solidFill>
              </a:rPr>
              <a:t>negativní </a:t>
            </a:r>
            <a:r>
              <a:rPr lang="cs-CZ" dirty="0">
                <a:solidFill>
                  <a:srgbClr val="92D050"/>
                </a:solidFill>
              </a:rPr>
              <a:t>definice (jaké něco není) by se měly používat namísto pozitivních jen tehdy, pokud to je nezbytné</a:t>
            </a:r>
            <a:r>
              <a:rPr lang="cs-CZ" dirty="0"/>
              <a:t>. 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/>
              <a:t>Tomáš Akvinský definuje zlo jako absenci dobra, zlo tedy samo o sobě neexistuje, existuje jen jeho nedostatek“.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167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Pryč s ochranným křovím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Příčina degenerativních změn není známa, ale </a:t>
            </a:r>
            <a:r>
              <a:rPr lang="cs-CZ" sz="2400" i="1" dirty="0" smtClean="0">
                <a:solidFill>
                  <a:schemeClr val="tx2">
                    <a:lumMod val="75000"/>
                  </a:schemeClr>
                </a:solidFill>
              </a:rPr>
              <a:t>jednou z možných </a:t>
            </a:r>
            <a:r>
              <a:rPr lang="cs-CZ" sz="2400" dirty="0" smtClean="0"/>
              <a:t>příčin </a:t>
            </a:r>
            <a:r>
              <a:rPr lang="cs-CZ" sz="2400" i="1" dirty="0" smtClean="0">
                <a:solidFill>
                  <a:schemeClr val="tx2">
                    <a:lumMod val="75000"/>
                  </a:schemeClr>
                </a:solidFill>
              </a:rPr>
              <a:t>by mohla být </a:t>
            </a:r>
            <a:r>
              <a:rPr lang="cs-CZ" sz="2400" dirty="0" smtClean="0"/>
              <a:t>infekce </a:t>
            </a:r>
            <a:r>
              <a:rPr lang="cs-CZ" sz="2400" i="1" dirty="0" smtClean="0">
                <a:solidFill>
                  <a:schemeClr val="tx2">
                    <a:lumMod val="75000"/>
                  </a:schemeClr>
                </a:solidFill>
              </a:rPr>
              <a:t>předpokládaným</a:t>
            </a:r>
            <a:r>
              <a:rPr lang="cs-CZ" sz="2400" dirty="0" smtClean="0"/>
              <a:t> parazitem…</a:t>
            </a:r>
          </a:p>
          <a:p>
            <a:endParaRPr lang="cs-CZ" sz="2400" dirty="0"/>
          </a:p>
          <a:p>
            <a:r>
              <a:rPr lang="cs-CZ" sz="2400" dirty="0" smtClean="0"/>
              <a:t>Test korektního textu:</a:t>
            </a:r>
          </a:p>
          <a:p>
            <a:pPr lvl="1"/>
            <a:r>
              <a:rPr lang="cs-CZ" dirty="0" smtClean="0"/>
              <a:t>je-li text při hlasitém čtení srozumitelný, i když některé slovo vynecháte, tak je to slovo zbytečné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Základní složky struktury textu - VĚTA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Věta </a:t>
            </a:r>
          </a:p>
          <a:p>
            <a:r>
              <a:rPr lang="cs-CZ" sz="2400" dirty="0" smtClean="0"/>
              <a:t>Autor – začátečník = tendence komplikovat a „natahovat“ věty</a:t>
            </a:r>
          </a:p>
          <a:p>
            <a:r>
              <a:rPr lang="cs-CZ" sz="2400" dirty="0" smtClean="0"/>
              <a:t>Autor složitých souvětí = mít na zřeteli srozumitelnost , rozdělit obsah sdělení na menší celky </a:t>
            </a:r>
          </a:p>
          <a:p>
            <a:r>
              <a:rPr lang="cs-CZ" sz="2400" b="1" dirty="0" smtClean="0"/>
              <a:t>Jedna věta nese jednu „atomickou</a:t>
            </a:r>
            <a:r>
              <a:rPr lang="cs-CZ" sz="2400" b="1" dirty="0"/>
              <a:t>“ </a:t>
            </a:r>
            <a:r>
              <a:rPr lang="cs-CZ" sz="2400" b="1" dirty="0" smtClean="0"/>
              <a:t>myšlenku</a:t>
            </a:r>
          </a:p>
          <a:p>
            <a:r>
              <a:rPr lang="cs-CZ" sz="2400" dirty="0" smtClean="0"/>
              <a:t>Otázky, které si může autor klást:</a:t>
            </a:r>
          </a:p>
          <a:p>
            <a:pPr lvl="1"/>
            <a:r>
              <a:rPr lang="cs-CZ" sz="2000" dirty="0" smtClean="0"/>
              <a:t>Má v dané části textu své místo?</a:t>
            </a:r>
          </a:p>
          <a:p>
            <a:pPr lvl="1"/>
            <a:r>
              <a:rPr lang="cs-CZ" sz="2000" dirty="0" smtClean="0"/>
              <a:t>Co </a:t>
            </a:r>
            <a:r>
              <a:rPr lang="cs-CZ" sz="2000" dirty="0"/>
              <a:t>se z ní čtenář dozví? </a:t>
            </a:r>
            <a:endParaRPr lang="cs-CZ" sz="2000" dirty="0" smtClean="0"/>
          </a:p>
          <a:p>
            <a:pPr lvl="1"/>
            <a:r>
              <a:rPr lang="cs-CZ" sz="2000" dirty="0" smtClean="0"/>
              <a:t>Potřebuji </a:t>
            </a:r>
            <a:r>
              <a:rPr lang="cs-CZ" sz="2000" dirty="0"/>
              <a:t>ji skutečně takovou</a:t>
            </a:r>
            <a:r>
              <a:rPr lang="cs-CZ" sz="2000" dirty="0" smtClean="0"/>
              <a:t>?</a:t>
            </a:r>
          </a:p>
          <a:p>
            <a:pPr lvl="1"/>
            <a:r>
              <a:rPr lang="cs-CZ" sz="2000" dirty="0" smtClean="0"/>
              <a:t>Nejde </a:t>
            </a:r>
            <a:r>
              <a:rPr lang="cs-CZ" sz="2000" dirty="0"/>
              <a:t>o větnou „vycpávku“? </a:t>
            </a:r>
            <a:r>
              <a:rPr lang="cs-CZ" sz="2000" dirty="0" smtClean="0"/>
              <a:t>(Pokud </a:t>
            </a:r>
            <a:r>
              <a:rPr lang="cs-CZ" sz="2000" dirty="0"/>
              <a:t>dává text smysl i bez některé z vět, smažte ji – bez ohledu na to, zda jde o vědecký článek nebo popularizační </a:t>
            </a:r>
            <a:r>
              <a:rPr lang="cs-CZ" sz="2000" dirty="0" smtClean="0"/>
              <a:t>text).</a:t>
            </a:r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90741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/>
              <a:t>Základní složky struktury </a:t>
            </a:r>
            <a:r>
              <a:rPr lang="cs-CZ" b="1" dirty="0" smtClean="0"/>
              <a:t>textu - 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Věty s </a:t>
            </a:r>
            <a:r>
              <a:rPr lang="cs-CZ" sz="2400" u="sng" dirty="0">
                <a:hlinkClick r:id="rId2"/>
              </a:rPr>
              <a:t>generalizujícími </a:t>
            </a:r>
            <a:r>
              <a:rPr lang="cs-CZ" sz="2400" u="sng" dirty="0" smtClean="0">
                <a:hlinkClick r:id="rId2"/>
              </a:rPr>
              <a:t>soudy</a:t>
            </a:r>
            <a:endParaRPr lang="cs-CZ" sz="2400" u="sng" dirty="0" smtClean="0"/>
          </a:p>
          <a:p>
            <a:pPr lvl="1"/>
            <a:r>
              <a:rPr lang="cs-CZ" dirty="0" smtClean="0"/>
              <a:t>každý </a:t>
            </a:r>
            <a:r>
              <a:rPr lang="cs-CZ" dirty="0"/>
              <a:t>ví</a:t>
            </a:r>
            <a:r>
              <a:rPr lang="cs-CZ" dirty="0" smtClean="0"/>
              <a:t>, že… 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všeobecně známo</a:t>
            </a:r>
            <a:r>
              <a:rPr lang="cs-CZ" dirty="0" smtClean="0"/>
              <a:t>, … </a:t>
            </a:r>
          </a:p>
          <a:p>
            <a:pPr lvl="1"/>
            <a:r>
              <a:rPr lang="cs-CZ" dirty="0" smtClean="0"/>
              <a:t>všichni </a:t>
            </a:r>
            <a:r>
              <a:rPr lang="cs-CZ" dirty="0"/>
              <a:t>se </a:t>
            </a:r>
            <a:r>
              <a:rPr lang="cs-CZ" dirty="0" smtClean="0"/>
              <a:t>shodují na tom, </a:t>
            </a:r>
            <a:r>
              <a:rPr lang="cs-CZ" dirty="0"/>
              <a:t>že..., </a:t>
            </a:r>
            <a:endParaRPr lang="cs-CZ" dirty="0" smtClean="0"/>
          </a:p>
          <a:p>
            <a:r>
              <a:rPr lang="cs-CZ" sz="2400" dirty="0" smtClean="0"/>
              <a:t>Opakující </a:t>
            </a:r>
            <a:r>
              <a:rPr lang="cs-CZ" sz="2400" dirty="0"/>
              <a:t>se věty v obecných úvodech (typicky spojené s delšími historickými exkurzy nebo příliš povrchními začátky) </a:t>
            </a:r>
            <a:endParaRPr lang="cs-CZ" sz="2400" dirty="0" smtClean="0"/>
          </a:p>
          <a:p>
            <a:r>
              <a:rPr lang="cs-CZ" sz="2400" dirty="0" smtClean="0"/>
              <a:t>Věty, které nenesou žádný obsah</a:t>
            </a:r>
          </a:p>
          <a:p>
            <a:r>
              <a:rPr lang="cs-CZ" sz="2400" dirty="0" smtClean="0"/>
              <a:t>Častý kaz </a:t>
            </a:r>
            <a:r>
              <a:rPr lang="cs-CZ" sz="2400" dirty="0"/>
              <a:t>libovolného textového </a:t>
            </a:r>
            <a:r>
              <a:rPr lang="cs-CZ" sz="2400" dirty="0" smtClean="0"/>
              <a:t>útvaru</a:t>
            </a:r>
          </a:p>
          <a:p>
            <a:r>
              <a:rPr lang="cs-CZ" sz="2400" dirty="0" smtClean="0"/>
              <a:t>Zbavovat </a:t>
            </a:r>
            <a:r>
              <a:rPr lang="cs-CZ" sz="2400" dirty="0"/>
              <a:t>se jich nemusí být pro autora příjemné, kvalitní text s nimi ale většinou nesestavíte.</a:t>
            </a:r>
          </a:p>
        </p:txBody>
      </p:sp>
    </p:spTree>
    <p:extLst>
      <p:ext uri="{BB962C8B-B14F-4D97-AF65-F5344CB8AC3E}">
        <p14:creationId xmlns:p14="http://schemas.microsoft.com/office/powerpoint/2010/main" val="268489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Základní složky struktury </a:t>
            </a:r>
            <a:r>
              <a:rPr lang="cs-CZ" sz="3600" b="1" dirty="0" smtClean="0"/>
              <a:t>textu - ODSTAVEC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Ostavec</a:t>
            </a:r>
            <a:r>
              <a:rPr lang="cs-CZ" sz="2400" b="1" dirty="0" smtClean="0"/>
              <a:t> </a:t>
            </a:r>
            <a:r>
              <a:rPr lang="cs-CZ" sz="2400" b="1" dirty="0"/>
              <a:t>vyznačuje myšlenkový posun </a:t>
            </a:r>
            <a:r>
              <a:rPr lang="cs-CZ" sz="2400" b="1" dirty="0" smtClean="0"/>
              <a:t> v tématu</a:t>
            </a:r>
          </a:p>
          <a:p>
            <a:endParaRPr lang="cs-CZ" sz="2400" dirty="0"/>
          </a:p>
          <a:p>
            <a:r>
              <a:rPr lang="cs-CZ" sz="2400" b="1" dirty="0"/>
              <a:t>Anglofonní pravidla pro psaní </a:t>
            </a:r>
            <a:r>
              <a:rPr lang="cs-CZ" sz="2400" b="1" dirty="0" smtClean="0"/>
              <a:t>odstavců </a:t>
            </a:r>
            <a:r>
              <a:rPr lang="cs-CZ" sz="2400" dirty="0"/>
              <a:t>v odborných textech = </a:t>
            </a:r>
            <a:r>
              <a:rPr lang="cs-CZ" sz="2400" dirty="0">
                <a:solidFill>
                  <a:srgbClr val="92D050"/>
                </a:solidFill>
              </a:rPr>
              <a:t>po obsahové stránce je odstavec „skupina </a:t>
            </a:r>
            <a:r>
              <a:rPr lang="cs-CZ" sz="2400" dirty="0" smtClean="0">
                <a:solidFill>
                  <a:srgbClr val="92D050"/>
                </a:solidFill>
              </a:rPr>
              <a:t>vět</a:t>
            </a:r>
            <a:r>
              <a:rPr lang="cs-CZ" sz="2400" dirty="0">
                <a:solidFill>
                  <a:srgbClr val="92D050"/>
                </a:solidFill>
              </a:rPr>
              <a:t>, která rozvíjí jednu hlavní myšlenku</a:t>
            </a:r>
            <a:r>
              <a:rPr lang="cs-CZ" sz="2400" dirty="0" smtClean="0">
                <a:solidFill>
                  <a:srgbClr val="92D050"/>
                </a:solidFill>
              </a:rPr>
              <a:t>“.</a:t>
            </a:r>
          </a:p>
          <a:p>
            <a:endParaRPr lang="cs-CZ" sz="2400" dirty="0"/>
          </a:p>
          <a:p>
            <a:r>
              <a:rPr lang="cs-CZ" sz="2400" b="1" dirty="0" smtClean="0"/>
              <a:t>Pravidla odstavců orientována </a:t>
            </a:r>
            <a:r>
              <a:rPr lang="cs-CZ" sz="2400" b="1" dirty="0"/>
              <a:t>na </a:t>
            </a:r>
            <a:r>
              <a:rPr lang="cs-CZ" sz="2400" b="1" dirty="0" smtClean="0"/>
              <a:t>čtenáře</a:t>
            </a:r>
            <a:r>
              <a:rPr lang="cs-CZ" sz="2400" dirty="0" smtClean="0"/>
              <a:t> </a:t>
            </a:r>
            <a:r>
              <a:rPr lang="cs-CZ" sz="2400" dirty="0"/>
              <a:t>– </a:t>
            </a:r>
            <a:r>
              <a:rPr lang="cs-CZ" sz="2400" dirty="0" smtClean="0"/>
              <a:t>čte výběrovým způsobem: v </a:t>
            </a:r>
            <a:r>
              <a:rPr lang="cs-CZ" sz="2400" dirty="0"/>
              <a:t>první fázi </a:t>
            </a:r>
            <a:r>
              <a:rPr lang="cs-CZ" sz="2400" dirty="0" smtClean="0"/>
              <a:t>celý </a:t>
            </a:r>
            <a:r>
              <a:rPr lang="cs-CZ" sz="2400" dirty="0"/>
              <a:t>text </a:t>
            </a:r>
            <a:r>
              <a:rPr lang="cs-CZ" sz="2400" dirty="0" smtClean="0"/>
              <a:t>zběžně přelétne očima</a:t>
            </a:r>
            <a:r>
              <a:rPr lang="cs-CZ" sz="2400" dirty="0"/>
              <a:t>, aby získal </a:t>
            </a:r>
            <a:r>
              <a:rPr lang="cs-CZ" sz="2400" dirty="0" smtClean="0"/>
              <a:t>povědomí </a:t>
            </a:r>
            <a:r>
              <a:rPr lang="cs-CZ" sz="2400" dirty="0"/>
              <a:t>o obsahu </a:t>
            </a:r>
            <a:r>
              <a:rPr lang="cs-CZ" sz="2400" dirty="0" smtClean="0"/>
              <a:t>materiálu, </a:t>
            </a:r>
            <a:r>
              <a:rPr lang="cs-CZ" sz="2400" dirty="0"/>
              <a:t>nebo aby v </a:t>
            </a:r>
            <a:r>
              <a:rPr lang="cs-CZ" sz="2400" dirty="0" smtClean="0"/>
              <a:t>něm cíleně </a:t>
            </a:r>
            <a:r>
              <a:rPr lang="cs-CZ" sz="2400" dirty="0"/>
              <a:t>vyhledal </a:t>
            </a:r>
            <a:r>
              <a:rPr lang="cs-CZ" sz="2400" dirty="0" smtClean="0"/>
              <a:t>předpokládané informace = postupuje </a:t>
            </a:r>
            <a:r>
              <a:rPr lang="cs-CZ" sz="2400" dirty="0"/>
              <a:t>po odstavcích.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7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Základní složky struktury </a:t>
            </a:r>
            <a:r>
              <a:rPr lang="cs-CZ" sz="3200" b="1" dirty="0" smtClean="0"/>
              <a:t>textu -- </a:t>
            </a:r>
            <a:r>
              <a:rPr lang="cs-CZ" sz="3200" b="1" cap="all" dirty="0" smtClean="0"/>
              <a:t>odstavec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15743"/>
          </a:xfrm>
        </p:spPr>
        <p:txBody>
          <a:bodyPr>
            <a:normAutofit/>
          </a:bodyPr>
          <a:lstStyle/>
          <a:p>
            <a:r>
              <a:rPr lang="cs-CZ" dirty="0"/>
              <a:t>Odstavec </a:t>
            </a:r>
            <a:r>
              <a:rPr lang="cs-CZ" dirty="0" smtClean="0"/>
              <a:t>se věnuje jedné </a:t>
            </a:r>
            <a:r>
              <a:rPr lang="cs-CZ" dirty="0"/>
              <a:t>konkrétní myšlence.</a:t>
            </a:r>
          </a:p>
          <a:p>
            <a:r>
              <a:rPr lang="cs-CZ" dirty="0"/>
              <a:t>Někdy se užívá metoda, kdy první věta je vlastně nadpisem odstavce a další ji </a:t>
            </a:r>
            <a:r>
              <a:rPr lang="cs-CZ" dirty="0" smtClean="0"/>
              <a:t>rozvíjí (styl vhodný pro  </a:t>
            </a:r>
            <a:r>
              <a:rPr lang="cs-CZ" dirty="0"/>
              <a:t>anglické texty, eseje, </a:t>
            </a:r>
            <a:r>
              <a:rPr lang="cs-CZ" dirty="0" smtClean="0"/>
              <a:t>učební texty).</a:t>
            </a:r>
            <a:endParaRPr lang="cs-CZ" dirty="0"/>
          </a:p>
          <a:p>
            <a:r>
              <a:rPr lang="cs-CZ" dirty="0" smtClean="0"/>
              <a:t>Odstavec má přiměřenou délku</a:t>
            </a:r>
          </a:p>
          <a:p>
            <a:pPr lvl="1"/>
            <a:r>
              <a:rPr lang="cs-CZ" dirty="0" smtClean="0"/>
              <a:t>cca 100 slov </a:t>
            </a:r>
          </a:p>
          <a:p>
            <a:r>
              <a:rPr lang="cs-CZ" dirty="0" smtClean="0"/>
              <a:t>Odstavec je </a:t>
            </a:r>
            <a:r>
              <a:rPr lang="cs-CZ" dirty="0"/>
              <a:t>nejen strukturou myšlenky, ale také pomáhá při orientaci v textu a při četbě samotné.</a:t>
            </a:r>
          </a:p>
          <a:p>
            <a:r>
              <a:rPr lang="cs-CZ" dirty="0"/>
              <a:t>Odstavce </a:t>
            </a:r>
            <a:r>
              <a:rPr lang="cs-CZ" dirty="0" smtClean="0"/>
              <a:t>na sebe navazují.</a:t>
            </a:r>
            <a:endParaRPr lang="cs-CZ" dirty="0"/>
          </a:p>
          <a:p>
            <a:r>
              <a:rPr lang="cs-CZ" dirty="0"/>
              <a:t>Při první revizi textu si zkuste říci, zda každý odstavec má v textu své pevné místo a nemůže být umístěn jinde nebo smazán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První </a:t>
            </a:r>
            <a:r>
              <a:rPr lang="cs-CZ" dirty="0"/>
              <a:t>věta odstavce bývá často výplňková. Nebojte se jí. Začnete díky ní psát a později ji můžete smazat.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014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Spojování vět a odstavců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Používat spojovací slova (přestože, dále…, na rozdíl od, v souvislosti s…)</a:t>
            </a:r>
          </a:p>
          <a:p>
            <a:r>
              <a:rPr lang="cs-CZ" sz="2400" dirty="0" smtClean="0"/>
              <a:t>Zopakovat slova z předchozí věty</a:t>
            </a:r>
          </a:p>
          <a:p>
            <a:r>
              <a:rPr lang="cs-CZ" sz="2400" dirty="0" smtClean="0"/>
              <a:t>Napojovat každou větu na větu předchozí</a:t>
            </a:r>
          </a:p>
          <a:p>
            <a:endParaRPr lang="cs-CZ" dirty="0" smtClean="0"/>
          </a:p>
          <a:p>
            <a:r>
              <a:rPr lang="cs-CZ" sz="2400" dirty="0" smtClean="0"/>
              <a:t>Srozumitelný text </a:t>
            </a:r>
          </a:p>
          <a:p>
            <a:pPr lvl="1"/>
            <a:r>
              <a:rPr lang="cs-CZ" sz="2000" dirty="0" smtClean="0"/>
              <a:t>Většina vět o 15 až 20 slovech (více  znamená nepřehlednost)</a:t>
            </a:r>
          </a:p>
          <a:p>
            <a:pPr lvl="1"/>
            <a:r>
              <a:rPr lang="cs-CZ" sz="2000" dirty="0" smtClean="0"/>
              <a:t>Čtivost versus délka odstavců</a:t>
            </a:r>
          </a:p>
          <a:p>
            <a:pPr lvl="1"/>
            <a:r>
              <a:rPr lang="cs-CZ" sz="2000" dirty="0" smtClean="0"/>
              <a:t>Optimum – odstavec má 100 slov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8450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sz="4000" b="1" dirty="0" smtClean="0"/>
              <a:t>Téma a aspekt (struktura) odstavce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Základní </a:t>
            </a:r>
            <a:r>
              <a:rPr lang="cs-CZ" sz="2400" dirty="0"/>
              <a:t>pojmy </a:t>
            </a:r>
            <a:r>
              <a:rPr lang="cs-CZ" sz="2400" b="1" dirty="0"/>
              <a:t>anglofonní teorie </a:t>
            </a:r>
            <a:r>
              <a:rPr lang="cs-CZ" sz="2400" dirty="0"/>
              <a:t>strukturování </a:t>
            </a:r>
            <a:r>
              <a:rPr lang="cs-CZ" sz="2400" dirty="0" smtClean="0"/>
              <a:t>textu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Téma = </a:t>
            </a:r>
            <a:r>
              <a:rPr lang="cs-CZ" sz="2400" dirty="0" smtClean="0"/>
              <a:t>obecně základní </a:t>
            </a:r>
            <a:r>
              <a:rPr lang="cs-CZ" sz="2400" dirty="0"/>
              <a:t>myšlenka, </a:t>
            </a:r>
            <a:r>
              <a:rPr lang="cs-CZ" sz="2400" dirty="0" smtClean="0"/>
              <a:t>námět</a:t>
            </a:r>
          </a:p>
          <a:p>
            <a:pPr marL="0" indent="0">
              <a:buNone/>
            </a:pPr>
            <a:r>
              <a:rPr lang="cs-CZ" sz="2400" b="1" dirty="0" smtClean="0"/>
              <a:t>Aspekt = </a:t>
            </a:r>
            <a:r>
              <a:rPr lang="cs-CZ" sz="2400" dirty="0" smtClean="0"/>
              <a:t>úhel pohledu</a:t>
            </a:r>
            <a:r>
              <a:rPr lang="cs-CZ" sz="2400" dirty="0"/>
              <a:t>, hledisko </a:t>
            </a:r>
            <a:r>
              <a:rPr lang="cs-CZ" sz="2400" dirty="0" smtClean="0"/>
              <a:t>uplatňované při posuzování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Každý </a:t>
            </a:r>
            <a:r>
              <a:rPr lang="cs-CZ" sz="2400" dirty="0"/>
              <a:t>odstavec muže rozvíjet </a:t>
            </a:r>
            <a:r>
              <a:rPr lang="cs-CZ" sz="2400" dirty="0">
                <a:solidFill>
                  <a:srgbClr val="92D050"/>
                </a:solidFill>
              </a:rPr>
              <a:t>pouze jedno </a:t>
            </a:r>
            <a:r>
              <a:rPr lang="cs-CZ" sz="2400" dirty="0" smtClean="0">
                <a:solidFill>
                  <a:srgbClr val="92D050"/>
                </a:solidFill>
              </a:rPr>
              <a:t>téma </a:t>
            </a:r>
            <a:r>
              <a:rPr lang="cs-CZ" sz="2400" dirty="0" smtClean="0"/>
              <a:t>vymezené </a:t>
            </a:r>
            <a:r>
              <a:rPr lang="cs-CZ" sz="2400" dirty="0">
                <a:solidFill>
                  <a:srgbClr val="92D050"/>
                </a:solidFill>
              </a:rPr>
              <a:t>jedním </a:t>
            </a:r>
            <a:r>
              <a:rPr lang="cs-CZ" sz="2400" dirty="0" smtClean="0">
                <a:solidFill>
                  <a:srgbClr val="92D050"/>
                </a:solidFill>
              </a:rPr>
              <a:t>aspektem</a:t>
            </a:r>
            <a:r>
              <a:rPr lang="cs-CZ" sz="2400" dirty="0" smtClean="0"/>
              <a:t>.</a:t>
            </a:r>
            <a:endParaRPr lang="cs-CZ" sz="2400" dirty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58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cs-CZ" b="1" dirty="0" smtClean="0"/>
              <a:t>Jak budovat strukturu - čtyři klíčové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Jaký problém budu studovat? (1. úvod)</a:t>
            </a:r>
          </a:p>
          <a:p>
            <a:r>
              <a:rPr lang="cs-CZ" sz="2400" dirty="0" smtClean="0"/>
              <a:t>Jak to budu dělat? (2. metody a materiál)</a:t>
            </a:r>
          </a:p>
          <a:p>
            <a:r>
              <a:rPr lang="cs-CZ" sz="2400" dirty="0" smtClean="0"/>
              <a:t>Co jsem zjistil/a? (3. výsledky)</a:t>
            </a:r>
          </a:p>
          <a:p>
            <a:r>
              <a:rPr lang="cs-CZ" sz="2400" dirty="0" smtClean="0"/>
              <a:t>Co  to znamená? (4. diskuse)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2400" dirty="0"/>
              <a:t>Východiska:</a:t>
            </a:r>
          </a:p>
          <a:p>
            <a:pPr lvl="1"/>
            <a:r>
              <a:rPr lang="cs-CZ" dirty="0" smtClean="0"/>
              <a:t>Co je o problému známo?</a:t>
            </a:r>
          </a:p>
          <a:p>
            <a:pPr lvl="1"/>
            <a:r>
              <a:rPr lang="cs-CZ" dirty="0" smtClean="0"/>
              <a:t>Co známo NENÍ?</a:t>
            </a:r>
          </a:p>
          <a:p>
            <a:pPr lvl="1"/>
            <a:r>
              <a:rPr lang="cs-CZ" dirty="0" smtClean="0"/>
              <a:t>Jakou základní otázku si kladu?</a:t>
            </a:r>
          </a:p>
          <a:p>
            <a:pPr lvl="1"/>
            <a:r>
              <a:rPr lang="cs-CZ" dirty="0" smtClean="0"/>
              <a:t>Co je NOVOU stránkou mého zkoumání?</a:t>
            </a:r>
          </a:p>
          <a:p>
            <a:pPr lvl="1"/>
            <a:r>
              <a:rPr lang="cs-CZ" dirty="0" smtClean="0"/>
              <a:t>Jak zní odpověď na mou otázku?</a:t>
            </a:r>
          </a:p>
          <a:p>
            <a:pPr lvl="1"/>
            <a:r>
              <a:rPr lang="cs-CZ" dirty="0" smtClean="0"/>
              <a:t>Jak můj odborný text doplní chybějící informace o problematice?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35623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1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Téma a </a:t>
            </a:r>
            <a:r>
              <a:rPr lang="cs-CZ" sz="3600" b="1" dirty="0" smtClean="0"/>
              <a:t>aspekt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Námětová nebo též tematická věta – slouží k </a:t>
            </a:r>
            <a:r>
              <a:rPr lang="cs-CZ" sz="2400" dirty="0" smtClean="0"/>
              <a:t>vytyčení </a:t>
            </a:r>
            <a:r>
              <a:rPr lang="cs-CZ" sz="2400" dirty="0"/>
              <a:t>tématu odstavce a jeho aspektu (v anglofonní terminologii </a:t>
            </a:r>
            <a:r>
              <a:rPr lang="cs-CZ" sz="2400" dirty="0" err="1"/>
              <a:t>Topic</a:t>
            </a:r>
            <a:r>
              <a:rPr lang="cs-CZ" sz="2400" dirty="0"/>
              <a:t> sentence</a:t>
            </a:r>
            <a:r>
              <a:rPr lang="cs-CZ" sz="2400" dirty="0" smtClean="0"/>
              <a:t>):</a:t>
            </a:r>
            <a:endParaRPr lang="cs-CZ" sz="2400" dirty="0"/>
          </a:p>
          <a:p>
            <a:r>
              <a:rPr lang="cs-CZ" sz="2400" dirty="0"/>
              <a:t>obvykle úvodní věta </a:t>
            </a:r>
            <a:r>
              <a:rPr lang="cs-CZ" sz="2400" dirty="0" smtClean="0"/>
              <a:t>odstavce </a:t>
            </a:r>
            <a:endParaRPr lang="cs-CZ" sz="2400" dirty="0"/>
          </a:p>
          <a:p>
            <a:r>
              <a:rPr lang="cs-CZ" sz="2400" dirty="0">
                <a:solidFill>
                  <a:srgbClr val="92D050"/>
                </a:solidFill>
              </a:rPr>
              <a:t>shrnuje obsah odstavce a úhel </a:t>
            </a:r>
            <a:r>
              <a:rPr lang="cs-CZ" sz="2400" dirty="0" smtClean="0">
                <a:solidFill>
                  <a:srgbClr val="92D050"/>
                </a:solidFill>
              </a:rPr>
              <a:t>nazírání</a:t>
            </a:r>
            <a:endParaRPr lang="cs-CZ" sz="2400" dirty="0">
              <a:solidFill>
                <a:srgbClr val="92D050"/>
              </a:solidFill>
            </a:endParaRPr>
          </a:p>
          <a:p>
            <a:r>
              <a:rPr lang="pl-PL" sz="2400" dirty="0">
                <a:solidFill>
                  <a:srgbClr val="92D050"/>
                </a:solidFill>
              </a:rPr>
              <a:t>prozrazuje</a:t>
            </a:r>
            <a:r>
              <a:rPr lang="pl-PL" sz="2400" dirty="0"/>
              <a:t> </a:t>
            </a:r>
            <a:r>
              <a:rPr lang="pl-PL" sz="2400" dirty="0" smtClean="0"/>
              <a:t>čtenáři</a:t>
            </a:r>
            <a:r>
              <a:rPr lang="pl-PL" sz="2400" dirty="0"/>
              <a:t>, co má v odstavci očekávat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cs-CZ" sz="2400" dirty="0"/>
              <a:t>Př.: Je-li tedy například tématem kapitoly vliv sportu na </a:t>
            </a:r>
            <a:r>
              <a:rPr lang="cs-CZ" sz="2400" dirty="0" smtClean="0"/>
              <a:t>člověka</a:t>
            </a:r>
            <a:r>
              <a:rPr lang="cs-CZ" sz="2400" dirty="0"/>
              <a:t>, v každém jednotlivém odstavci je toto téma nazíráno z jiného úhlu pohledu.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0320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Téma, aspekt, podpory, detaily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5" cy="4456318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92D050"/>
                </a:solidFill>
              </a:rPr>
              <a:t>Aspekt předchozího většího celku či odstavce se stává tématem následujícího odstavce.  </a:t>
            </a:r>
          </a:p>
          <a:p>
            <a:r>
              <a:rPr lang="cs-CZ" sz="2000" dirty="0" smtClean="0"/>
              <a:t>Detaily </a:t>
            </a:r>
            <a:r>
              <a:rPr lang="cs-CZ" sz="2000" dirty="0"/>
              <a:t>a </a:t>
            </a:r>
            <a:r>
              <a:rPr lang="cs-CZ" sz="2000" dirty="0" smtClean="0"/>
              <a:t>důkazy</a:t>
            </a:r>
            <a:r>
              <a:rPr lang="cs-CZ" sz="2000" dirty="0"/>
              <a:t>, kterými autor rozvádí tvrzení, </a:t>
            </a:r>
            <a:r>
              <a:rPr lang="cs-CZ" sz="2000" dirty="0" smtClean="0"/>
              <a:t>vytyčené </a:t>
            </a:r>
            <a:r>
              <a:rPr lang="cs-CZ" sz="2000" dirty="0"/>
              <a:t>v tematické </a:t>
            </a:r>
            <a:r>
              <a:rPr lang="cs-CZ" sz="2000" dirty="0" smtClean="0"/>
              <a:t>větě, </a:t>
            </a:r>
            <a:r>
              <a:rPr lang="cs-CZ" sz="2000" dirty="0"/>
              <a:t>jsou </a:t>
            </a:r>
            <a:r>
              <a:rPr lang="cs-CZ" sz="2000" dirty="0" smtClean="0"/>
              <a:t>obsaženy v dalších větách </a:t>
            </a:r>
            <a:r>
              <a:rPr lang="cs-CZ" sz="2000" dirty="0"/>
              <a:t>odstavce, </a:t>
            </a:r>
            <a:r>
              <a:rPr lang="cs-CZ" sz="2000" b="1" dirty="0"/>
              <a:t>tzv. </a:t>
            </a:r>
            <a:r>
              <a:rPr lang="cs-CZ" sz="2000" b="1" dirty="0">
                <a:solidFill>
                  <a:srgbClr val="92D050"/>
                </a:solidFill>
              </a:rPr>
              <a:t>podporách.</a:t>
            </a:r>
            <a:r>
              <a:rPr lang="cs-CZ" sz="2000" dirty="0"/>
              <a:t> </a:t>
            </a:r>
            <a:endParaRPr lang="cs-CZ" sz="2000" dirty="0" smtClean="0"/>
          </a:p>
          <a:p>
            <a:r>
              <a:rPr lang="cs-CZ" sz="2000" dirty="0" smtClean="0"/>
              <a:t>Případné </a:t>
            </a:r>
            <a:r>
              <a:rPr lang="cs-CZ" sz="2000" dirty="0"/>
              <a:t>rozvinutí podpor se odehrává </a:t>
            </a:r>
            <a:r>
              <a:rPr lang="cs-CZ" sz="2000" b="1" dirty="0"/>
              <a:t>v tzv. </a:t>
            </a:r>
            <a:r>
              <a:rPr lang="cs-CZ" sz="2000" b="1" dirty="0">
                <a:solidFill>
                  <a:srgbClr val="92D050"/>
                </a:solidFill>
              </a:rPr>
              <a:t>detailech</a:t>
            </a:r>
            <a:r>
              <a:rPr lang="cs-CZ" sz="2000" dirty="0"/>
              <a:t>.</a:t>
            </a:r>
          </a:p>
          <a:p>
            <a:r>
              <a:rPr lang="cs-CZ" sz="2000" dirty="0" smtClean="0"/>
              <a:t>Odstavec končí vyčerpáním </a:t>
            </a:r>
            <a:r>
              <a:rPr lang="cs-CZ" sz="2000" dirty="0"/>
              <a:t>tématu, nebo </a:t>
            </a:r>
            <a:r>
              <a:rPr lang="cs-CZ" sz="2000" dirty="0" smtClean="0"/>
              <a:t>závěrečnou shrnující větou</a:t>
            </a:r>
            <a:r>
              <a:rPr lang="cs-CZ" sz="2000" dirty="0"/>
              <a:t>.</a:t>
            </a:r>
          </a:p>
          <a:p>
            <a:pPr marL="0" indent="0" algn="ctr">
              <a:buNone/>
            </a:pPr>
            <a:r>
              <a:rPr lang="cs-CZ" sz="2000" b="1" dirty="0"/>
              <a:t>Tematická </a:t>
            </a:r>
            <a:r>
              <a:rPr lang="cs-CZ" sz="2000" b="1" dirty="0" smtClean="0"/>
              <a:t>věta</a:t>
            </a:r>
            <a:endParaRPr lang="cs-CZ" sz="2000" b="1" dirty="0"/>
          </a:p>
          <a:p>
            <a:pPr marL="0" indent="0" algn="ctr">
              <a:buNone/>
            </a:pPr>
            <a:r>
              <a:rPr lang="cs-CZ" sz="2000" b="1" dirty="0"/>
              <a:t>Podpora</a:t>
            </a:r>
          </a:p>
          <a:p>
            <a:pPr marL="0" indent="0" algn="ctr">
              <a:buNone/>
            </a:pPr>
            <a:r>
              <a:rPr lang="cs-CZ" sz="2000" b="1" dirty="0"/>
              <a:t>Detaily</a:t>
            </a:r>
          </a:p>
          <a:p>
            <a:pPr marL="0" indent="0" algn="ctr">
              <a:buNone/>
            </a:pPr>
            <a:r>
              <a:rPr lang="cs-CZ" sz="2000" b="1" dirty="0"/>
              <a:t>Podpora</a:t>
            </a:r>
          </a:p>
          <a:p>
            <a:pPr marL="0" indent="0" algn="ctr">
              <a:buNone/>
            </a:pPr>
            <a:r>
              <a:rPr lang="cs-CZ" sz="2000" b="1" dirty="0"/>
              <a:t>Detaily</a:t>
            </a:r>
          </a:p>
          <a:p>
            <a:pPr marL="0" indent="0" algn="ctr">
              <a:buNone/>
            </a:pPr>
            <a:r>
              <a:rPr lang="cs-CZ" sz="2000" b="1" dirty="0"/>
              <a:t>Podpora</a:t>
            </a:r>
          </a:p>
          <a:p>
            <a:pPr marL="0" indent="0" algn="ctr">
              <a:buNone/>
            </a:pPr>
            <a:r>
              <a:rPr lang="cs-CZ" sz="2000" b="1" dirty="0" smtClean="0"/>
              <a:t>Detaily (Závěrečná věta</a:t>
            </a:r>
            <a:r>
              <a:rPr lang="cs-CZ" sz="2000" b="1" dirty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5620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34400" cy="1152128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sz="4000" b="1" dirty="0" smtClean="0"/>
              <a:t>Jednota a soudržnost (struktura) odstavce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Dle </a:t>
            </a:r>
            <a:r>
              <a:rPr lang="cs-CZ" dirty="0"/>
              <a:t>anglofonních pravidel </a:t>
            </a:r>
            <a:r>
              <a:rPr lang="cs-CZ" dirty="0" smtClean="0"/>
              <a:t>každý </a:t>
            </a:r>
            <a:r>
              <a:rPr lang="cs-CZ" dirty="0"/>
              <a:t>odstavec </a:t>
            </a:r>
            <a:r>
              <a:rPr lang="cs-CZ" dirty="0" smtClean="0"/>
              <a:t>odborného </a:t>
            </a:r>
            <a:r>
              <a:rPr lang="cs-CZ" dirty="0"/>
              <a:t>textu </a:t>
            </a:r>
            <a:r>
              <a:rPr lang="cs-CZ" dirty="0" smtClean="0"/>
              <a:t>(akademického) splňuje dva </a:t>
            </a:r>
            <a:r>
              <a:rPr lang="cs-CZ" dirty="0"/>
              <a:t>požadavky: </a:t>
            </a:r>
            <a:endParaRPr lang="cs-CZ" dirty="0" smtClean="0"/>
          </a:p>
          <a:p>
            <a:pPr lvl="1"/>
            <a:r>
              <a:rPr lang="cs-CZ" dirty="0" smtClean="0"/>
              <a:t>1) pravidlo </a:t>
            </a:r>
            <a:r>
              <a:rPr lang="cs-CZ" b="1" dirty="0"/>
              <a:t>jednoty </a:t>
            </a:r>
            <a:r>
              <a:rPr lang="cs-CZ" dirty="0"/>
              <a:t>(unity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2) pravidlo </a:t>
            </a:r>
            <a:r>
              <a:rPr lang="cs-CZ" b="1" dirty="0" smtClean="0"/>
              <a:t>soudržnosti </a:t>
            </a:r>
            <a:r>
              <a:rPr lang="cs-CZ" dirty="0" smtClean="0"/>
              <a:t>(</a:t>
            </a:r>
            <a:r>
              <a:rPr lang="cs-CZ" dirty="0" err="1"/>
              <a:t>coherence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1) JEDNOTA</a:t>
            </a:r>
            <a:endParaRPr lang="cs-CZ" dirty="0"/>
          </a:p>
          <a:p>
            <a:r>
              <a:rPr lang="cs-CZ" b="1" dirty="0"/>
              <a:t>Jednotný odstavec </a:t>
            </a:r>
            <a:r>
              <a:rPr lang="cs-CZ" dirty="0"/>
              <a:t>obsahuje </a:t>
            </a:r>
            <a:r>
              <a:rPr lang="cs-CZ" dirty="0" smtClean="0"/>
              <a:t>právě </a:t>
            </a:r>
            <a:r>
              <a:rPr lang="cs-CZ" dirty="0"/>
              <a:t>a pouze </a:t>
            </a:r>
            <a:r>
              <a:rPr lang="cs-CZ" dirty="0" smtClean="0"/>
              <a:t>věty </a:t>
            </a:r>
            <a:r>
              <a:rPr lang="cs-CZ" dirty="0"/>
              <a:t>vztahující se </a:t>
            </a:r>
            <a:r>
              <a:rPr lang="cs-CZ" dirty="0" smtClean="0"/>
              <a:t>k tématu </a:t>
            </a:r>
            <a:r>
              <a:rPr lang="cs-CZ" dirty="0"/>
              <a:t>a k aspektu, které </a:t>
            </a:r>
            <a:r>
              <a:rPr lang="cs-CZ" dirty="0" smtClean="0"/>
              <a:t>jsou vymezeny </a:t>
            </a:r>
            <a:r>
              <a:rPr lang="cs-CZ" b="1" dirty="0"/>
              <a:t>v tematické </a:t>
            </a:r>
            <a:r>
              <a:rPr lang="cs-CZ" b="1" dirty="0" smtClean="0"/>
              <a:t>větě. </a:t>
            </a:r>
          </a:p>
          <a:p>
            <a:r>
              <a:rPr lang="cs-CZ" b="1" dirty="0" smtClean="0"/>
              <a:t>Tematickou větou lze poměřovat, zda:</a:t>
            </a:r>
          </a:p>
          <a:p>
            <a:pPr lvl="1"/>
            <a:r>
              <a:rPr lang="cs-CZ" dirty="0" smtClean="0"/>
              <a:t>všechny </a:t>
            </a:r>
            <a:r>
              <a:rPr lang="cs-CZ" dirty="0"/>
              <a:t>ostatní </a:t>
            </a:r>
            <a:r>
              <a:rPr lang="cs-CZ" dirty="0" smtClean="0"/>
              <a:t>věty </a:t>
            </a:r>
            <a:r>
              <a:rPr lang="cs-CZ" dirty="0"/>
              <a:t>do odstavce </a:t>
            </a:r>
            <a:r>
              <a:rPr lang="cs-CZ" dirty="0" smtClean="0"/>
              <a:t>patří,</a:t>
            </a:r>
          </a:p>
          <a:p>
            <a:pPr lvl="1"/>
            <a:r>
              <a:rPr lang="cs-CZ" dirty="0" smtClean="0"/>
              <a:t>mají </a:t>
            </a:r>
            <a:r>
              <a:rPr lang="cs-CZ" dirty="0"/>
              <a:t>být </a:t>
            </a:r>
            <a:r>
              <a:rPr lang="cs-CZ" dirty="0" smtClean="0"/>
              <a:t>přesunuty </a:t>
            </a:r>
            <a:r>
              <a:rPr lang="cs-CZ" dirty="0"/>
              <a:t>do jiného </a:t>
            </a:r>
            <a:r>
              <a:rPr lang="cs-CZ" dirty="0" smtClean="0"/>
              <a:t>odstavce</a:t>
            </a:r>
          </a:p>
          <a:p>
            <a:pPr lvl="1"/>
            <a:r>
              <a:rPr lang="cs-CZ" dirty="0" smtClean="0"/>
              <a:t>nebo </a:t>
            </a:r>
            <a:r>
              <a:rPr lang="cs-CZ" dirty="0"/>
              <a:t>z textu </a:t>
            </a:r>
            <a:r>
              <a:rPr lang="cs-CZ" dirty="0" smtClean="0"/>
              <a:t>zcela vyškrtnuty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3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i="1" dirty="0"/>
              <a:t/>
            </a:r>
            <a:br>
              <a:rPr lang="cs-CZ" i="1" dirty="0"/>
            </a:br>
            <a:r>
              <a:rPr lang="cs-CZ" sz="3200" b="1" dirty="0" smtClean="0"/>
              <a:t>Příklad nejednotného odstavce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i="1" dirty="0" smtClean="0"/>
          </a:p>
          <a:p>
            <a:pPr marL="0" indent="0">
              <a:buNone/>
            </a:pPr>
            <a:r>
              <a:rPr lang="cs-CZ" sz="2800" i="1" dirty="0" smtClean="0"/>
              <a:t>Tóny </a:t>
            </a:r>
            <a:r>
              <a:rPr lang="cs-CZ" sz="2800" i="1" dirty="0"/>
              <a:t>podobné povahy vznikají, když proud vzduchu narazí na ostrý okraj klínu z kovu nebo </a:t>
            </a:r>
            <a:r>
              <a:rPr lang="cs-CZ" sz="2800" i="1" dirty="0" smtClean="0"/>
              <a:t>z nějaké </a:t>
            </a:r>
            <a:r>
              <a:rPr lang="cs-CZ" sz="2800" i="1" dirty="0"/>
              <a:t>jiné pevné hmoty. Tento úkaz velmi </a:t>
            </a:r>
            <a:r>
              <a:rPr lang="cs-CZ" sz="2800" i="1" dirty="0" smtClean="0"/>
              <a:t>podrobn</a:t>
            </a:r>
            <a:r>
              <a:rPr lang="cs-CZ" sz="2800" dirty="0" smtClean="0"/>
              <a:t>ě </a:t>
            </a:r>
            <a:r>
              <a:rPr lang="cs-CZ" sz="2800" i="1" dirty="0" smtClean="0"/>
              <a:t>zkoumali </a:t>
            </a:r>
            <a:r>
              <a:rPr lang="cs-CZ" sz="2800" i="1" dirty="0" err="1"/>
              <a:t>Lootens</a:t>
            </a:r>
            <a:r>
              <a:rPr lang="cs-CZ" sz="2800" i="1" dirty="0"/>
              <a:t>, </a:t>
            </a:r>
            <a:r>
              <a:rPr lang="cs-CZ" sz="2800" i="1" dirty="0" err="1"/>
              <a:t>Hensen</a:t>
            </a:r>
            <a:r>
              <a:rPr lang="cs-CZ" sz="2800" i="1" dirty="0"/>
              <a:t>, </a:t>
            </a:r>
            <a:r>
              <a:rPr lang="cs-CZ" sz="2800" i="1" dirty="0" err="1"/>
              <a:t>Weerth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Wachsmuth</a:t>
            </a:r>
            <a:r>
              <a:rPr lang="cs-CZ" sz="2800" i="1" dirty="0" smtClean="0"/>
              <a:t> </a:t>
            </a:r>
            <a:r>
              <a:rPr lang="cs-CZ" sz="2800" i="1" dirty="0"/>
              <a:t>a jiní. Celkový postup </a:t>
            </a:r>
            <a:r>
              <a:rPr lang="cs-CZ" sz="2800" i="1" dirty="0" smtClean="0"/>
              <a:t>spočívá </a:t>
            </a:r>
            <a:r>
              <a:rPr lang="cs-CZ" sz="2800" i="1" dirty="0"/>
              <a:t>v tom, že se vzduch udržuje v nádržce R pod </a:t>
            </a:r>
            <a:r>
              <a:rPr lang="cs-CZ" sz="2800" i="1" dirty="0" smtClean="0"/>
              <a:t>stálým tlakem </a:t>
            </a:r>
            <a:r>
              <a:rPr lang="cs-CZ" sz="2800" i="1" dirty="0"/>
              <a:t>a vzduchový proud se vypouští úzkou </a:t>
            </a:r>
            <a:r>
              <a:rPr lang="cs-CZ" sz="2800" i="1" dirty="0" smtClean="0"/>
              <a:t>štěrbinou </a:t>
            </a:r>
            <a:r>
              <a:rPr lang="cs-CZ" sz="2800" i="1" dirty="0"/>
              <a:t>S tak, aby narážel na ostrý okraj E</a:t>
            </a:r>
            <a:r>
              <a:rPr lang="cs-CZ" sz="2800" i="1" dirty="0" smtClean="0"/>
              <a:t>, rovnoběžně</a:t>
            </a:r>
            <a:r>
              <a:rPr lang="cs-CZ" sz="2800" dirty="0" smtClean="0"/>
              <a:t> </a:t>
            </a:r>
            <a:r>
              <a:rPr lang="cs-CZ" sz="2800" i="1" dirty="0"/>
              <a:t>s ní </a:t>
            </a:r>
            <a:r>
              <a:rPr lang="cs-CZ" sz="2800" i="1" dirty="0" smtClean="0"/>
              <a:t>umístěný</a:t>
            </a:r>
            <a:r>
              <a:rPr lang="cs-CZ" sz="2800" i="1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51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2) Soudržnost (struktura) odstavce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Věta</a:t>
            </a:r>
            <a:r>
              <a:rPr lang="cs-CZ" sz="2400" dirty="0"/>
              <a:t>, která do odstavce </a:t>
            </a:r>
            <a:r>
              <a:rPr lang="cs-CZ" sz="2400" dirty="0" smtClean="0"/>
              <a:t>nepatří</a:t>
            </a:r>
            <a:r>
              <a:rPr lang="cs-CZ" sz="2400" dirty="0"/>
              <a:t>, </a:t>
            </a:r>
            <a:r>
              <a:rPr lang="cs-CZ" sz="2400" dirty="0" smtClean="0"/>
              <a:t>vytváří </a:t>
            </a:r>
            <a:r>
              <a:rPr lang="cs-CZ" sz="2400" dirty="0"/>
              <a:t>tzv. </a:t>
            </a:r>
            <a:r>
              <a:rPr lang="cs-CZ" sz="2400" b="1" dirty="0"/>
              <a:t>nezapojenou </a:t>
            </a:r>
            <a:r>
              <a:rPr lang="cs-CZ" sz="2400" b="1" dirty="0" smtClean="0"/>
              <a:t>odbočku</a:t>
            </a:r>
            <a:r>
              <a:rPr lang="cs-CZ" sz="2400" dirty="0"/>
              <a:t>.</a:t>
            </a:r>
          </a:p>
          <a:p>
            <a:r>
              <a:rPr lang="cs-CZ" sz="2400" b="1" dirty="0" smtClean="0"/>
              <a:t>Soudržný </a:t>
            </a:r>
            <a:r>
              <a:rPr lang="cs-CZ" sz="2400" b="1" dirty="0"/>
              <a:t>odstavec obsahuje </a:t>
            </a:r>
            <a:r>
              <a:rPr lang="cs-CZ" sz="2400" b="1" dirty="0" smtClean="0"/>
              <a:t>věty </a:t>
            </a:r>
            <a:r>
              <a:rPr lang="cs-CZ" sz="2400" b="1" dirty="0"/>
              <a:t>v logické posloupnosti. </a:t>
            </a:r>
            <a:endParaRPr lang="cs-CZ" sz="2400" b="1" dirty="0" smtClean="0"/>
          </a:p>
          <a:p>
            <a:r>
              <a:rPr lang="cs-CZ" sz="2400" dirty="0" smtClean="0"/>
              <a:t>Odstavec </a:t>
            </a:r>
            <a:r>
              <a:rPr lang="cs-CZ" sz="2400" dirty="0"/>
              <a:t>muže být nesoudržný i </a:t>
            </a:r>
            <a:r>
              <a:rPr lang="cs-CZ" sz="2400" dirty="0" smtClean="0"/>
              <a:t>v případě, </a:t>
            </a:r>
            <a:r>
              <a:rPr lang="cs-CZ" sz="2400" dirty="0"/>
              <a:t>že je jednotný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Když si nevím s odstavcem rady</a:t>
            </a:r>
          </a:p>
          <a:p>
            <a:r>
              <a:rPr lang="cs-CZ" sz="2400" dirty="0" smtClean="0"/>
              <a:t>Technika „</a:t>
            </a:r>
            <a:r>
              <a:rPr lang="cs-CZ" sz="2400" i="1" dirty="0">
                <a:solidFill>
                  <a:srgbClr val="FF0000"/>
                </a:solidFill>
              </a:rPr>
              <a:t>Řekni, co řekneš </a:t>
            </a:r>
            <a:r>
              <a:rPr lang="cs-CZ" sz="2400" i="1" dirty="0" smtClean="0">
                <a:solidFill>
                  <a:srgbClr val="FF0000"/>
                </a:solidFill>
              </a:rPr>
              <a:t>/ </a:t>
            </a:r>
            <a:r>
              <a:rPr lang="cs-CZ" sz="2400" i="1" dirty="0">
                <a:solidFill>
                  <a:srgbClr val="FF0000"/>
                </a:solidFill>
              </a:rPr>
              <a:t>řekni to / řekni, co jsi řekl</a:t>
            </a:r>
            <a:r>
              <a:rPr lang="cs-CZ" sz="2400" dirty="0" smtClean="0"/>
              <a:t>.“</a:t>
            </a:r>
          </a:p>
          <a:p>
            <a:r>
              <a:rPr lang="cs-CZ" sz="2400" dirty="0" smtClean="0"/>
              <a:t>Trojfázový přístup: díky němu si můžete </a:t>
            </a:r>
            <a:r>
              <a:rPr lang="cs-CZ" sz="2400" dirty="0"/>
              <a:t>být jisti tím, že odstavec nese obsah a sděluje to, co jste v něm chtěli mít.</a:t>
            </a:r>
          </a:p>
        </p:txBody>
      </p:sp>
    </p:spTree>
    <p:extLst>
      <p:ext uri="{BB962C8B-B14F-4D97-AF65-F5344CB8AC3E}">
        <p14:creationId xmlns:p14="http://schemas.microsoft.com/office/powerpoint/2010/main" val="14265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Průchod odstavcem (struktura)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Určuje ho autor</a:t>
            </a:r>
          </a:p>
          <a:p>
            <a:pPr lvl="1"/>
            <a:r>
              <a:rPr lang="cs-CZ" sz="1900" dirty="0" smtClean="0"/>
              <a:t>vzhledem </a:t>
            </a:r>
            <a:r>
              <a:rPr lang="cs-CZ" sz="1900" dirty="0"/>
              <a:t>k účelu </a:t>
            </a:r>
            <a:r>
              <a:rPr lang="cs-CZ" sz="1900" dirty="0" smtClean="0"/>
              <a:t>práce</a:t>
            </a:r>
          </a:p>
          <a:p>
            <a:pPr lvl="1"/>
            <a:r>
              <a:rPr lang="cs-CZ" sz="1900" dirty="0" smtClean="0"/>
              <a:t>vzhledem </a:t>
            </a:r>
            <a:r>
              <a:rPr lang="cs-CZ" sz="1900" dirty="0"/>
              <a:t>k cílové skupině </a:t>
            </a:r>
            <a:r>
              <a:rPr lang="cs-CZ" sz="1900" dirty="0" smtClean="0"/>
              <a:t>čtenářů</a:t>
            </a:r>
          </a:p>
          <a:p>
            <a:pPr lvl="1"/>
            <a:r>
              <a:rPr lang="cs-CZ" sz="1900" dirty="0" smtClean="0"/>
              <a:t>s </a:t>
            </a:r>
            <a:r>
              <a:rPr lang="cs-CZ" sz="1900" dirty="0"/>
              <a:t>ohledem na to, jak jsou uspořádány ostatní části </a:t>
            </a:r>
            <a:r>
              <a:rPr lang="cs-CZ" sz="1900" dirty="0" smtClean="0"/>
              <a:t>textu </a:t>
            </a:r>
          </a:p>
          <a:p>
            <a:r>
              <a:rPr lang="cs-CZ" sz="2400" dirty="0" smtClean="0"/>
              <a:t>Může existovat několik </a:t>
            </a:r>
            <a:r>
              <a:rPr lang="cs-CZ" sz="2400" dirty="0"/>
              <a:t>možností </a:t>
            </a:r>
            <a:r>
              <a:rPr lang="cs-CZ" sz="2400" dirty="0" smtClean="0"/>
              <a:t>uspořádání odstavců</a:t>
            </a:r>
            <a:endParaRPr lang="cs-CZ" sz="2400" dirty="0"/>
          </a:p>
          <a:p>
            <a:r>
              <a:rPr lang="cs-CZ" sz="2400" dirty="0" smtClean="0"/>
              <a:t>V </a:t>
            </a:r>
            <a:r>
              <a:rPr lang="cs-CZ" sz="2400" dirty="0"/>
              <a:t>každém </a:t>
            </a:r>
            <a:r>
              <a:rPr lang="cs-CZ" sz="2400" dirty="0" smtClean="0"/>
              <a:t>případe je nutno dodržet </a:t>
            </a:r>
            <a:r>
              <a:rPr lang="cs-CZ" sz="2400" dirty="0"/>
              <a:t>logickou </a:t>
            </a:r>
            <a:r>
              <a:rPr lang="cs-CZ" sz="2400" dirty="0" smtClean="0"/>
              <a:t>posloupnost</a:t>
            </a:r>
            <a:endParaRPr lang="cs-CZ" sz="2400" dirty="0"/>
          </a:p>
          <a:p>
            <a:r>
              <a:rPr lang="cs-CZ" sz="2400" dirty="0" smtClean="0"/>
              <a:t>Dodržet anglofonní pravidla obtížné </a:t>
            </a:r>
            <a:r>
              <a:rPr lang="cs-CZ" sz="2400" dirty="0"/>
              <a:t>pro </a:t>
            </a:r>
            <a:r>
              <a:rPr lang="cs-CZ" sz="2400" dirty="0" smtClean="0"/>
              <a:t>začínající autory</a:t>
            </a:r>
          </a:p>
          <a:p>
            <a:r>
              <a:rPr lang="cs-CZ" sz="2400" dirty="0" smtClean="0"/>
              <a:t>Pravidla tvorby odstavců - přinášejí </a:t>
            </a:r>
            <a:r>
              <a:rPr lang="cs-CZ" sz="2400" dirty="0"/>
              <a:t>užitek </a:t>
            </a:r>
            <a:r>
              <a:rPr lang="cs-CZ" sz="2400" dirty="0" smtClean="0"/>
              <a:t>čtenáři i autorovi ve fázi vlastního psaní = vedou k dovednosti logicky uspořádávat </a:t>
            </a:r>
            <a:r>
              <a:rPr lang="cs-CZ" sz="2400" dirty="0"/>
              <a:t>myšlenky na každé úrovni textu. </a:t>
            </a:r>
          </a:p>
        </p:txBody>
      </p:sp>
    </p:spTree>
    <p:extLst>
      <p:ext uri="{BB962C8B-B14F-4D97-AF65-F5344CB8AC3E}">
        <p14:creationId xmlns:p14="http://schemas.microsoft.com/office/powerpoint/2010/main" val="8274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126171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i="1" dirty="0"/>
              <a:t/>
            </a:r>
            <a:br>
              <a:rPr lang="cs-CZ" i="1" dirty="0"/>
            </a:br>
            <a:r>
              <a:rPr lang="cs-CZ" sz="3200" b="1" dirty="0" smtClean="0"/>
              <a:t>Příklad nesoudržného odstavce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i="1" dirty="0" smtClean="0"/>
              <a:t>Pravlastí </a:t>
            </a:r>
            <a:r>
              <a:rPr lang="cs-CZ" sz="2200" i="1" dirty="0"/>
              <a:t>vinné révy, která se od </a:t>
            </a:r>
            <a:r>
              <a:rPr lang="cs-CZ" sz="2200" i="1" dirty="0" smtClean="0"/>
              <a:t>nepaměti pěstuje </a:t>
            </a:r>
            <a:r>
              <a:rPr lang="cs-CZ" sz="2200" i="1" dirty="0"/>
              <a:t>v Asii a od </a:t>
            </a:r>
            <a:r>
              <a:rPr lang="cs-CZ" sz="2200" i="1" dirty="0" smtClean="0"/>
              <a:t>římských </a:t>
            </a:r>
            <a:r>
              <a:rPr lang="cs-CZ" sz="2200" i="1" dirty="0"/>
              <a:t>dob </a:t>
            </a:r>
            <a:r>
              <a:rPr lang="cs-CZ" sz="2200" i="1" dirty="0" smtClean="0"/>
              <a:t>také v Evropě, je Kavkaz. Pěstováním se vyšlechtilo mnoho odrůd. Někde </a:t>
            </a:r>
            <a:r>
              <a:rPr lang="cs-CZ" sz="2200" i="1" dirty="0"/>
              <a:t>se vyskytuje též divoká réva, která </a:t>
            </a:r>
            <a:r>
              <a:rPr lang="cs-CZ" sz="2200" i="1" dirty="0" smtClean="0"/>
              <a:t>má ovšem </a:t>
            </a:r>
            <a:r>
              <a:rPr lang="cs-CZ" sz="2200" i="1" dirty="0"/>
              <a:t>velmi trpké plody. Zralé bobule ušlechtilé révy jsou zdravé a lahodné ovoce. </a:t>
            </a:r>
            <a:r>
              <a:rPr lang="cs-CZ" sz="2200" i="1" dirty="0" smtClean="0"/>
              <a:t>Šťáva </a:t>
            </a:r>
            <a:r>
              <a:rPr lang="cs-CZ" sz="2200" i="1" dirty="0"/>
              <a:t>z </a:t>
            </a:r>
            <a:r>
              <a:rPr lang="cs-CZ" sz="2200" i="1" dirty="0" smtClean="0"/>
              <a:t>nich vylisovaná začíná </a:t>
            </a:r>
            <a:r>
              <a:rPr lang="cs-CZ" sz="2200" i="1" dirty="0"/>
              <a:t>za volného </a:t>
            </a:r>
            <a:r>
              <a:rPr lang="cs-CZ" sz="2200" i="1" dirty="0" smtClean="0"/>
              <a:t>přístupu </a:t>
            </a:r>
            <a:r>
              <a:rPr lang="cs-CZ" sz="2200" i="1" dirty="0"/>
              <a:t>vzduchu sama kvasit. Vyrábí se z ní lihovina </a:t>
            </a:r>
            <a:r>
              <a:rPr lang="cs-CZ" sz="2200" i="1" dirty="0" smtClean="0"/>
              <a:t>různých druhů. Rozlišují </a:t>
            </a:r>
            <a:r>
              <a:rPr lang="cs-CZ" sz="2200" i="1" dirty="0"/>
              <a:t>se dle kvality a dalších vlastností </a:t>
            </a:r>
            <a:r>
              <a:rPr lang="cs-CZ" sz="2200" i="1" dirty="0" smtClean="0"/>
              <a:t>hroznů</a:t>
            </a:r>
            <a:r>
              <a:rPr lang="cs-CZ" sz="2200" dirty="0" smtClean="0"/>
              <a:t> </a:t>
            </a:r>
            <a:r>
              <a:rPr lang="cs-CZ" sz="2200" i="1" dirty="0"/>
              <a:t>i dle </a:t>
            </a:r>
            <a:r>
              <a:rPr lang="cs-CZ" sz="2200" i="1" dirty="0" smtClean="0"/>
              <a:t>způsobu přípravy</a:t>
            </a:r>
            <a:r>
              <a:rPr lang="cs-CZ" sz="2200" i="1" dirty="0"/>
              <a:t>. Ve starých </a:t>
            </a:r>
            <a:r>
              <a:rPr lang="cs-CZ" sz="2200" i="1" dirty="0" smtClean="0"/>
              <a:t>vinných sudech </a:t>
            </a:r>
            <a:r>
              <a:rPr lang="cs-CZ" sz="2200" i="1" dirty="0"/>
              <a:t>se usazuje vinný kámen, destilováním vína se vyrábí líh a pak dalším kysáním pravý </a:t>
            </a:r>
            <a:r>
              <a:rPr lang="cs-CZ" sz="2200" i="1" dirty="0" smtClean="0"/>
              <a:t>vinný ocet</a:t>
            </a:r>
            <a:r>
              <a:rPr lang="cs-CZ" sz="2200" i="1" dirty="0"/>
              <a:t>. Sušené bobule jsou známé jako hrozinky. Vinná réva se u nás ve vinicích </a:t>
            </a:r>
            <a:r>
              <a:rPr lang="cs-CZ" sz="2200" i="1" dirty="0" smtClean="0"/>
              <a:t>obyčejně</a:t>
            </a:r>
            <a:r>
              <a:rPr lang="cs-CZ" sz="2200" dirty="0" smtClean="0"/>
              <a:t> </a:t>
            </a:r>
            <a:r>
              <a:rPr lang="cs-CZ" sz="2200" i="1" dirty="0" smtClean="0"/>
              <a:t>uřezává až na </a:t>
            </a:r>
            <a:r>
              <a:rPr lang="cs-CZ" sz="2200" i="1" dirty="0"/>
              <a:t>tlustý mnohaletý dolejšek, tzv. matici. V Itálii a </a:t>
            </a:r>
            <a:r>
              <a:rPr lang="cs-CZ" sz="2200" i="1" dirty="0" smtClean="0"/>
              <a:t>Řecku </a:t>
            </a:r>
            <a:r>
              <a:rPr lang="cs-CZ" sz="2200" i="1" dirty="0"/>
              <a:t>ji ovinují kolem topol</a:t>
            </a:r>
            <a:r>
              <a:rPr lang="cs-CZ" sz="2200" dirty="0"/>
              <a:t>u </a:t>
            </a:r>
            <a:r>
              <a:rPr lang="cs-CZ" sz="2200" i="1" dirty="0"/>
              <a:t>nebo jilm</a:t>
            </a:r>
            <a:r>
              <a:rPr lang="cs-CZ" sz="2200" dirty="0"/>
              <a:t>u</a:t>
            </a:r>
            <a:r>
              <a:rPr lang="cs-CZ" sz="2200" i="1" dirty="0"/>
              <a:t>. </a:t>
            </a:r>
            <a:r>
              <a:rPr lang="cs-CZ" sz="2200" i="1" dirty="0" smtClean="0"/>
              <a:t>Teprve Římané </a:t>
            </a:r>
            <a:r>
              <a:rPr lang="cs-CZ" sz="2200" i="1" dirty="0"/>
              <a:t>se </a:t>
            </a:r>
            <a:r>
              <a:rPr lang="cs-CZ" sz="2200" i="1" dirty="0" smtClean="0"/>
              <a:t>usilovně</a:t>
            </a:r>
            <a:r>
              <a:rPr lang="cs-CZ" sz="2200" dirty="0" smtClean="0"/>
              <a:t> </a:t>
            </a:r>
            <a:r>
              <a:rPr lang="cs-CZ" sz="2200" i="1" dirty="0"/>
              <a:t>snažili </a:t>
            </a:r>
            <a:r>
              <a:rPr lang="cs-CZ" sz="2200" i="1" dirty="0" smtClean="0"/>
              <a:t>pěstovat </a:t>
            </a:r>
            <a:r>
              <a:rPr lang="cs-CZ" sz="2200" i="1" dirty="0"/>
              <a:t>révu ve </a:t>
            </a:r>
            <a:r>
              <a:rPr lang="cs-CZ" sz="2200" i="1" dirty="0" smtClean="0"/>
              <a:t>střední Evropě. </a:t>
            </a:r>
            <a:r>
              <a:rPr lang="cs-CZ" sz="2200" i="1" dirty="0"/>
              <a:t>Dnes ji nalézáme i v </a:t>
            </a:r>
            <a:r>
              <a:rPr lang="cs-CZ" sz="2200" i="1" dirty="0" smtClean="0"/>
              <a:t>mírném klimatickém </a:t>
            </a:r>
            <a:r>
              <a:rPr lang="cs-CZ" sz="2200" i="1" dirty="0"/>
              <a:t>pásmu.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91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Formální stránka odborného textu textu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Důležitá součást badatelské činnosti</a:t>
            </a:r>
          </a:p>
          <a:p>
            <a:endParaRPr lang="cs-CZ" dirty="0" smtClean="0"/>
          </a:p>
          <a:p>
            <a:r>
              <a:rPr lang="cs-CZ" dirty="0" smtClean="0"/>
              <a:t>Podmínky</a:t>
            </a:r>
          </a:p>
          <a:p>
            <a:pPr lvl="1"/>
            <a:r>
              <a:rPr lang="cs-CZ" sz="2600" dirty="0" smtClean="0"/>
              <a:t>Vysoká úroveň srozumitelnosti</a:t>
            </a:r>
          </a:p>
          <a:p>
            <a:pPr lvl="1"/>
            <a:r>
              <a:rPr lang="cs-CZ" sz="2600" dirty="0" smtClean="0"/>
              <a:t>Čtivost</a:t>
            </a:r>
          </a:p>
          <a:p>
            <a:pPr lvl="1"/>
            <a:r>
              <a:rPr lang="cs-CZ" sz="2600" dirty="0" smtClean="0"/>
              <a:t>Zachování pravidel českého pravopisu</a:t>
            </a:r>
          </a:p>
          <a:p>
            <a:pPr lvl="1"/>
            <a:r>
              <a:rPr lang="cs-CZ" sz="2600" dirty="0" smtClean="0"/>
              <a:t>Cílová skupina čtenářů</a:t>
            </a:r>
          </a:p>
          <a:p>
            <a:pPr lvl="1"/>
            <a:r>
              <a:rPr lang="cs-CZ" sz="2600" dirty="0" smtClean="0"/>
              <a:t>Kdo je hodnotitel</a:t>
            </a:r>
          </a:p>
          <a:p>
            <a:pPr marL="457200" lvl="1" indent="0">
              <a:buNone/>
            </a:pPr>
            <a:endParaRPr lang="cs-CZ" dirty="0"/>
          </a:p>
          <a:p>
            <a:pPr marL="514350" indent="-457200"/>
            <a:r>
              <a:rPr lang="cs-CZ" dirty="0" smtClean="0"/>
              <a:t>Dotváří konečnou vizitku badatele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83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Kompoziční funkce využité autorem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268760"/>
            <a:ext cx="7355160" cy="4857403"/>
          </a:xfrm>
        </p:spPr>
        <p:txBody>
          <a:bodyPr>
            <a:normAutofit fontScale="92500" lnSpcReduction="10000"/>
          </a:bodyPr>
          <a:lstStyle/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Podání informací</a:t>
            </a:r>
          </a:p>
          <a:p>
            <a:r>
              <a:rPr lang="cs-CZ" sz="2400" dirty="0" smtClean="0"/>
              <a:t>Uvození tématu</a:t>
            </a:r>
          </a:p>
          <a:p>
            <a:r>
              <a:rPr lang="cs-CZ" sz="2400" dirty="0" smtClean="0"/>
              <a:t>Vysvětlování definic</a:t>
            </a:r>
          </a:p>
          <a:p>
            <a:r>
              <a:rPr lang="cs-CZ" sz="2400" dirty="0" smtClean="0"/>
              <a:t>Vlastní tvrzení</a:t>
            </a:r>
          </a:p>
          <a:p>
            <a:r>
              <a:rPr lang="cs-CZ" sz="2400" dirty="0" smtClean="0"/>
              <a:t>Kritický přístup k jiným názorům</a:t>
            </a:r>
          </a:p>
          <a:p>
            <a:r>
              <a:rPr lang="cs-CZ" sz="2400" dirty="0" smtClean="0"/>
              <a:t>Vyjadřování pochybností</a:t>
            </a:r>
          </a:p>
          <a:p>
            <a:r>
              <a:rPr lang="cs-CZ" sz="2400" dirty="0" smtClean="0"/>
              <a:t>Pozorování</a:t>
            </a:r>
          </a:p>
          <a:p>
            <a:r>
              <a:rPr lang="cs-CZ" sz="2400" dirty="0" smtClean="0"/>
              <a:t>Diskusní rozbory</a:t>
            </a:r>
          </a:p>
          <a:p>
            <a:r>
              <a:rPr lang="cs-CZ" sz="2400" dirty="0" smtClean="0"/>
              <a:t>Vyvozování závěrů</a:t>
            </a:r>
          </a:p>
          <a:p>
            <a:r>
              <a:rPr lang="cs-CZ" sz="2400" dirty="0" smtClean="0"/>
              <a:t>Hodnocení </a:t>
            </a:r>
          </a:p>
          <a:p>
            <a:r>
              <a:rPr lang="cs-CZ" sz="2400" dirty="0" smtClean="0"/>
              <a:t>Shrnutí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14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Pohled čtenáře: tři/čtyři úrovně 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</a:t>
            </a:r>
            <a:r>
              <a:rPr lang="cs-CZ" dirty="0" smtClean="0"/>
              <a:t>) </a:t>
            </a:r>
            <a:r>
              <a:rPr lang="cs-CZ" sz="2400" dirty="0" smtClean="0"/>
              <a:t>Název </a:t>
            </a:r>
            <a:r>
              <a:rPr lang="cs-CZ" sz="2400" dirty="0"/>
              <a:t>článku</a:t>
            </a:r>
          </a:p>
          <a:p>
            <a:pPr marL="0" indent="0">
              <a:buNone/>
            </a:pPr>
            <a:r>
              <a:rPr lang="cs-CZ" sz="2400" dirty="0" smtClean="0"/>
              <a:t>	• </a:t>
            </a:r>
            <a:r>
              <a:rPr lang="cs-CZ" sz="2400" dirty="0"/>
              <a:t>v </a:t>
            </a:r>
            <a:r>
              <a:rPr lang="cs-CZ" sz="2400" dirty="0" smtClean="0"/>
              <a:t>obsahu </a:t>
            </a:r>
            <a:r>
              <a:rPr lang="cs-CZ" sz="2400" dirty="0"/>
              <a:t>sborníku, časopisu</a:t>
            </a:r>
          </a:p>
          <a:p>
            <a:pPr marL="0" indent="0">
              <a:buNone/>
            </a:pPr>
            <a:r>
              <a:rPr lang="cs-CZ" sz="2400" dirty="0"/>
              <a:t>2</a:t>
            </a:r>
            <a:r>
              <a:rPr lang="cs-CZ" sz="2400" dirty="0" smtClean="0"/>
              <a:t>) Název </a:t>
            </a:r>
            <a:r>
              <a:rPr lang="cs-CZ" sz="2400" dirty="0"/>
              <a:t>+ abstrakt</a:t>
            </a:r>
          </a:p>
          <a:p>
            <a:pPr marL="0" indent="0">
              <a:buNone/>
            </a:pPr>
            <a:r>
              <a:rPr lang="cs-CZ" sz="2400" dirty="0" smtClean="0"/>
              <a:t>	• </a:t>
            </a:r>
            <a:r>
              <a:rPr lang="cs-CZ" sz="2400" dirty="0"/>
              <a:t>rozhoduje o tom, zda čtenář přečte článek celý</a:t>
            </a:r>
          </a:p>
          <a:p>
            <a:pPr marL="0" indent="0">
              <a:buNone/>
            </a:pPr>
            <a:r>
              <a:rPr lang="cs-CZ" sz="2400" dirty="0"/>
              <a:t>3</a:t>
            </a:r>
            <a:r>
              <a:rPr lang="cs-CZ" sz="2400" dirty="0" smtClean="0"/>
              <a:t>) Název </a:t>
            </a:r>
            <a:r>
              <a:rPr lang="cs-CZ" sz="2400" dirty="0"/>
              <a:t>+ abstrakt + celý </a:t>
            </a:r>
            <a:r>
              <a:rPr lang="cs-CZ" sz="2400" dirty="0" smtClean="0"/>
              <a:t>text</a:t>
            </a:r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dirty="0"/>
              <a:t> • </a:t>
            </a:r>
            <a:r>
              <a:rPr lang="cs-CZ" sz="2400" dirty="0" smtClean="0"/>
              <a:t>téma článku </a:t>
            </a:r>
            <a:r>
              <a:rPr lang="cs-CZ" sz="2400" dirty="0"/>
              <a:t>čtenáře zajímá</a:t>
            </a:r>
          </a:p>
          <a:p>
            <a:pPr marL="0" indent="0">
              <a:buNone/>
            </a:pPr>
            <a:r>
              <a:rPr lang="cs-CZ" sz="2400" dirty="0" smtClean="0"/>
              <a:t>	 • </a:t>
            </a:r>
            <a:r>
              <a:rPr lang="cs-CZ" sz="2400" dirty="0"/>
              <a:t>cílem je hlubší porozumění</a:t>
            </a:r>
          </a:p>
          <a:p>
            <a:pPr marL="0" indent="0">
              <a:buNone/>
            </a:pPr>
            <a:r>
              <a:rPr lang="cs-CZ" sz="2400" dirty="0"/>
              <a:t>(4</a:t>
            </a:r>
            <a:r>
              <a:rPr lang="cs-CZ" sz="2400" dirty="0" smtClean="0"/>
              <a:t>) Název </a:t>
            </a:r>
            <a:r>
              <a:rPr lang="cs-CZ" sz="2400" dirty="0"/>
              <a:t>+ abstrakt + celý text několikrát</a:t>
            </a:r>
          </a:p>
          <a:p>
            <a:pPr marL="0" indent="0">
              <a:buNone/>
            </a:pPr>
            <a:r>
              <a:rPr lang="cs-CZ" sz="2400" dirty="0" smtClean="0"/>
              <a:t>	• </a:t>
            </a:r>
            <a:r>
              <a:rPr lang="cs-CZ" sz="2400" dirty="0"/>
              <a:t>kompletní porozumění, např. pro </a:t>
            </a:r>
            <a:r>
              <a:rPr lang="cs-CZ" sz="2400" dirty="0" smtClean="0"/>
              <a:t>replikaci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experimentů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72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Cíl práce a hypotéza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Cíl: </a:t>
            </a:r>
          </a:p>
          <a:p>
            <a:pPr lvl="1"/>
            <a:r>
              <a:rPr lang="cs-CZ" sz="2000" dirty="0" smtClean="0"/>
              <a:t>na základě studia literatury identifikovat mezery v poznatcích</a:t>
            </a:r>
          </a:p>
          <a:p>
            <a:r>
              <a:rPr lang="cs-CZ" sz="2400" dirty="0" smtClean="0"/>
              <a:t>Hypotéza</a:t>
            </a:r>
          </a:p>
          <a:p>
            <a:pPr lvl="1"/>
            <a:r>
              <a:rPr lang="cs-CZ" sz="2000" dirty="0" smtClean="0"/>
              <a:t>Každý vědecký text hledá odpověď na otázku</a:t>
            </a:r>
          </a:p>
          <a:p>
            <a:pPr lvl="1"/>
            <a:r>
              <a:rPr lang="cs-CZ" sz="2000" dirty="0" smtClean="0"/>
              <a:t>Čím je otázka jasnější, tím je přesvědčivější projekt i text samotný</a:t>
            </a:r>
          </a:p>
          <a:p>
            <a:pPr lvl="1"/>
            <a:endParaRPr lang="cs-CZ" dirty="0"/>
          </a:p>
          <a:p>
            <a:r>
              <a:rPr lang="cs-CZ" sz="2400" dirty="0" smtClean="0"/>
              <a:t>Společenské vědy – někdy problém s formulací pracovních hypotéz</a:t>
            </a:r>
          </a:p>
          <a:p>
            <a:pPr lvl="1"/>
            <a:r>
              <a:rPr lang="cs-CZ" sz="2000" dirty="0" smtClean="0"/>
              <a:t>Za platnou hypotézu není možné pokládat obecně známou skutečnost</a:t>
            </a:r>
          </a:p>
          <a:p>
            <a:pPr lvl="1"/>
            <a:r>
              <a:rPr lang="cs-CZ" sz="2000" dirty="0" smtClean="0"/>
              <a:t>Např. fakt, že hypotézu zmiňují 3 jiní autoři, a prohlášení, že souhlasné stanovisko tří autorů  je potvrzením hypotézy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6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80120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Postup při psaní původního odborného článku / eseje – 5 kroků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1. </a:t>
            </a:r>
            <a:r>
              <a:rPr lang="cs-CZ" b="1" cap="all" dirty="0" smtClean="0"/>
              <a:t>Potřebnost</a:t>
            </a:r>
          </a:p>
          <a:p>
            <a:pPr lvl="1"/>
            <a:r>
              <a:rPr lang="cs-CZ" sz="2400" dirty="0" smtClean="0"/>
              <a:t>Komu je článek určen (komu bude nabídnut k publikování)</a:t>
            </a:r>
          </a:p>
          <a:p>
            <a:pPr lvl="2"/>
            <a:r>
              <a:rPr lang="cs-CZ" sz="2200" dirty="0" smtClean="0"/>
              <a:t>Odborný článek hodnocen odborníky dané vědní disciplíny</a:t>
            </a:r>
          </a:p>
          <a:p>
            <a:pPr lvl="2"/>
            <a:r>
              <a:rPr lang="cs-CZ" sz="2200" dirty="0" smtClean="0"/>
              <a:t>Hodnocena originalita</a:t>
            </a:r>
          </a:p>
          <a:p>
            <a:pPr lvl="2"/>
            <a:r>
              <a:rPr lang="cs-CZ" sz="2200" dirty="0" smtClean="0"/>
              <a:t>Hodnocen přínos práce pro odbornou veřejnost</a:t>
            </a:r>
          </a:p>
          <a:p>
            <a:pPr lvl="2"/>
            <a:endParaRPr lang="cs-CZ" sz="2200" dirty="0"/>
          </a:p>
          <a:p>
            <a:pPr lvl="2"/>
            <a:endParaRPr lang="cs-CZ" sz="2200" dirty="0" smtClean="0"/>
          </a:p>
          <a:p>
            <a:pPr marL="0" indent="0">
              <a:buNone/>
            </a:pPr>
            <a:r>
              <a:rPr lang="cs-CZ" b="1" dirty="0" smtClean="0"/>
              <a:t>2. KONCEPT </a:t>
            </a:r>
          </a:p>
          <a:p>
            <a:pPr lvl="1"/>
            <a:r>
              <a:rPr lang="cs-CZ" sz="2400" dirty="0" smtClean="0"/>
              <a:t>vytvořit si plán postupu prací</a:t>
            </a:r>
          </a:p>
          <a:p>
            <a:pPr lvl="2"/>
            <a:r>
              <a:rPr lang="cs-CZ" sz="2200" dirty="0" smtClean="0"/>
              <a:t>Co chci napsat?</a:t>
            </a:r>
          </a:p>
          <a:p>
            <a:pPr lvl="2"/>
            <a:r>
              <a:rPr lang="cs-CZ" sz="2200" dirty="0" smtClean="0"/>
              <a:t>Jakým způsobem?</a:t>
            </a:r>
          </a:p>
          <a:p>
            <a:pPr lvl="2"/>
            <a:r>
              <a:rPr lang="cs-CZ" sz="2200" dirty="0" smtClean="0"/>
              <a:t>Využiju grafické „pomocníky“?</a:t>
            </a:r>
          </a:p>
          <a:p>
            <a:pPr lvl="2"/>
            <a:r>
              <a:rPr lang="cs-CZ" sz="2200" dirty="0" smtClean="0"/>
              <a:t>Jaké vyznění bude můj článek / esej mít?</a:t>
            </a:r>
          </a:p>
          <a:p>
            <a:pPr lvl="2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350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Postup při psaní původního odborného </a:t>
            </a:r>
            <a:br>
              <a:rPr lang="cs-CZ" sz="3600" b="1" dirty="0" smtClean="0"/>
            </a:br>
            <a:r>
              <a:rPr lang="cs-CZ" sz="3600" b="1" dirty="0" smtClean="0"/>
              <a:t>článku / eseje – 5 kroků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3. REALIZACE </a:t>
            </a:r>
          </a:p>
          <a:p>
            <a:pPr lvl="1"/>
            <a:r>
              <a:rPr lang="cs-CZ" sz="2400" dirty="0" smtClean="0"/>
              <a:t>Zpracování první verze textu</a:t>
            </a:r>
          </a:p>
          <a:p>
            <a:pPr lvl="2"/>
            <a:r>
              <a:rPr lang="cs-CZ" sz="2200" dirty="0" smtClean="0"/>
              <a:t>Formulace faktického obsahu článku / eseje</a:t>
            </a:r>
          </a:p>
          <a:p>
            <a:pPr lvl="2"/>
            <a:r>
              <a:rPr lang="cs-CZ" sz="2200" dirty="0" smtClean="0"/>
              <a:t>Používání ustálené struktury  (akceptace vědeckou komunitou)</a:t>
            </a:r>
          </a:p>
          <a:p>
            <a:pPr lvl="2"/>
            <a:endParaRPr lang="cs-CZ" sz="2200" dirty="0"/>
          </a:p>
          <a:p>
            <a:pPr marL="0" indent="0">
              <a:buNone/>
            </a:pPr>
            <a:r>
              <a:rPr lang="cs-CZ" cap="all" dirty="0" smtClean="0"/>
              <a:t>4. Jednotlivosti</a:t>
            </a:r>
            <a:r>
              <a:rPr lang="cs-CZ" dirty="0" smtClean="0"/>
              <a:t> </a:t>
            </a:r>
          </a:p>
          <a:p>
            <a:pPr lvl="1"/>
            <a:r>
              <a:rPr lang="cs-CZ" sz="2400" dirty="0" smtClean="0"/>
              <a:t>„Vychytat“ jasnost, čtivost, styl</a:t>
            </a:r>
          </a:p>
          <a:p>
            <a:pPr lvl="2"/>
            <a:r>
              <a:rPr lang="cs-CZ" sz="2200" dirty="0" smtClean="0"/>
              <a:t>Precizování jednotlivých částí článku / eseje</a:t>
            </a:r>
          </a:p>
          <a:p>
            <a:pPr lvl="2"/>
            <a:r>
              <a:rPr lang="cs-CZ" sz="2200" dirty="0" smtClean="0"/>
              <a:t>Sjednocení stylu psaní</a:t>
            </a:r>
          </a:p>
          <a:p>
            <a:pPr lvl="2"/>
            <a:r>
              <a:rPr lang="cs-CZ" sz="2200" dirty="0" smtClean="0"/>
              <a:t>Koordinace vyváženosti kapitol a jejich logické návaznosti </a:t>
            </a:r>
          </a:p>
          <a:p>
            <a:pPr lvl="2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850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Postup při psaní původního odborného </a:t>
            </a:r>
            <a:br>
              <a:rPr lang="cs-CZ" sz="3600" b="1" dirty="0" smtClean="0"/>
            </a:br>
            <a:r>
              <a:rPr lang="cs-CZ" sz="3600" b="1" dirty="0" smtClean="0"/>
              <a:t>článku / eseje – 5 kroků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5. </a:t>
            </a:r>
            <a:r>
              <a:rPr lang="cs-CZ" cap="all" dirty="0" smtClean="0"/>
              <a:t>Výsledek</a:t>
            </a:r>
            <a:r>
              <a:rPr lang="cs-CZ" dirty="0" smtClean="0"/>
              <a:t> </a:t>
            </a:r>
          </a:p>
          <a:p>
            <a:pPr lvl="1"/>
            <a:r>
              <a:rPr lang="cs-CZ" sz="2400" dirty="0" smtClean="0"/>
              <a:t>konečná verze, vnější podoba</a:t>
            </a:r>
          </a:p>
          <a:p>
            <a:pPr lvl="2"/>
            <a:r>
              <a:rPr lang="cs-CZ" sz="2200" dirty="0" smtClean="0"/>
              <a:t>Kontrola pravidel českého pravopisu (pozor především na interpunkci a zkratky)</a:t>
            </a:r>
          </a:p>
          <a:p>
            <a:pPr lvl="2"/>
            <a:r>
              <a:rPr lang="cs-CZ" sz="2200" dirty="0" smtClean="0"/>
              <a:t>Kontrola správného číslování tabulek, obrázků</a:t>
            </a:r>
          </a:p>
          <a:p>
            <a:pPr lvl="2"/>
            <a:r>
              <a:rPr lang="cs-CZ" sz="2200" dirty="0" smtClean="0"/>
              <a:t>Citační etika</a:t>
            </a:r>
          </a:p>
          <a:p>
            <a:pPr lvl="2"/>
            <a:r>
              <a:rPr lang="cs-CZ" sz="2200" dirty="0" smtClean="0"/>
              <a:t>Úplnost uváděných pramenů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342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i="1" dirty="0" smtClean="0">
                <a:latin typeface="Arial" charset="0"/>
              </a:rPr>
              <a:t>Jak </a:t>
            </a:r>
            <a:r>
              <a:rPr lang="cs-CZ" sz="2000" i="1" dirty="0">
                <a:latin typeface="Arial" charset="0"/>
              </a:rPr>
              <a:t>efektivně číst odborné texty a správně psát vysokoškolské odborné práce?</a:t>
            </a:r>
            <a:r>
              <a:rPr lang="cs-CZ" sz="2000" dirty="0">
                <a:latin typeface="Arial" charset="0"/>
              </a:rPr>
              <a:t> 1. část Jak efektivně číst odborné texty. Textová opora kurzu KPI – Kurz práce s informacemi, 2007. Dostupné z www:  </a:t>
            </a:r>
            <a:r>
              <a:rPr lang="cs-CZ" sz="2000" dirty="0">
                <a:latin typeface="Arial" charset="0"/>
                <a:hlinkClick r:id="rId2"/>
              </a:rPr>
              <a:t>http://</a:t>
            </a:r>
            <a:r>
              <a:rPr lang="cs-CZ" sz="2000" dirty="0" smtClean="0">
                <a:latin typeface="Arial" charset="0"/>
                <a:hlinkClick r:id="rId2"/>
              </a:rPr>
              <a:t>is.muni.cz/elportal/estud/ff/js07/informace/materialy/pages/cteni-psani1_opora.pdf</a:t>
            </a:r>
            <a:endParaRPr lang="cs-CZ" sz="2000" dirty="0" smtClean="0">
              <a:latin typeface="Arial" charset="0"/>
            </a:endParaRPr>
          </a:p>
          <a:p>
            <a:r>
              <a:rPr lang="cs-CZ" sz="2000" i="1" dirty="0">
                <a:latin typeface="Arial" charset="0"/>
              </a:rPr>
              <a:t>Jak pracovat s informacemi</a:t>
            </a:r>
            <a:r>
              <a:rPr lang="cs-CZ" sz="2000" dirty="0">
                <a:latin typeface="Arial" charset="0"/>
              </a:rPr>
              <a:t> [online]. Ústřední knihovna Vysoké školy báňské – Technické univerzity Ostrava. [cit. 2010-2-10]. Úvod – obecné základy práce s informacemi. Dostupné na WWW: </a:t>
            </a:r>
            <a:r>
              <a:rPr lang="cs-CZ" sz="2000" dirty="0">
                <a:latin typeface="Arial" charset="0"/>
                <a:hlinkClick r:id="rId3"/>
              </a:rPr>
              <a:t>http://knihovna.vsb.cz/kurzy/</a:t>
            </a:r>
            <a:r>
              <a:rPr lang="cs-CZ" sz="2000" dirty="0" err="1">
                <a:latin typeface="Arial" charset="0"/>
                <a:hlinkClick r:id="rId3"/>
              </a:rPr>
              <a:t>uvod</a:t>
            </a:r>
            <a:r>
              <a:rPr lang="cs-CZ" sz="2000" dirty="0">
                <a:latin typeface="Arial" charset="0"/>
                <a:hlinkClick r:id="rId3"/>
              </a:rPr>
              <a:t>/index.html</a:t>
            </a:r>
            <a:r>
              <a:rPr lang="cs-CZ" sz="2000" dirty="0">
                <a:latin typeface="Arial" charset="0"/>
              </a:rPr>
              <a:t>.</a:t>
            </a:r>
          </a:p>
          <a:p>
            <a:r>
              <a:rPr lang="cs-CZ" sz="2000" dirty="0">
                <a:latin typeface="Arial" charset="0"/>
              </a:rPr>
              <a:t>POKORNÝ, Milan a Dana POKORNÁ. </a:t>
            </a:r>
            <a:r>
              <a:rPr lang="cs-CZ" sz="2000" i="1" dirty="0">
                <a:latin typeface="Arial" charset="0"/>
              </a:rPr>
              <a:t>Redakční práce: jak připravit text k publikování</a:t>
            </a:r>
            <a:r>
              <a:rPr lang="cs-CZ" sz="2000" dirty="0">
                <a:latin typeface="Arial" charset="0"/>
              </a:rPr>
              <a:t>. Vyd. 1. Praha: </a:t>
            </a:r>
            <a:r>
              <a:rPr lang="cs-CZ" sz="2000" dirty="0" err="1">
                <a:latin typeface="Arial" charset="0"/>
              </a:rPr>
              <a:t>Grada</a:t>
            </a:r>
            <a:r>
              <a:rPr lang="cs-CZ" sz="2000" dirty="0">
                <a:latin typeface="Arial" charset="0"/>
              </a:rPr>
              <a:t>. ISBN 978-802-4737-737.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739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200" dirty="0">
                <a:latin typeface="Arial" charset="0"/>
              </a:rPr>
              <a:t>PRICE, </a:t>
            </a:r>
            <a:r>
              <a:rPr lang="cs-CZ" sz="2200" dirty="0" err="1">
                <a:latin typeface="Arial" charset="0"/>
              </a:rPr>
              <a:t>Geraldine</a:t>
            </a:r>
            <a:r>
              <a:rPr lang="cs-CZ" sz="2200" dirty="0">
                <a:latin typeface="Arial" charset="0"/>
              </a:rPr>
              <a:t> a Pat MAIER. </a:t>
            </a:r>
            <a:r>
              <a:rPr lang="cs-CZ" sz="2200" i="1" dirty="0">
                <a:latin typeface="Arial" charset="0"/>
              </a:rPr>
              <a:t>Efektivní studijní dovednosti: odemkněte svůj potenciál</a:t>
            </a:r>
            <a:r>
              <a:rPr lang="cs-CZ" sz="2200" dirty="0">
                <a:latin typeface="Arial" charset="0"/>
              </a:rPr>
              <a:t>. Vyd. 1. Praha: </a:t>
            </a:r>
            <a:r>
              <a:rPr lang="cs-CZ" sz="2200" dirty="0" err="1">
                <a:latin typeface="Arial" charset="0"/>
              </a:rPr>
              <a:t>Grada</a:t>
            </a:r>
            <a:r>
              <a:rPr lang="cs-CZ" sz="2200" dirty="0">
                <a:latin typeface="Arial" charset="0"/>
              </a:rPr>
              <a:t>, 2010, 361 s. ISBN 978-80-247-2527-7. </a:t>
            </a:r>
          </a:p>
          <a:p>
            <a:r>
              <a:rPr lang="cs-CZ" sz="2200" dirty="0">
                <a:latin typeface="Arial" charset="0"/>
              </a:rPr>
              <a:t>SYNEK, Miloslav; SEDLÁČKOVÁ, Helena; VÁVROVÁ, Hana. </a:t>
            </a:r>
            <a:r>
              <a:rPr lang="cs-CZ" sz="2200" i="1" dirty="0">
                <a:latin typeface="Arial" charset="0"/>
              </a:rPr>
              <a:t>Jak psát bakalářské, diplomové, doktorské a jiné písemné práce. </a:t>
            </a:r>
            <a:r>
              <a:rPr lang="cs-CZ" sz="2200" dirty="0">
                <a:latin typeface="Arial" charset="0"/>
              </a:rPr>
              <a:t>2., </a:t>
            </a:r>
            <a:r>
              <a:rPr lang="cs-CZ" sz="2200" dirty="0" err="1">
                <a:latin typeface="Arial" charset="0"/>
              </a:rPr>
              <a:t>přeprac</a:t>
            </a:r>
            <a:r>
              <a:rPr lang="cs-CZ" sz="2200" dirty="0">
                <a:latin typeface="Arial" charset="0"/>
              </a:rPr>
              <a:t>. vyd. Praha: </a:t>
            </a:r>
            <a:r>
              <a:rPr lang="cs-CZ" sz="2200" dirty="0" err="1">
                <a:latin typeface="Arial" charset="0"/>
              </a:rPr>
              <a:t>Oeconomica</a:t>
            </a:r>
            <a:r>
              <a:rPr lang="cs-CZ" sz="2200" dirty="0">
                <a:latin typeface="Arial" charset="0"/>
              </a:rPr>
              <a:t>, 2007. s. ISBN </a:t>
            </a:r>
            <a:r>
              <a:rPr lang="cs-CZ" sz="2200" dirty="0" smtClean="0">
                <a:latin typeface="Arial" charset="0"/>
              </a:rPr>
              <a:t>9788024512129</a:t>
            </a:r>
          </a:p>
          <a:p>
            <a:r>
              <a:rPr lang="cs-CZ" sz="2200" dirty="0">
                <a:latin typeface="Arial" charset="0"/>
              </a:rPr>
              <a:t>ŠANDEROVÁ, Jadwiga. </a:t>
            </a:r>
            <a:r>
              <a:rPr lang="cs-CZ" sz="2200" i="1" dirty="0">
                <a:latin typeface="Arial" charset="0"/>
              </a:rPr>
              <a:t>Jak číst a psát odborný text ve společenských vědách:  několik zásad pro začátečníky. </a:t>
            </a:r>
            <a:r>
              <a:rPr lang="cs-CZ" sz="2200" dirty="0">
                <a:latin typeface="Arial" charset="0"/>
              </a:rPr>
              <a:t>Vyd. 1. Praha: Sociologické nakladatelství, 2005. 209 </a:t>
            </a:r>
            <a:r>
              <a:rPr lang="cs-CZ" sz="2200" dirty="0" err="1">
                <a:latin typeface="Arial" charset="0"/>
              </a:rPr>
              <a:t>s.ISBN</a:t>
            </a:r>
            <a:r>
              <a:rPr lang="cs-CZ" sz="2200" dirty="0">
                <a:latin typeface="Arial" charset="0"/>
              </a:rPr>
              <a:t> 80-86429-40-7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r>
              <a:rPr lang="pt-BR" sz="2400" dirty="0"/>
              <a:t>Šesták, Z.: Jak psát a prednášet o </a:t>
            </a:r>
            <a:r>
              <a:rPr lang="pt-BR" sz="2400" dirty="0" smtClean="0"/>
              <a:t>v</a:t>
            </a:r>
            <a:r>
              <a:rPr lang="cs-CZ" sz="2400" dirty="0" smtClean="0"/>
              <a:t>ě</a:t>
            </a:r>
            <a:r>
              <a:rPr lang="pt-BR" sz="2400" dirty="0" smtClean="0"/>
              <a:t>d</a:t>
            </a:r>
            <a:r>
              <a:rPr lang="cs-CZ" sz="2400" dirty="0" smtClean="0"/>
              <a:t>ě</a:t>
            </a:r>
            <a:r>
              <a:rPr lang="pt-BR" sz="2400" dirty="0" smtClean="0"/>
              <a:t>. </a:t>
            </a:r>
            <a:r>
              <a:rPr lang="pt-BR" sz="2400" dirty="0"/>
              <a:t>Praha, Academia </a:t>
            </a:r>
            <a:r>
              <a:rPr lang="pt-BR" sz="2400" dirty="0" smtClean="0"/>
              <a:t>2000</a:t>
            </a:r>
            <a:r>
              <a:rPr lang="cs-CZ" sz="2400" dirty="0" smtClean="0"/>
              <a:t>.</a:t>
            </a:r>
            <a:endParaRPr lang="cs-CZ" sz="2400" dirty="0"/>
          </a:p>
          <a:p>
            <a:r>
              <a:rPr lang="cs-CZ" sz="2200" dirty="0" smtClean="0">
                <a:latin typeface="Arial" charset="0"/>
              </a:rPr>
              <a:t>ŠIROKÝ</a:t>
            </a:r>
            <a:r>
              <a:rPr lang="cs-CZ" sz="2200" dirty="0">
                <a:latin typeface="Arial" charset="0"/>
              </a:rPr>
              <a:t>, Jan. </a:t>
            </a:r>
            <a:r>
              <a:rPr lang="cs-CZ" sz="2200" i="1" dirty="0">
                <a:latin typeface="Arial" charset="0"/>
              </a:rPr>
              <a:t>Tvoříme a publikujeme odborné texty</a:t>
            </a:r>
            <a:r>
              <a:rPr lang="cs-CZ" sz="2200" dirty="0">
                <a:latin typeface="Arial" charset="0"/>
              </a:rPr>
              <a:t>. Vyd. 1. Brno: </a:t>
            </a:r>
            <a:r>
              <a:rPr lang="cs-CZ" sz="2200" dirty="0" err="1">
                <a:latin typeface="Arial" charset="0"/>
              </a:rPr>
              <a:t>Computer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Press</a:t>
            </a:r>
            <a:r>
              <a:rPr lang="cs-CZ" sz="2200" dirty="0">
                <a:latin typeface="Arial" charset="0"/>
              </a:rPr>
              <a:t>, 2011, 208 s. ISBN 978-80-251-3510-5.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8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Název odborného textu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marL="274320" lvl="1" indent="0" algn="ctr">
              <a:buNone/>
            </a:pPr>
            <a:r>
              <a:rPr lang="cs-CZ" sz="2800" b="1" i="1" dirty="0" smtClean="0">
                <a:solidFill>
                  <a:schemeClr val="tx1"/>
                </a:solidFill>
              </a:rPr>
              <a:t>Dialekty    na     Moravě</a:t>
            </a:r>
          </a:p>
          <a:p>
            <a:pPr marL="274320" lvl="1" indent="0" algn="ctr">
              <a:buNone/>
            </a:pPr>
            <a:endParaRPr lang="cs-CZ" sz="2800" dirty="0"/>
          </a:p>
          <a:p>
            <a:pPr marL="274320" lvl="1" indent="0">
              <a:buNone/>
            </a:pPr>
            <a:r>
              <a:rPr lang="cs-CZ" sz="2800" dirty="0" smtClean="0"/>
              <a:t>          všechny?			           na celé?	</a:t>
            </a:r>
          </a:p>
          <a:p>
            <a:pPr lvl="1"/>
            <a:endParaRPr lang="cs-CZ" sz="2800" dirty="0"/>
          </a:p>
          <a:p>
            <a:pPr marL="274320" lvl="1" indent="0">
              <a:buNone/>
            </a:pPr>
            <a:r>
              <a:rPr lang="cs-CZ" sz="2800" b="1" i="1" dirty="0" smtClean="0">
                <a:solidFill>
                  <a:schemeClr val="tx1"/>
                </a:solidFill>
              </a:rPr>
              <a:t>           Vybrané dialekty na střední Moravě</a:t>
            </a:r>
          </a:p>
          <a:p>
            <a:pPr marL="274320" lvl="1" indent="0">
              <a:buNone/>
            </a:pPr>
            <a:endParaRPr lang="cs-CZ" sz="2800" b="1" i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cs-CZ" sz="2800" b="1" i="1" dirty="0" smtClean="0">
                <a:solidFill>
                  <a:schemeClr val="tx1"/>
                </a:solidFill>
              </a:rPr>
              <a:t>	   </a:t>
            </a:r>
          </a:p>
          <a:p>
            <a:pPr marL="274320" lvl="1" indent="0">
              <a:buNone/>
            </a:pPr>
            <a:r>
              <a:rPr lang="cs-CZ" sz="2800" b="1" i="1" dirty="0"/>
              <a:t> </a:t>
            </a:r>
            <a:r>
              <a:rPr lang="cs-CZ" sz="2800" b="1" i="1" dirty="0" smtClean="0"/>
              <a:t>      </a:t>
            </a:r>
            <a:r>
              <a:rPr lang="cs-CZ" sz="2800" dirty="0" smtClean="0"/>
              <a:t>které?	</a:t>
            </a:r>
            <a:r>
              <a:rPr lang="cs-CZ" sz="2800" b="1" i="1" dirty="0" smtClean="0">
                <a:solidFill>
                  <a:schemeClr val="tx1"/>
                </a:solidFill>
              </a:rPr>
              <a:t> 			    </a:t>
            </a:r>
            <a:r>
              <a:rPr lang="cs-CZ" sz="2800" dirty="0" smtClean="0"/>
              <a:t>kde přesně?</a:t>
            </a:r>
            <a:endParaRPr lang="cs-CZ" dirty="0"/>
          </a:p>
          <a:p>
            <a:pPr marL="594360" lvl="2" indent="0">
              <a:buNone/>
            </a:pPr>
            <a:r>
              <a:rPr lang="cs-CZ" dirty="0" smtClean="0"/>
              <a:t>		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2483768" y="2466822"/>
            <a:ext cx="432048" cy="6480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637820" y="2466822"/>
            <a:ext cx="648072" cy="6480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2195736" y="4509120"/>
            <a:ext cx="504056" cy="57606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637820" y="4509120"/>
            <a:ext cx="518356" cy="57606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8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Abstrakt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Stručné </a:t>
            </a:r>
            <a:r>
              <a:rPr lang="cs-CZ" dirty="0"/>
              <a:t>(150-300 slov) shrnutí celého článku:</a:t>
            </a:r>
          </a:p>
          <a:p>
            <a:pPr marL="0" indent="0">
              <a:buNone/>
            </a:pPr>
            <a:r>
              <a:rPr lang="cs-CZ" dirty="0" smtClean="0"/>
              <a:t>   (</a:t>
            </a:r>
            <a:r>
              <a:rPr lang="cs-CZ" dirty="0"/>
              <a:t>problém, metody, výsledky, závěr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Abstrakt NEHODNOTÍ, ale pouze INFORMUJE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Slouží čtenáři </a:t>
            </a:r>
            <a:r>
              <a:rPr lang="cs-CZ" dirty="0"/>
              <a:t>k rozhodnutí, zda číst celý </a:t>
            </a:r>
            <a:r>
              <a:rPr lang="cs-CZ" dirty="0" smtClean="0"/>
              <a:t>text, někdy je to jediná část článku, která je čtena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r>
              <a:rPr lang="cs-CZ" b="1" dirty="0" smtClean="0"/>
              <a:t>Tvoří se až </a:t>
            </a:r>
            <a:r>
              <a:rPr lang="cs-CZ" b="1" dirty="0"/>
              <a:t>po dokončení hlavního textu</a:t>
            </a:r>
          </a:p>
          <a:p>
            <a:pPr marL="0" indent="0">
              <a:buNone/>
            </a:pPr>
            <a:r>
              <a:rPr lang="pl-PL" dirty="0" smtClean="0"/>
              <a:t>   (</a:t>
            </a:r>
            <a:r>
              <a:rPr lang="pl-PL" dirty="0"/>
              <a:t>lépe potom reflektuje obsah </a:t>
            </a:r>
            <a:r>
              <a:rPr lang="pl-PL" dirty="0" smtClean="0"/>
              <a:t>textu)</a:t>
            </a:r>
          </a:p>
          <a:p>
            <a:pPr marL="0" indent="0">
              <a:buNone/>
            </a:pPr>
            <a:endParaRPr lang="pl-PL" dirty="0"/>
          </a:p>
          <a:p>
            <a:r>
              <a:rPr lang="cs-CZ" dirty="0" smtClean="0"/>
              <a:t>Každá věta musí být informativní a jednoznačná</a:t>
            </a:r>
          </a:p>
          <a:p>
            <a:pPr lvl="1"/>
            <a:r>
              <a:rPr lang="cs-CZ" dirty="0" smtClean="0"/>
              <a:t>Vyloučíme všechna zbytečná a nepřesná slova (sadař a pilka)</a:t>
            </a:r>
          </a:p>
          <a:p>
            <a:r>
              <a:rPr lang="cs-CZ" dirty="0" smtClean="0"/>
              <a:t>Bez zkratek, akronymů, citací, tabulek, obrázků, odrážek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70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Typy abstraktů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Strukturovaný</a:t>
            </a:r>
            <a:r>
              <a:rPr lang="cs-CZ" dirty="0" smtClean="0"/>
              <a:t> (informativní)</a:t>
            </a:r>
          </a:p>
          <a:p>
            <a:pPr lvl="1"/>
            <a:r>
              <a:rPr lang="cs-CZ" dirty="0" smtClean="0"/>
              <a:t>Co bylo cílem práce? (1-2 věty)</a:t>
            </a:r>
          </a:p>
          <a:p>
            <a:pPr lvl="1"/>
            <a:r>
              <a:rPr lang="cs-CZ" dirty="0" smtClean="0"/>
              <a:t>Co jsme dělali? (popis objektu, metod, sběr dat, analýza, nástroje)</a:t>
            </a:r>
          </a:p>
          <a:p>
            <a:pPr lvl="1"/>
            <a:r>
              <a:rPr lang="cs-CZ" dirty="0" smtClean="0"/>
              <a:t>Co jsme zjistili? (nejvýznamnější čísla + statistická významnost a text)</a:t>
            </a:r>
          </a:p>
          <a:p>
            <a:pPr lvl="1"/>
            <a:r>
              <a:rPr lang="cs-CZ" dirty="0" smtClean="0"/>
              <a:t>Co to znamená pro vědu? (so </a:t>
            </a:r>
            <a:r>
              <a:rPr lang="cs-CZ" dirty="0" err="1" smtClean="0"/>
              <a:t>what</a:t>
            </a:r>
            <a:r>
              <a:rPr lang="cs-CZ" dirty="0" smtClean="0"/>
              <a:t>???)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NE: citace, grafy, tabulky, nic, co není ve výsledcích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Indikativní (deskriptivní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Naznačuje obsah textu (eseje, článku…)</a:t>
            </a:r>
          </a:p>
          <a:p>
            <a:pPr lvl="1"/>
            <a:r>
              <a:rPr lang="cs-CZ" dirty="0" smtClean="0"/>
              <a:t>Napovídá čtenáři, aniž uvádí detail metod nebo výsledků</a:t>
            </a:r>
          </a:p>
          <a:p>
            <a:pPr lvl="1"/>
            <a:r>
              <a:rPr lang="cs-CZ" dirty="0" smtClean="0"/>
              <a:t>Použití u přehledových článků, popisů konferencí</a:t>
            </a:r>
          </a:p>
          <a:p>
            <a:pPr lvl="1"/>
            <a:r>
              <a:rPr lang="cs-CZ" dirty="0" smtClean="0"/>
              <a:t>Obvykle v minulém čase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13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cs-CZ" b="1" dirty="0" smtClean="0"/>
              <a:t>Typy abstraktů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endParaRPr lang="cs-CZ" dirty="0"/>
          </a:p>
          <a:p>
            <a:r>
              <a:rPr lang="cs-CZ" b="1" dirty="0" smtClean="0"/>
              <a:t>Abstrakt v žádosti o grant</a:t>
            </a:r>
          </a:p>
          <a:p>
            <a:pPr lvl="1"/>
            <a:r>
              <a:rPr lang="cs-CZ" dirty="0" smtClean="0"/>
              <a:t>Často první a jediná část čtená hodnotiteli</a:t>
            </a:r>
          </a:p>
          <a:p>
            <a:pPr lvl="1"/>
            <a:r>
              <a:rPr lang="cs-CZ" dirty="0" smtClean="0"/>
              <a:t>Respektuje požadovaný rozsah, srozumitelný laikovi </a:t>
            </a:r>
          </a:p>
          <a:p>
            <a:pPr lvl="1"/>
            <a:r>
              <a:rPr lang="cs-CZ" dirty="0" smtClean="0"/>
              <a:t>Proč je projekt významný, jak se vztahuje ke známému kontextu, co plánujeme studovat, jakými metodami, jaké jsou očekávány výsledky, jaký bude jejich význam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4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vzbudit zájem čtenářů</a:t>
            </a:r>
          </a:p>
          <a:p>
            <a:r>
              <a:rPr lang="cs-CZ" dirty="0" smtClean="0"/>
              <a:t>Použijte termíny srozumitelné hypotetickému čtenáři</a:t>
            </a:r>
          </a:p>
          <a:p>
            <a:r>
              <a:rPr lang="cs-CZ" dirty="0" smtClean="0"/>
              <a:t>Vyvažujte obecnost a detailnost</a:t>
            </a:r>
          </a:p>
          <a:p>
            <a:r>
              <a:rPr lang="cs-CZ" dirty="0" smtClean="0"/>
              <a:t>Odlište známá fakta od toho, co chcete dělat (důležité např. v žádostech o grant)</a:t>
            </a:r>
          </a:p>
          <a:p>
            <a:r>
              <a:rPr lang="cs-CZ" dirty="0" smtClean="0"/>
              <a:t>Musíte přesvědčit čtenáře, že článek není pouhým opakováním známého, ale skutečným příspěvkem do diskuse</a:t>
            </a:r>
          </a:p>
          <a:p>
            <a:r>
              <a:rPr lang="cs-CZ" dirty="0" smtClean="0"/>
              <a:t>Pouto mezi autorem a čtenářem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6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2497</Words>
  <Application>Microsoft Office PowerPoint</Application>
  <PresentationFormat>Předvádění na obrazovce (4:3)</PresentationFormat>
  <Paragraphs>382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Wingdings</vt:lpstr>
      <vt:lpstr>Wingdings 2</vt:lpstr>
      <vt:lpstr>Motiv Office</vt:lpstr>
      <vt:lpstr> Poznámky ke strukturování odborného textu </vt:lpstr>
      <vt:lpstr>Pojmy - formy vědeckého sdílení</vt:lpstr>
      <vt:lpstr>Jak budovat strukturu - čtyři klíčové otázky</vt:lpstr>
      <vt:lpstr>Cíl práce a hypotéza</vt:lpstr>
      <vt:lpstr>Název odborného textu </vt:lpstr>
      <vt:lpstr>Abstrakt</vt:lpstr>
      <vt:lpstr>Typy abstraktů</vt:lpstr>
      <vt:lpstr>Typy abstraktů</vt:lpstr>
      <vt:lpstr>Úvod</vt:lpstr>
      <vt:lpstr> Úvod</vt:lpstr>
      <vt:lpstr>   Tabulky       Obrázky (grafy)</vt:lpstr>
      <vt:lpstr>Výsečový (koláčový) graf</vt:lpstr>
      <vt:lpstr>Sloupcový graf</vt:lpstr>
      <vt:lpstr>Spojnicový graf</vt:lpstr>
      <vt:lpstr>Schémata</vt:lpstr>
      <vt:lpstr>Na co dbát při používaní grafických prvků </vt:lpstr>
      <vt:lpstr>Diskuse</vt:lpstr>
      <vt:lpstr>Souhrn, závěr</vt:lpstr>
      <vt:lpstr>Přílohy</vt:lpstr>
      <vt:lpstr>Práce s pojmy v odborném textu</vt:lpstr>
      <vt:lpstr>Přístupy k definování pojmů</vt:lpstr>
      <vt:lpstr>Přístupy k definování pojmů</vt:lpstr>
      <vt:lpstr>Pryč s ochranným křovím</vt:lpstr>
      <vt:lpstr>Základní složky struktury textu - VĚTA</vt:lpstr>
      <vt:lpstr>Základní složky struktury textu - VĚTA</vt:lpstr>
      <vt:lpstr>Základní složky struktury textu - ODSTAVEC</vt:lpstr>
      <vt:lpstr>Základní složky struktury textu -- odstavec</vt:lpstr>
      <vt:lpstr>Spojování vět a odstavců</vt:lpstr>
      <vt:lpstr> Téma a aspekt (struktura) odstavce</vt:lpstr>
      <vt:lpstr>Téma a aspekt</vt:lpstr>
      <vt:lpstr>Téma, aspekt, podpory, detaily</vt:lpstr>
      <vt:lpstr> Jednota a soudržnost (struktura) odstavce</vt:lpstr>
      <vt:lpstr> Příklad nejednotného odstavce</vt:lpstr>
      <vt:lpstr>2) Soudržnost (struktura) odstavce </vt:lpstr>
      <vt:lpstr>Průchod odstavcem (struktura)</vt:lpstr>
      <vt:lpstr> Příklad nesoudržného odstavce</vt:lpstr>
      <vt:lpstr>Formální stránka odborného textu textu</vt:lpstr>
      <vt:lpstr>Kompoziční funkce využité autorem</vt:lpstr>
      <vt:lpstr>Pohled čtenáře: tři/čtyři úrovně čtení</vt:lpstr>
      <vt:lpstr>Postup při psaní původního odborného článku / eseje – 5 kroků </vt:lpstr>
      <vt:lpstr>Postup při psaní původního odborného  článku / eseje – 5 kroků </vt:lpstr>
      <vt:lpstr>Postup při psaní původního odborného  článku / eseje – 5 kroků </vt:lpstr>
      <vt:lpstr>Zdroje</vt:lpstr>
      <vt:lpstr>Zdroje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napsat dobrý odborný článek</dc:title>
  <dc:creator>user</dc:creator>
  <cp:lastModifiedBy>Projekt INTERES</cp:lastModifiedBy>
  <cp:revision>81</cp:revision>
  <dcterms:created xsi:type="dcterms:W3CDTF">2013-04-20T18:37:27Z</dcterms:created>
  <dcterms:modified xsi:type="dcterms:W3CDTF">2018-04-13T05:55:25Z</dcterms:modified>
</cp:coreProperties>
</file>