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3" r:id="rId6"/>
    <p:sldId id="262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1E3858-E791-493D-96DA-1D090677E17D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3DC3C83D-3F87-4755-BFBF-9EE3397E07F1}">
      <dgm:prSet phldrT="[Text]" custT="1"/>
      <dgm:spPr>
        <a:solidFill>
          <a:srgbClr val="92D050"/>
        </a:solidFill>
      </dgm:spPr>
      <dgm:t>
        <a:bodyPr/>
        <a:lstStyle/>
        <a:p>
          <a:pPr algn="ctr"/>
          <a:r>
            <a:rPr lang="cs-CZ" sz="2800" dirty="0" smtClean="0"/>
            <a:t>Mohlo by být sděleno</a:t>
          </a:r>
          <a:endParaRPr lang="cs-CZ" sz="2800" dirty="0"/>
        </a:p>
      </dgm:t>
    </dgm:pt>
    <dgm:pt modelId="{562B797E-1CD3-49D6-8697-1ADCE5552023}" type="parTrans" cxnId="{2CC61E24-965A-455E-9594-AA5F2007368E}">
      <dgm:prSet/>
      <dgm:spPr/>
      <dgm:t>
        <a:bodyPr/>
        <a:lstStyle/>
        <a:p>
          <a:pPr algn="ctr"/>
          <a:endParaRPr lang="cs-CZ"/>
        </a:p>
      </dgm:t>
    </dgm:pt>
    <dgm:pt modelId="{959D7FE0-1C4D-408D-B9E1-87FCA8B7F152}" type="sibTrans" cxnId="{2CC61E24-965A-455E-9594-AA5F2007368E}">
      <dgm:prSet/>
      <dgm:spPr/>
      <dgm:t>
        <a:bodyPr/>
        <a:lstStyle/>
        <a:p>
          <a:pPr algn="ctr"/>
          <a:endParaRPr lang="cs-CZ"/>
        </a:p>
      </dgm:t>
    </dgm:pt>
    <dgm:pt modelId="{4278470F-FA15-4CE2-8763-7BF09D5118AE}">
      <dgm:prSet phldrT="[Text]" custT="1"/>
      <dgm:spPr>
        <a:solidFill>
          <a:srgbClr val="FFC000"/>
        </a:solidFill>
      </dgm:spPr>
      <dgm:t>
        <a:bodyPr/>
        <a:lstStyle/>
        <a:p>
          <a:pPr algn="ctr"/>
          <a:r>
            <a:rPr lang="cs-CZ" sz="2800" dirty="0" smtClean="0"/>
            <a:t>Mělo by být sděleno</a:t>
          </a:r>
          <a:endParaRPr lang="cs-CZ" sz="2800" dirty="0"/>
        </a:p>
      </dgm:t>
    </dgm:pt>
    <dgm:pt modelId="{2EBBF182-F01D-4A23-8CD9-826B80BC94BC}" type="parTrans" cxnId="{DB88B3DC-3B80-47BE-8D35-359AF0AAC8B8}">
      <dgm:prSet/>
      <dgm:spPr/>
      <dgm:t>
        <a:bodyPr/>
        <a:lstStyle/>
        <a:p>
          <a:pPr algn="ctr"/>
          <a:endParaRPr lang="cs-CZ"/>
        </a:p>
      </dgm:t>
    </dgm:pt>
    <dgm:pt modelId="{76359534-2674-4B0F-AFE0-76448C8DEFE6}" type="sibTrans" cxnId="{DB88B3DC-3B80-47BE-8D35-359AF0AAC8B8}">
      <dgm:prSet/>
      <dgm:spPr/>
      <dgm:t>
        <a:bodyPr/>
        <a:lstStyle/>
        <a:p>
          <a:pPr algn="ctr"/>
          <a:endParaRPr lang="cs-CZ"/>
        </a:p>
      </dgm:t>
    </dgm:pt>
    <dgm:pt modelId="{155DF4F2-4031-4878-918B-2D00EBA564E3}">
      <dgm:prSet phldrT="[Text]" custT="1"/>
      <dgm:spPr/>
      <dgm:t>
        <a:bodyPr/>
        <a:lstStyle/>
        <a:p>
          <a:pPr algn="ctr"/>
          <a:r>
            <a:rPr lang="cs-CZ" sz="2800" dirty="0" smtClean="0"/>
            <a:t>Musí být sděleno</a:t>
          </a:r>
          <a:endParaRPr lang="cs-CZ" sz="2800" dirty="0"/>
        </a:p>
      </dgm:t>
    </dgm:pt>
    <dgm:pt modelId="{54E37DB4-AFC2-4131-A242-E1AC9A2DA25A}" type="parTrans" cxnId="{3B47DFCB-C650-426E-AB3D-32F3AEE639CD}">
      <dgm:prSet/>
      <dgm:spPr/>
      <dgm:t>
        <a:bodyPr/>
        <a:lstStyle/>
        <a:p>
          <a:pPr algn="ctr"/>
          <a:endParaRPr lang="cs-CZ"/>
        </a:p>
      </dgm:t>
    </dgm:pt>
    <dgm:pt modelId="{722CC342-1DD4-4B74-A6B6-493CAACD77B7}" type="sibTrans" cxnId="{3B47DFCB-C650-426E-AB3D-32F3AEE639CD}">
      <dgm:prSet/>
      <dgm:spPr/>
      <dgm:t>
        <a:bodyPr/>
        <a:lstStyle/>
        <a:p>
          <a:pPr algn="ctr"/>
          <a:endParaRPr lang="cs-CZ"/>
        </a:p>
      </dgm:t>
    </dgm:pt>
    <dgm:pt modelId="{E9FB1BF4-FF50-4261-B1E5-E033B641D7BE}" type="pres">
      <dgm:prSet presAssocID="{AB1E3858-E791-493D-96DA-1D090677E17D}" presName="Name0" presStyleCnt="0">
        <dgm:presLayoutVars>
          <dgm:dir/>
          <dgm:animLvl val="lvl"/>
          <dgm:resizeHandles val="exact"/>
        </dgm:presLayoutVars>
      </dgm:prSet>
      <dgm:spPr/>
    </dgm:pt>
    <dgm:pt modelId="{EAC30749-33FB-452F-8926-342B53E97BD6}" type="pres">
      <dgm:prSet presAssocID="{3DC3C83D-3F87-4755-BFBF-9EE3397E07F1}" presName="Name8" presStyleCnt="0"/>
      <dgm:spPr/>
    </dgm:pt>
    <dgm:pt modelId="{A33D3709-7766-4219-8B74-49397C0AB983}" type="pres">
      <dgm:prSet presAssocID="{3DC3C83D-3F87-4755-BFBF-9EE3397E07F1}" presName="level" presStyleLbl="node1" presStyleIdx="0" presStyleCnt="3">
        <dgm:presLayoutVars>
          <dgm:chMax val="1"/>
          <dgm:bulletEnabled val="1"/>
        </dgm:presLayoutVars>
      </dgm:prSet>
      <dgm:spPr/>
    </dgm:pt>
    <dgm:pt modelId="{C670482D-55B2-48C8-905D-04568834D7D4}" type="pres">
      <dgm:prSet presAssocID="{3DC3C83D-3F87-4755-BFBF-9EE3397E07F1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6A95C69-7FA5-4760-AFBF-3243EEDB7D42}" type="pres">
      <dgm:prSet presAssocID="{4278470F-FA15-4CE2-8763-7BF09D5118AE}" presName="Name8" presStyleCnt="0"/>
      <dgm:spPr/>
    </dgm:pt>
    <dgm:pt modelId="{AD48A7E8-B512-4424-BEDB-805E023C1FD5}" type="pres">
      <dgm:prSet presAssocID="{4278470F-FA15-4CE2-8763-7BF09D5118AE}" presName="level" presStyleLbl="node1" presStyleIdx="1" presStyleCnt="3">
        <dgm:presLayoutVars>
          <dgm:chMax val="1"/>
          <dgm:bulletEnabled val="1"/>
        </dgm:presLayoutVars>
      </dgm:prSet>
      <dgm:spPr/>
    </dgm:pt>
    <dgm:pt modelId="{A9E803D8-1E13-46CE-BEC4-41662D290B92}" type="pres">
      <dgm:prSet presAssocID="{4278470F-FA15-4CE2-8763-7BF09D5118A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233AF44-2232-4825-81EF-8027A0F9A8F1}" type="pres">
      <dgm:prSet presAssocID="{155DF4F2-4031-4878-918B-2D00EBA564E3}" presName="Name8" presStyleCnt="0"/>
      <dgm:spPr/>
    </dgm:pt>
    <dgm:pt modelId="{C7EEEA4C-EBA4-44EC-899D-DBAC2E43DD7F}" type="pres">
      <dgm:prSet presAssocID="{155DF4F2-4031-4878-918B-2D00EBA564E3}" presName="level" presStyleLbl="node1" presStyleIdx="2" presStyleCnt="3">
        <dgm:presLayoutVars>
          <dgm:chMax val="1"/>
          <dgm:bulletEnabled val="1"/>
        </dgm:presLayoutVars>
      </dgm:prSet>
      <dgm:spPr/>
    </dgm:pt>
    <dgm:pt modelId="{EFC1F82F-A811-4C2E-8780-BF58769F4598}" type="pres">
      <dgm:prSet presAssocID="{155DF4F2-4031-4878-918B-2D00EBA564E3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4947399C-4D86-44CD-95A3-201E69C0A588}" type="presOf" srcId="{3DC3C83D-3F87-4755-BFBF-9EE3397E07F1}" destId="{C670482D-55B2-48C8-905D-04568834D7D4}" srcOrd="1" destOrd="0" presId="urn:microsoft.com/office/officeart/2005/8/layout/pyramid3"/>
    <dgm:cxn modelId="{D69A1E53-89F7-49E8-B1A3-DAD7986B68A2}" type="presOf" srcId="{155DF4F2-4031-4878-918B-2D00EBA564E3}" destId="{C7EEEA4C-EBA4-44EC-899D-DBAC2E43DD7F}" srcOrd="0" destOrd="0" presId="urn:microsoft.com/office/officeart/2005/8/layout/pyramid3"/>
    <dgm:cxn modelId="{A0E316DC-A57A-4EE6-AF03-6B75761A493C}" type="presOf" srcId="{4278470F-FA15-4CE2-8763-7BF09D5118AE}" destId="{A9E803D8-1E13-46CE-BEC4-41662D290B92}" srcOrd="1" destOrd="0" presId="urn:microsoft.com/office/officeart/2005/8/layout/pyramid3"/>
    <dgm:cxn modelId="{8E564E6C-7CA3-49B1-9CEB-35F61D7DC382}" type="presOf" srcId="{155DF4F2-4031-4878-918B-2D00EBA564E3}" destId="{EFC1F82F-A811-4C2E-8780-BF58769F4598}" srcOrd="1" destOrd="0" presId="urn:microsoft.com/office/officeart/2005/8/layout/pyramid3"/>
    <dgm:cxn modelId="{E8C8C30B-03B1-4EB0-ADC5-F2E6AC7D9DC0}" type="presOf" srcId="{AB1E3858-E791-493D-96DA-1D090677E17D}" destId="{E9FB1BF4-FF50-4261-B1E5-E033B641D7BE}" srcOrd="0" destOrd="0" presId="urn:microsoft.com/office/officeart/2005/8/layout/pyramid3"/>
    <dgm:cxn modelId="{2CC61E24-965A-455E-9594-AA5F2007368E}" srcId="{AB1E3858-E791-493D-96DA-1D090677E17D}" destId="{3DC3C83D-3F87-4755-BFBF-9EE3397E07F1}" srcOrd="0" destOrd="0" parTransId="{562B797E-1CD3-49D6-8697-1ADCE5552023}" sibTransId="{959D7FE0-1C4D-408D-B9E1-87FCA8B7F152}"/>
    <dgm:cxn modelId="{DB88B3DC-3B80-47BE-8D35-359AF0AAC8B8}" srcId="{AB1E3858-E791-493D-96DA-1D090677E17D}" destId="{4278470F-FA15-4CE2-8763-7BF09D5118AE}" srcOrd="1" destOrd="0" parTransId="{2EBBF182-F01D-4A23-8CD9-826B80BC94BC}" sibTransId="{76359534-2674-4B0F-AFE0-76448C8DEFE6}"/>
    <dgm:cxn modelId="{8ACA6E75-87B8-45C9-A1D4-CB8A2DCF7E75}" type="presOf" srcId="{4278470F-FA15-4CE2-8763-7BF09D5118AE}" destId="{AD48A7E8-B512-4424-BEDB-805E023C1FD5}" srcOrd="0" destOrd="0" presId="urn:microsoft.com/office/officeart/2005/8/layout/pyramid3"/>
    <dgm:cxn modelId="{A9500759-DC48-41D5-AD3C-3F2F4779566D}" type="presOf" srcId="{3DC3C83D-3F87-4755-BFBF-9EE3397E07F1}" destId="{A33D3709-7766-4219-8B74-49397C0AB983}" srcOrd="0" destOrd="0" presId="urn:microsoft.com/office/officeart/2005/8/layout/pyramid3"/>
    <dgm:cxn modelId="{3B47DFCB-C650-426E-AB3D-32F3AEE639CD}" srcId="{AB1E3858-E791-493D-96DA-1D090677E17D}" destId="{155DF4F2-4031-4878-918B-2D00EBA564E3}" srcOrd="2" destOrd="0" parTransId="{54E37DB4-AFC2-4131-A242-E1AC9A2DA25A}" sibTransId="{722CC342-1DD4-4B74-A6B6-493CAACD77B7}"/>
    <dgm:cxn modelId="{A1881763-A25F-4894-AE60-33A5B4FEF36F}" type="presParOf" srcId="{E9FB1BF4-FF50-4261-B1E5-E033B641D7BE}" destId="{EAC30749-33FB-452F-8926-342B53E97BD6}" srcOrd="0" destOrd="0" presId="urn:microsoft.com/office/officeart/2005/8/layout/pyramid3"/>
    <dgm:cxn modelId="{E846DFAB-8748-4437-9F06-575B7A579984}" type="presParOf" srcId="{EAC30749-33FB-452F-8926-342B53E97BD6}" destId="{A33D3709-7766-4219-8B74-49397C0AB983}" srcOrd="0" destOrd="0" presId="urn:microsoft.com/office/officeart/2005/8/layout/pyramid3"/>
    <dgm:cxn modelId="{9C356A53-6998-478F-96E3-E972D5B64C4B}" type="presParOf" srcId="{EAC30749-33FB-452F-8926-342B53E97BD6}" destId="{C670482D-55B2-48C8-905D-04568834D7D4}" srcOrd="1" destOrd="0" presId="urn:microsoft.com/office/officeart/2005/8/layout/pyramid3"/>
    <dgm:cxn modelId="{32BDB48C-8F69-4152-A59B-21C6F49A4898}" type="presParOf" srcId="{E9FB1BF4-FF50-4261-B1E5-E033B641D7BE}" destId="{36A95C69-7FA5-4760-AFBF-3243EEDB7D42}" srcOrd="1" destOrd="0" presId="urn:microsoft.com/office/officeart/2005/8/layout/pyramid3"/>
    <dgm:cxn modelId="{D2C9C7F6-3AAC-479A-869A-1A8F0EA06056}" type="presParOf" srcId="{36A95C69-7FA5-4760-AFBF-3243EEDB7D42}" destId="{AD48A7E8-B512-4424-BEDB-805E023C1FD5}" srcOrd="0" destOrd="0" presId="urn:microsoft.com/office/officeart/2005/8/layout/pyramid3"/>
    <dgm:cxn modelId="{F2D3D3F7-5868-43C7-83C5-43245CF7970A}" type="presParOf" srcId="{36A95C69-7FA5-4760-AFBF-3243EEDB7D42}" destId="{A9E803D8-1E13-46CE-BEC4-41662D290B92}" srcOrd="1" destOrd="0" presId="urn:microsoft.com/office/officeart/2005/8/layout/pyramid3"/>
    <dgm:cxn modelId="{E3E8A80C-F7A1-46E5-B29D-26A35E8352BC}" type="presParOf" srcId="{E9FB1BF4-FF50-4261-B1E5-E033B641D7BE}" destId="{B233AF44-2232-4825-81EF-8027A0F9A8F1}" srcOrd="2" destOrd="0" presId="urn:microsoft.com/office/officeart/2005/8/layout/pyramid3"/>
    <dgm:cxn modelId="{9A45CD47-A261-4112-827A-D47AA4F1C157}" type="presParOf" srcId="{B233AF44-2232-4825-81EF-8027A0F9A8F1}" destId="{C7EEEA4C-EBA4-44EC-899D-DBAC2E43DD7F}" srcOrd="0" destOrd="0" presId="urn:microsoft.com/office/officeart/2005/8/layout/pyramid3"/>
    <dgm:cxn modelId="{22AC7729-F884-465A-9E7A-8268856638A6}" type="presParOf" srcId="{B233AF44-2232-4825-81EF-8027A0F9A8F1}" destId="{EFC1F82F-A811-4C2E-8780-BF58769F4598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D3709-7766-4219-8B74-49397C0AB983}">
      <dsp:nvSpPr>
        <dsp:cNvPr id="0" name=""/>
        <dsp:cNvSpPr/>
      </dsp:nvSpPr>
      <dsp:spPr>
        <a:xfrm rot="10800000">
          <a:off x="0" y="0"/>
          <a:ext cx="8069686" cy="1048540"/>
        </a:xfrm>
        <a:prstGeom prst="trapezoid">
          <a:avLst>
            <a:gd name="adj" fmla="val 128269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Mohlo by být sděleno</a:t>
          </a:r>
          <a:endParaRPr lang="cs-CZ" sz="2800" kern="1200" dirty="0"/>
        </a:p>
      </dsp:txBody>
      <dsp:txXfrm rot="-10800000">
        <a:off x="1412195" y="0"/>
        <a:ext cx="5245296" cy="1048540"/>
      </dsp:txXfrm>
    </dsp:sp>
    <dsp:sp modelId="{AD48A7E8-B512-4424-BEDB-805E023C1FD5}">
      <dsp:nvSpPr>
        <dsp:cNvPr id="0" name=""/>
        <dsp:cNvSpPr/>
      </dsp:nvSpPr>
      <dsp:spPr>
        <a:xfrm rot="10800000">
          <a:off x="1344947" y="1048539"/>
          <a:ext cx="5379791" cy="1048540"/>
        </a:xfrm>
        <a:prstGeom prst="trapezoid">
          <a:avLst>
            <a:gd name="adj" fmla="val 128269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Mělo by být sděleno</a:t>
          </a:r>
          <a:endParaRPr lang="cs-CZ" sz="2800" kern="1200" dirty="0"/>
        </a:p>
      </dsp:txBody>
      <dsp:txXfrm rot="-10800000">
        <a:off x="2286411" y="1048539"/>
        <a:ext cx="3496864" cy="1048540"/>
      </dsp:txXfrm>
    </dsp:sp>
    <dsp:sp modelId="{C7EEEA4C-EBA4-44EC-899D-DBAC2E43DD7F}">
      <dsp:nvSpPr>
        <dsp:cNvPr id="0" name=""/>
        <dsp:cNvSpPr/>
      </dsp:nvSpPr>
      <dsp:spPr>
        <a:xfrm rot="10800000">
          <a:off x="2689895" y="2097080"/>
          <a:ext cx="2689895" cy="1048540"/>
        </a:xfrm>
        <a:prstGeom prst="trapezoid">
          <a:avLst>
            <a:gd name="adj" fmla="val 12826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Musí být sděleno</a:t>
          </a:r>
          <a:endParaRPr lang="cs-CZ" sz="2800" kern="1200" dirty="0"/>
        </a:p>
      </dsp:txBody>
      <dsp:txXfrm rot="-10800000">
        <a:off x="2689895" y="2097080"/>
        <a:ext cx="2689895" cy="10485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82CA-5911-4195-88F6-8903D820B3AD}" type="datetimeFigureOut">
              <a:rPr lang="cs-CZ" smtClean="0"/>
              <a:t>18. 5. 2018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1AE6-006B-4F0B-9208-EE80CC5FDA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999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82CA-5911-4195-88F6-8903D820B3AD}" type="datetimeFigureOut">
              <a:rPr lang="cs-CZ" smtClean="0"/>
              <a:t>18. 5. 2018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1AE6-006B-4F0B-9208-EE80CC5FDA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268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82CA-5911-4195-88F6-8903D820B3AD}" type="datetimeFigureOut">
              <a:rPr lang="cs-CZ" smtClean="0"/>
              <a:t>18. 5. 2018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1AE6-006B-4F0B-9208-EE80CC5FDA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994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82CA-5911-4195-88F6-8903D820B3AD}" type="datetimeFigureOut">
              <a:rPr lang="cs-CZ" smtClean="0"/>
              <a:t>18. 5. 2018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1AE6-006B-4F0B-9208-EE80CC5FDA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951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82CA-5911-4195-88F6-8903D820B3AD}" type="datetimeFigureOut">
              <a:rPr lang="cs-CZ" smtClean="0"/>
              <a:t>18. 5. 2018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1AE6-006B-4F0B-9208-EE80CC5FDA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493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82CA-5911-4195-88F6-8903D820B3AD}" type="datetimeFigureOut">
              <a:rPr lang="cs-CZ" smtClean="0"/>
              <a:t>18. 5. 2018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1AE6-006B-4F0B-9208-EE80CC5FDA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472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82CA-5911-4195-88F6-8903D820B3AD}" type="datetimeFigureOut">
              <a:rPr lang="cs-CZ" smtClean="0"/>
              <a:t>18. 5. 2018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1AE6-006B-4F0B-9208-EE80CC5FDA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775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82CA-5911-4195-88F6-8903D820B3AD}" type="datetimeFigureOut">
              <a:rPr lang="cs-CZ" smtClean="0"/>
              <a:t>18. 5. 2018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1AE6-006B-4F0B-9208-EE80CC5FDA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286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82CA-5911-4195-88F6-8903D820B3AD}" type="datetimeFigureOut">
              <a:rPr lang="cs-CZ" smtClean="0"/>
              <a:t>18. 5. 2018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1AE6-006B-4F0B-9208-EE80CC5FDA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064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82CA-5911-4195-88F6-8903D820B3AD}" type="datetimeFigureOut">
              <a:rPr lang="cs-CZ" smtClean="0"/>
              <a:t>18. 5. 2018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1AE6-006B-4F0B-9208-EE80CC5FDA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674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82CA-5911-4195-88F6-8903D820B3AD}" type="datetimeFigureOut">
              <a:rPr lang="cs-CZ" smtClean="0"/>
              <a:t>18. 5. 2018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1AE6-006B-4F0B-9208-EE80CC5FDA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9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382CA-5911-4195-88F6-8903D820B3AD}" type="datetimeFigureOut">
              <a:rPr lang="cs-CZ" smtClean="0"/>
              <a:t>18. 5. 2018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41AE6-006B-4F0B-9208-EE80CC5FDA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690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400" b="1" cap="all" smtClean="0">
                <a:solidFill>
                  <a:srgbClr val="00B050"/>
                </a:solidFill>
              </a:rPr>
              <a:t>Poznámky k činnostem </a:t>
            </a:r>
            <a:r>
              <a:rPr lang="cs-CZ" sz="4400" b="1" cap="all" dirty="0" smtClean="0">
                <a:solidFill>
                  <a:srgbClr val="00B050"/>
                </a:solidFill>
              </a:rPr>
              <a:t>autora </a:t>
            </a:r>
            <a:br>
              <a:rPr lang="cs-CZ" sz="4400" b="1" cap="all" dirty="0" smtClean="0">
                <a:solidFill>
                  <a:srgbClr val="00B050"/>
                </a:solidFill>
              </a:rPr>
            </a:br>
            <a:r>
              <a:rPr lang="cs-CZ" sz="4400" b="1" cap="all" dirty="0" smtClean="0">
                <a:solidFill>
                  <a:srgbClr val="00B050"/>
                </a:solidFill>
              </a:rPr>
              <a:t>   v závěru psaní odborného textu</a:t>
            </a:r>
            <a:endParaRPr lang="cs-CZ" sz="4400" b="1" cap="all" dirty="0">
              <a:solidFill>
                <a:srgbClr val="00B05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cs-CZ" dirty="0" smtClean="0"/>
          </a:p>
          <a:p>
            <a:pPr algn="l"/>
            <a:r>
              <a:rPr lang="cs-CZ" dirty="0" smtClean="0"/>
              <a:t>Předmět Psaní odborného textu</a:t>
            </a:r>
          </a:p>
          <a:p>
            <a:pPr algn="l"/>
            <a:r>
              <a:rPr lang="cs-CZ" dirty="0" smtClean="0"/>
              <a:t>Květen 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1993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B050"/>
                </a:solidFill>
              </a:rPr>
              <a:t>ABSTRAKT </a:t>
            </a:r>
            <a:r>
              <a:rPr lang="cs-CZ" sz="3600" b="1" dirty="0" smtClean="0">
                <a:solidFill>
                  <a:srgbClr val="00B050"/>
                </a:solidFill>
              </a:rPr>
              <a:t>(standardizované „tvary“ formulací)</a:t>
            </a:r>
            <a:endParaRPr lang="cs-CZ" sz="3600" b="1" dirty="0">
              <a:solidFill>
                <a:srgbClr val="00B050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2187" y="1950065"/>
            <a:ext cx="7667625" cy="4076700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757759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„Rady“ pro psaní abstraktu práce</a:t>
            </a:r>
            <a:endParaRPr lang="cs-CZ" b="1" dirty="0">
              <a:solidFill>
                <a:srgbClr val="00B050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3644" y="1690688"/>
            <a:ext cx="8710000" cy="413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407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Závěr práce 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Důležitá součást odborného textu</a:t>
            </a:r>
          </a:p>
          <a:p>
            <a:r>
              <a:rPr lang="cs-CZ" dirty="0" smtClean="0"/>
              <a:t>Není pouze stylistickým cvičením, s nímž máme být rychle hotovi</a:t>
            </a:r>
          </a:p>
          <a:p>
            <a:r>
              <a:rPr lang="cs-CZ" dirty="0" smtClean="0"/>
              <a:t>Shrnutí toho nejdůležitějšího z obsahu textu</a:t>
            </a:r>
          </a:p>
          <a:p>
            <a:r>
              <a:rPr lang="cs-CZ" dirty="0" smtClean="0"/>
              <a:t>Otevření otázek, které při psaní práce vystoupily jako důležité</a:t>
            </a:r>
          </a:p>
          <a:p>
            <a:pPr lvl="1"/>
            <a:r>
              <a:rPr lang="cs-CZ" dirty="0" smtClean="0"/>
              <a:t>Otázky související s dalšími aspekty tématu</a:t>
            </a:r>
          </a:p>
          <a:p>
            <a:pPr lvl="1"/>
            <a:r>
              <a:rPr lang="cs-CZ" dirty="0" smtClean="0"/>
              <a:t>Impuls  pro pokračování v zájmu o téma</a:t>
            </a:r>
          </a:p>
          <a:p>
            <a:pPr lvl="1"/>
            <a:r>
              <a:rPr lang="cs-CZ" dirty="0" smtClean="0"/>
              <a:t>Náměty pro rozšíření textu, např. do podoby bakalářské práce nebo odborného článku či příspěvku na konferenci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3745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Závěr práce - příklad</a:t>
            </a:r>
            <a:endParaRPr lang="cs-CZ" b="1" dirty="0">
              <a:solidFill>
                <a:srgbClr val="00B050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52871"/>
            <a:ext cx="8111661" cy="3266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101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Náš („autorský“) přínos v odborném textu </a:t>
            </a:r>
            <a:endParaRPr lang="cs-CZ" b="1" dirty="0">
              <a:solidFill>
                <a:srgbClr val="00B050"/>
              </a:solidFill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4638" y="2137893"/>
            <a:ext cx="9685868" cy="2678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315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Kontrolní seznam při závěrečné úpravě textu</a:t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 smtClean="0">
                <a:solidFill>
                  <a:srgbClr val="00B050"/>
                </a:solidFill>
              </a:rPr>
              <a:t>(otázky a odpovědi)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Společná aktivita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8846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Prezentace odborného textu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Řekni, co řekneš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	Řekni to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		Řekni, co jsi řekl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3932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Prezentace odborného textu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72906"/>
              </p:ext>
            </p:extLst>
          </p:nvPr>
        </p:nvGraphicFramePr>
        <p:xfrm>
          <a:off x="1287887" y="1890019"/>
          <a:ext cx="8069687" cy="3145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301544" y="5280338"/>
            <a:ext cx="2034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Cíl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8554392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131</Words>
  <Application>Microsoft Office PowerPoint</Application>
  <PresentationFormat>Širokoúhlá obrazovka</PresentationFormat>
  <Paragraphs>30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Poznámky k činnostem autora     v závěru psaní odborného textu</vt:lpstr>
      <vt:lpstr>ABSTRAKT (standardizované „tvary“ formulací)</vt:lpstr>
      <vt:lpstr>„Rady“ pro psaní abstraktu práce</vt:lpstr>
      <vt:lpstr>Závěr práce </vt:lpstr>
      <vt:lpstr>Závěr práce - příklad</vt:lpstr>
      <vt:lpstr>Náš („autorský“) přínos v odborném textu </vt:lpstr>
      <vt:lpstr>Kontrolní seznam při závěrečné úpravě textu (otázky a odpovědi)</vt:lpstr>
      <vt:lpstr>Prezentace odborného textu</vt:lpstr>
      <vt:lpstr>Prezentace odborného textu</vt:lpstr>
    </vt:vector>
  </TitlesOfParts>
  <Company>FFMU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Projekt INTERES</dc:creator>
  <cp:lastModifiedBy>Projekt INTERES</cp:lastModifiedBy>
  <cp:revision>7</cp:revision>
  <dcterms:created xsi:type="dcterms:W3CDTF">2018-05-18T04:16:54Z</dcterms:created>
  <dcterms:modified xsi:type="dcterms:W3CDTF">2018-05-18T05:35:21Z</dcterms:modified>
</cp:coreProperties>
</file>