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9" r:id="rId3"/>
    <p:sldId id="320" r:id="rId4"/>
    <p:sldId id="321" r:id="rId5"/>
    <p:sldId id="257" r:id="rId6"/>
    <p:sldId id="308" r:id="rId7"/>
    <p:sldId id="309" r:id="rId8"/>
    <p:sldId id="310" r:id="rId9"/>
    <p:sldId id="31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322" r:id="rId23"/>
    <p:sldId id="270" r:id="rId24"/>
    <p:sldId id="271" r:id="rId25"/>
    <p:sldId id="272" r:id="rId26"/>
    <p:sldId id="273" r:id="rId27"/>
    <p:sldId id="32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287" r:id="rId49"/>
    <p:sldId id="289" r:id="rId50"/>
    <p:sldId id="290" r:id="rId51"/>
    <p:sldId id="288" r:id="rId52"/>
    <p:sldId id="291" r:id="rId53"/>
    <p:sldId id="304" r:id="rId54"/>
    <p:sldId id="300" r:id="rId55"/>
    <p:sldId id="301" r:id="rId56"/>
    <p:sldId id="302" r:id="rId57"/>
    <p:sldId id="303" r:id="rId58"/>
    <p:sldId id="306" r:id="rId59"/>
    <p:sldId id="307" r:id="rId60"/>
    <p:sldId id="305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48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5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12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7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08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57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6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07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D4DCF1-4F20-42CD-B710-F34723914747}" type="datetimeFigureOut">
              <a:rPr lang="cs-CZ" smtClean="0"/>
              <a:t>27. 4. 2018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Cizí text v mé odborné práci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Předmět Psaní odborného textu</a:t>
            </a:r>
          </a:p>
          <a:p>
            <a:r>
              <a:rPr lang="cs-CZ" dirty="0" smtClean="0"/>
              <a:t>Duben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85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přímá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text </a:t>
            </a:r>
            <a:r>
              <a:rPr lang="cs-CZ" dirty="0"/>
              <a:t>je z původního díla převzat </a:t>
            </a:r>
            <a:r>
              <a:rPr lang="cs-CZ" dirty="0" smtClean="0"/>
              <a:t>doslovně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včetně </a:t>
            </a:r>
            <a:r>
              <a:rPr lang="cs-CZ" dirty="0"/>
              <a:t>typografického </a:t>
            </a:r>
            <a:r>
              <a:rPr lang="cs-CZ" dirty="0" smtClean="0"/>
              <a:t>zdůraznění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je v uvozovkách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autor je citován, zdroj </a:t>
            </a:r>
            <a:r>
              <a:rPr lang="cs-CZ" dirty="0"/>
              <a:t>je </a:t>
            </a:r>
            <a:r>
              <a:rPr lang="cs-CZ" dirty="0" smtClean="0"/>
              <a:t>ocitován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dirty="0"/>
              <a:t>Ve vlastní </a:t>
            </a:r>
            <a:r>
              <a:rPr lang="cs-CZ" dirty="0" smtClean="0"/>
              <a:t>odborné práci </a:t>
            </a:r>
            <a:r>
              <a:rPr lang="cs-CZ" dirty="0"/>
              <a:t>bychom neměli mít víc než </a:t>
            </a:r>
            <a:r>
              <a:rPr lang="cs-CZ" dirty="0" smtClean="0"/>
              <a:t>10 % citací</a:t>
            </a:r>
          </a:p>
          <a:p>
            <a:r>
              <a:rPr lang="cs-CZ" dirty="0" smtClean="0"/>
              <a:t>Pokud používáme přímé citace příliš často, působí text roztříštěně, protože každý autor má svůj osobitý styl psaní           vhodnější jsou parafráze 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052292" y="4984125"/>
            <a:ext cx="4507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31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Parafráze = nepřímá 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text </a:t>
            </a:r>
            <a:r>
              <a:rPr lang="cs-CZ" dirty="0"/>
              <a:t>je interpretován vlastními </a:t>
            </a:r>
            <a:r>
              <a:rPr lang="cs-CZ" dirty="0" smtClean="0"/>
              <a:t>slovy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zpravidla je kratší než originální 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nemění </a:t>
            </a:r>
            <a:r>
              <a:rPr lang="cs-CZ" dirty="0"/>
              <a:t>se jeho </a:t>
            </a:r>
            <a:r>
              <a:rPr lang="cs-CZ" dirty="0" smtClean="0"/>
              <a:t>význam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nedává </a:t>
            </a:r>
            <a:r>
              <a:rPr lang="cs-CZ" dirty="0"/>
              <a:t>se do </a:t>
            </a:r>
            <a:r>
              <a:rPr lang="cs-CZ" dirty="0" smtClean="0"/>
              <a:t>uvozovek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autor </a:t>
            </a:r>
            <a:r>
              <a:rPr lang="cs-CZ" dirty="0"/>
              <a:t>a zdroj je </a:t>
            </a:r>
            <a:r>
              <a:rPr lang="cs-CZ" dirty="0" smtClean="0"/>
              <a:t>ocitován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vhodnější než </a:t>
            </a:r>
            <a:r>
              <a:rPr lang="cs-CZ" dirty="0" smtClean="0"/>
              <a:t>citovat pasáž, </a:t>
            </a:r>
            <a:r>
              <a:rPr lang="cs-CZ" dirty="0"/>
              <a:t>která není </a:t>
            </a:r>
            <a:r>
              <a:rPr lang="cs-CZ" dirty="0" smtClean="0"/>
              <a:t>výjimečná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dirty="0"/>
              <a:t>Abychom mohli vytvořit parafrázi, musíme originální text dokonale </a:t>
            </a:r>
            <a:r>
              <a:rPr lang="cs-CZ" dirty="0" smtClean="0"/>
              <a:t>pochopit</a:t>
            </a:r>
          </a:p>
          <a:p>
            <a:r>
              <a:rPr lang="cs-CZ" dirty="0" smtClean="0"/>
              <a:t>Parafrázi </a:t>
            </a:r>
            <a:r>
              <a:rPr lang="cs-CZ" dirty="0"/>
              <a:t>nevytvoříme tak, že pouze zaměníme některá slova za </a:t>
            </a:r>
            <a:r>
              <a:rPr lang="cs-CZ" dirty="0" smtClean="0"/>
              <a:t>synonyma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8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34" y="321972"/>
            <a:ext cx="8505285" cy="55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83" y="283336"/>
            <a:ext cx="8576646" cy="55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7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74" y="334851"/>
            <a:ext cx="8651440" cy="5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2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14" y="270457"/>
            <a:ext cx="8610513" cy="56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31" y="206062"/>
            <a:ext cx="8729105" cy="57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3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21" y="437882"/>
            <a:ext cx="8754824" cy="55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266955"/>
            <a:ext cx="8679690" cy="57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6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92" y="476519"/>
            <a:ext cx="8739728" cy="52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citujeme?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sz="2400" dirty="0" smtClean="0"/>
              <a:t>dokazujeme </a:t>
            </a:r>
            <a:r>
              <a:rPr lang="cs-CZ" sz="2400" dirty="0"/>
              <a:t>vlastní znalost problematiky obsažené v závěrečné práci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dokazujeme schopnost </a:t>
            </a:r>
            <a:r>
              <a:rPr lang="cs-CZ" sz="2400" dirty="0"/>
              <a:t>práce se </a:t>
            </a:r>
            <a:r>
              <a:rPr lang="cs-CZ" sz="2400" dirty="0" smtClean="0"/>
              <a:t>zdroji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odkazujeme </a:t>
            </a:r>
            <a:r>
              <a:rPr lang="cs-CZ" sz="2400" dirty="0"/>
              <a:t>čtenáře na další </a:t>
            </a:r>
            <a:r>
              <a:rPr lang="cs-CZ" sz="2400" dirty="0" smtClean="0"/>
              <a:t>literaturu, </a:t>
            </a:r>
            <a:r>
              <a:rPr lang="cs-CZ" sz="2400" dirty="0"/>
              <a:t>např. že se už dané téma </a:t>
            </a:r>
            <a:r>
              <a:rPr lang="cs-CZ" sz="2400" dirty="0" smtClean="0"/>
              <a:t>řešilo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citovanou literaturou </a:t>
            </a:r>
            <a:r>
              <a:rPr lang="cs-CZ" sz="2400" dirty="0"/>
              <a:t>podkládáme závěry ve svém výzkumu (zesílíme naši argumentaci)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identifikujeme </a:t>
            </a:r>
            <a:r>
              <a:rPr lang="cs-CZ" sz="2400" dirty="0"/>
              <a:t>použité zdroje pro možnost jejich dohledání</a:t>
            </a:r>
          </a:p>
        </p:txBody>
      </p:sp>
    </p:spTree>
    <p:extLst>
      <p:ext uri="{BB962C8B-B14F-4D97-AF65-F5344CB8AC3E}">
        <p14:creationId xmlns:p14="http://schemas.microsoft.com/office/powerpoint/2010/main" val="355375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4" y="363936"/>
            <a:ext cx="8763134" cy="57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53" y="321972"/>
            <a:ext cx="8504754" cy="56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9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7" y="592429"/>
            <a:ext cx="10037274" cy="52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7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Procvičování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Výchozí text:</a:t>
            </a:r>
          </a:p>
          <a:p>
            <a:r>
              <a:rPr lang="cs-CZ" dirty="0" smtClean="0"/>
              <a:t>Studenti používají </a:t>
            </a:r>
            <a:r>
              <a:rPr lang="cs-CZ" dirty="0"/>
              <a:t>při psaní </a:t>
            </a:r>
            <a:r>
              <a:rPr lang="cs-CZ" dirty="0" smtClean="0"/>
              <a:t>poznámek příliš </a:t>
            </a:r>
            <a:r>
              <a:rPr lang="cs-CZ" dirty="0"/>
              <a:t>často </a:t>
            </a:r>
            <a:r>
              <a:rPr lang="cs-CZ" dirty="0" smtClean="0"/>
              <a:t>přímé citace, </a:t>
            </a:r>
            <a:r>
              <a:rPr lang="cs-CZ" dirty="0"/>
              <a:t>a </a:t>
            </a:r>
            <a:r>
              <a:rPr lang="cs-CZ" dirty="0" smtClean="0"/>
              <a:t>v důsledku toho nadužívají </a:t>
            </a:r>
            <a:r>
              <a:rPr lang="cs-CZ" dirty="0"/>
              <a:t>citace ve finální práci. Přímé citace by měly tvořit pouze asi </a:t>
            </a:r>
            <a:r>
              <a:rPr lang="cs-CZ" dirty="0" smtClean="0"/>
              <a:t>10 % </a:t>
            </a:r>
            <a:r>
              <a:rPr lang="cs-CZ" dirty="0"/>
              <a:t>vašeho finálního rukopisu. Proto byste se měli snažit omezit množství doslovných přepisů zdrojových materiálů při psaní poznámek.</a:t>
            </a:r>
          </a:p>
          <a:p>
            <a:r>
              <a:rPr lang="cs-CZ" dirty="0" err="1"/>
              <a:t>Lester</a:t>
            </a:r>
            <a:r>
              <a:rPr lang="cs-CZ" dirty="0"/>
              <a:t>, James D. </a:t>
            </a:r>
            <a:r>
              <a:rPr lang="cs-CZ" i="1" u="sng" dirty="0" err="1"/>
              <a:t>Writing</a:t>
            </a:r>
            <a:r>
              <a:rPr lang="cs-CZ" i="1" u="sng" dirty="0"/>
              <a:t> </a:t>
            </a:r>
            <a:r>
              <a:rPr lang="cs-CZ" i="1" u="sng" dirty="0" err="1"/>
              <a:t>Research</a:t>
            </a:r>
            <a:r>
              <a:rPr lang="cs-CZ" i="1" u="sng" dirty="0"/>
              <a:t> </a:t>
            </a:r>
            <a:r>
              <a:rPr lang="cs-CZ" i="1" u="sng" dirty="0" err="1"/>
              <a:t>Papers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Glenview</a:t>
            </a:r>
            <a:r>
              <a:rPr lang="cs-CZ" dirty="0"/>
              <a:t>: </a:t>
            </a:r>
            <a:r>
              <a:rPr lang="cs-CZ" dirty="0" err="1"/>
              <a:t>Scott</a:t>
            </a:r>
            <a:r>
              <a:rPr lang="cs-CZ" dirty="0"/>
              <a:t>, c1976, s. 46-47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sz="3200" b="1" dirty="0" smtClean="0"/>
              <a:t>Úkol </a:t>
            </a:r>
            <a:r>
              <a:rPr lang="cs-CZ" sz="3200" b="1" dirty="0" smtClean="0">
                <a:sym typeface="Wingdings" panose="05000000000000000000" pitchFamily="2" charset="2"/>
              </a:rPr>
              <a:t></a:t>
            </a:r>
            <a:r>
              <a:rPr lang="cs-CZ" sz="3200" b="1" dirty="0" smtClean="0"/>
              <a:t>: Vytvořte parafrázi k výchozímu textu</a:t>
            </a: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126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parafráze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 1:</a:t>
            </a:r>
          </a:p>
          <a:p>
            <a:r>
              <a:rPr lang="cs-CZ" dirty="0" smtClean="0"/>
              <a:t>V</a:t>
            </a:r>
            <a:r>
              <a:rPr lang="cs-CZ" dirty="0"/>
              <a:t> odborných textech studenti často nadměrně citují, neudrží počet přímých citací v rozumné míře. Problém obvykle vzniká už při psaní výpisků, je nezbytné minimalizovat doslovné opisování materiálů. (</a:t>
            </a:r>
            <a:r>
              <a:rPr lang="cs-CZ" dirty="0" err="1"/>
              <a:t>Lester</a:t>
            </a:r>
            <a:r>
              <a:rPr lang="cs-CZ" dirty="0"/>
              <a:t>, 46-47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Příklad 2:</a:t>
            </a:r>
            <a:endParaRPr lang="cs-CZ" dirty="0"/>
          </a:p>
          <a:p>
            <a:r>
              <a:rPr lang="cs-CZ" dirty="0"/>
              <a:t>Při psaní poznámek by studenti měli omezit množství přímých citací ze zdrojů, to jim pomůže minimalizovat množství přímých citací v rukopise. (</a:t>
            </a:r>
            <a:r>
              <a:rPr lang="cs-CZ" dirty="0" err="1"/>
              <a:t>Lester</a:t>
            </a:r>
            <a:r>
              <a:rPr lang="cs-CZ" dirty="0"/>
              <a:t>, 46-47).</a:t>
            </a:r>
          </a:p>
        </p:txBody>
      </p:sp>
    </p:spTree>
    <p:extLst>
      <p:ext uri="{BB962C8B-B14F-4D97-AF65-F5344CB8AC3E}">
        <p14:creationId xmlns:p14="http://schemas.microsoft.com/office/powerpoint/2010/main" val="279204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plagiátu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Studenti příliš často užívají přímých citací při psaní poznámek, a díky tomu jich používají příliš mnoho i ve finální práci. Správně by rukopis měl obsahovat pouze asi 10% přímých citací. Proto je důležité omezit opisování zdrojových materiálů při psaní poznámek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Výchozí text:</a:t>
            </a:r>
          </a:p>
          <a:p>
            <a:r>
              <a:rPr lang="cs-CZ" dirty="0"/>
              <a:t>Studenti používají při psaní poznámek příliš často přímé citace, a v důsledku toho nadužívají citace ve finální práci. Přímé citace by měly tvořit pouze asi 10 % vašeho finálního rukopisu. Proto byste se měli snažit omezit množství doslovných přepisů zdrojových materiálů při psaní poznámek.</a:t>
            </a:r>
          </a:p>
          <a:p>
            <a:r>
              <a:rPr lang="cs-CZ" dirty="0" err="1"/>
              <a:t>Lester</a:t>
            </a:r>
            <a:r>
              <a:rPr lang="cs-CZ" dirty="0"/>
              <a:t>, James D. </a:t>
            </a:r>
            <a:r>
              <a:rPr lang="cs-CZ" i="1" u="sng" dirty="0" err="1"/>
              <a:t>Writing</a:t>
            </a:r>
            <a:r>
              <a:rPr lang="cs-CZ" i="1" u="sng" dirty="0"/>
              <a:t> </a:t>
            </a:r>
            <a:r>
              <a:rPr lang="cs-CZ" i="1" u="sng" dirty="0" err="1"/>
              <a:t>Research</a:t>
            </a:r>
            <a:r>
              <a:rPr lang="cs-CZ" i="1" u="sng" dirty="0"/>
              <a:t> </a:t>
            </a:r>
            <a:r>
              <a:rPr lang="cs-CZ" i="1" u="sng" dirty="0" err="1"/>
              <a:t>Papers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Glenview</a:t>
            </a:r>
            <a:r>
              <a:rPr lang="cs-CZ" dirty="0"/>
              <a:t>: </a:t>
            </a:r>
            <a:r>
              <a:rPr lang="cs-CZ" dirty="0" err="1"/>
              <a:t>Scott</a:t>
            </a:r>
            <a:r>
              <a:rPr lang="cs-CZ" dirty="0"/>
              <a:t>, c1976, s. 46-47.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417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"Přímé citace by měly tvořit pouze asi </a:t>
            </a:r>
            <a:r>
              <a:rPr lang="cs-CZ" dirty="0" smtClean="0"/>
              <a:t>10 % </a:t>
            </a:r>
            <a:r>
              <a:rPr lang="cs-CZ" dirty="0"/>
              <a:t>vašeho finálního rukopisu. Proto byste se měli snažit omezit množství doslovných přepisů zdrojových materiálů při psaní poznámek." (</a:t>
            </a:r>
            <a:r>
              <a:rPr lang="cs-CZ" dirty="0" err="1"/>
              <a:t>Lester</a:t>
            </a:r>
            <a:r>
              <a:rPr lang="cs-CZ" dirty="0"/>
              <a:t>, 46-47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Výchozí </a:t>
            </a:r>
            <a:r>
              <a:rPr lang="cs-CZ" b="1" dirty="0"/>
              <a:t>text:</a:t>
            </a:r>
          </a:p>
          <a:p>
            <a:r>
              <a:rPr lang="cs-CZ" dirty="0"/>
              <a:t>Studenti používají při psaní poznámek příliš často přímé citace, a v důsledku toho nadužívají citace ve finální práci. Přímé citace by měly tvořit pouze asi 10 % vašeho finálního rukopisu. Proto byste se měli snažit omezit množství doslovných přepisů zdrojových materiálů při psaní poznámek.</a:t>
            </a:r>
          </a:p>
          <a:p>
            <a:r>
              <a:rPr lang="cs-CZ" dirty="0" err="1"/>
              <a:t>Lester</a:t>
            </a:r>
            <a:r>
              <a:rPr lang="cs-CZ" dirty="0"/>
              <a:t>, James D. </a:t>
            </a:r>
            <a:r>
              <a:rPr lang="cs-CZ" i="1" u="sng" dirty="0" err="1"/>
              <a:t>Writing</a:t>
            </a:r>
            <a:r>
              <a:rPr lang="cs-CZ" i="1" u="sng" dirty="0"/>
              <a:t> </a:t>
            </a:r>
            <a:r>
              <a:rPr lang="cs-CZ" i="1" u="sng" dirty="0" err="1"/>
              <a:t>Research</a:t>
            </a:r>
            <a:r>
              <a:rPr lang="cs-CZ" i="1" u="sng" dirty="0"/>
              <a:t> </a:t>
            </a:r>
            <a:r>
              <a:rPr lang="cs-CZ" i="1" u="sng" dirty="0" err="1"/>
              <a:t>Papers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Glenview</a:t>
            </a:r>
            <a:r>
              <a:rPr lang="cs-CZ" dirty="0"/>
              <a:t>: </a:t>
            </a:r>
            <a:r>
              <a:rPr lang="cs-CZ" dirty="0" err="1"/>
              <a:t>Scott</a:t>
            </a:r>
            <a:r>
              <a:rPr lang="cs-CZ" dirty="0"/>
              <a:t>, c1976, s. 46-47.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431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citování a odkazům v textech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355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citace – tvůrce / autor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citaci uvádíme osoby nebo korporace (organizace/akce) uvedené na titulním listu nebo jeho ekvivalentu, zodpovědné za vytvoření dokumentu, zpravidla autora nebo </a:t>
            </a:r>
            <a:r>
              <a:rPr lang="cs-CZ" dirty="0" smtClean="0"/>
              <a:t>editora</a:t>
            </a:r>
          </a:p>
          <a:p>
            <a:r>
              <a:rPr lang="cs-CZ" dirty="0" smtClean="0"/>
              <a:t>Podle typu </a:t>
            </a:r>
            <a:r>
              <a:rPr lang="cs-CZ" dirty="0"/>
              <a:t>citované jednotky </a:t>
            </a:r>
            <a:r>
              <a:rPr lang="cs-CZ" dirty="0" smtClean="0"/>
              <a:t>je tvůrcem i </a:t>
            </a:r>
            <a:r>
              <a:rPr lang="cs-CZ" dirty="0"/>
              <a:t>skladatel, ilustrátor, interpret, fotograf apod.</a:t>
            </a:r>
          </a:p>
          <a:p>
            <a:r>
              <a:rPr lang="cs-CZ" dirty="0"/>
              <a:t>Hlavního tvůrce uvádíme před názvem </a:t>
            </a:r>
            <a:r>
              <a:rPr lang="cs-CZ" dirty="0" smtClean="0"/>
              <a:t>dokumentu</a:t>
            </a:r>
          </a:p>
          <a:p>
            <a:r>
              <a:rPr lang="cs-CZ" dirty="0" smtClean="0"/>
              <a:t>Osoby</a:t>
            </a:r>
            <a:r>
              <a:rPr lang="cs-CZ" dirty="0"/>
              <a:t>, které se na díle podílely menší měrou, zapisujeme až za názvovými </a:t>
            </a:r>
            <a:r>
              <a:rPr lang="cs-CZ" dirty="0" smtClean="0"/>
              <a:t>údaji</a:t>
            </a:r>
          </a:p>
          <a:p>
            <a:r>
              <a:rPr lang="cs-CZ" dirty="0"/>
              <a:t>Tam, kde nelze určit autora, může v roli tvůrce být i celá </a:t>
            </a:r>
            <a:r>
              <a:rPr lang="cs-CZ" dirty="0" smtClean="0"/>
              <a:t>organizace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760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689757"/>
            <a:ext cx="8498715" cy="52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Plagiátorství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 plagiátorství se považuje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úmyslné </a:t>
            </a:r>
            <a:r>
              <a:rPr lang="cs-CZ" dirty="0"/>
              <a:t>kopírování cizího textu a jeho vydávání za </a:t>
            </a:r>
            <a:r>
              <a:rPr lang="cs-CZ" dirty="0" smtClean="0"/>
              <a:t>vlastní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okopírování </a:t>
            </a:r>
            <a:r>
              <a:rPr lang="cs-CZ" dirty="0"/>
              <a:t>obrázku, tabulek, grafů apod. bez uvedení citace a odkazu na původní </a:t>
            </a:r>
            <a:r>
              <a:rPr lang="cs-CZ" dirty="0" smtClean="0"/>
              <a:t>zdroj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nedbalé </a:t>
            </a:r>
            <a:r>
              <a:rPr lang="cs-CZ" dirty="0"/>
              <a:t>nebo nepřesné citování použité </a:t>
            </a:r>
            <a:r>
              <a:rPr lang="cs-CZ" dirty="0" smtClean="0"/>
              <a:t>literatury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opomenutí </a:t>
            </a:r>
            <a:r>
              <a:rPr lang="cs-CZ" dirty="0"/>
              <a:t>citace (byť neúmyslné) některého využitého </a:t>
            </a:r>
            <a:r>
              <a:rPr lang="cs-CZ" dirty="0" smtClean="0"/>
              <a:t>zdroje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nesprávné parafrázování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necitování zdroje převzaté myšlenky, i když zapsané vlastními slovy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pouhá </a:t>
            </a:r>
            <a:r>
              <a:rPr lang="cs-CZ" dirty="0"/>
              <a:t>změna slovosledu či pozměnění výrazů původního textu bez uvedení doslovné </a:t>
            </a:r>
            <a:r>
              <a:rPr lang="cs-CZ" dirty="0" smtClean="0"/>
              <a:t>citace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08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tvůrců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tří autorů uvádíme </a:t>
            </a:r>
            <a:r>
              <a:rPr lang="cs-CZ" dirty="0" smtClean="0"/>
              <a:t>všechny</a:t>
            </a:r>
          </a:p>
          <a:p>
            <a:r>
              <a:rPr lang="cs-CZ" dirty="0" smtClean="0"/>
              <a:t>Pokud </a:t>
            </a:r>
            <a:r>
              <a:rPr lang="cs-CZ" dirty="0"/>
              <a:t>má dokument více než tři autory, je‑li to možné, uvádíme </a:t>
            </a:r>
            <a:r>
              <a:rPr lang="cs-CZ" dirty="0" smtClean="0"/>
              <a:t>všechny NEBO zapíšeme </a:t>
            </a:r>
            <a:r>
              <a:rPr lang="cs-CZ" dirty="0"/>
              <a:t>prvního autora a </a:t>
            </a:r>
            <a:r>
              <a:rPr lang="cs-CZ" dirty="0" smtClean="0"/>
              <a:t>přidáme zkratku </a:t>
            </a:r>
            <a:r>
              <a:rPr lang="cs-CZ" dirty="0"/>
              <a:t>„et al.“, „aj.“ (nebo ekvivalent v řeči, ve které píšeme práci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236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795337"/>
            <a:ext cx="80581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70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 s mnoha tvůrci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dokumentů, které mají mnoho autorů, ale žádný z nich není dominantní (např. encyklopedie, film, konference…), je prvním údajem v citaci </a:t>
            </a:r>
            <a:r>
              <a:rPr lang="cs-CZ" b="1" dirty="0"/>
              <a:t>název </a:t>
            </a:r>
            <a:r>
              <a:rPr lang="cs-CZ" b="1" dirty="0" smtClean="0"/>
              <a:t>díla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2633662"/>
            <a:ext cx="73437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3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Uvádění jmen autorů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Jména autorů </a:t>
            </a:r>
            <a:r>
              <a:rPr lang="cs-CZ" b="1" dirty="0"/>
              <a:t>uvádíme v podobě, v jaké jsou na titulním </a:t>
            </a:r>
            <a:r>
              <a:rPr lang="cs-CZ" b="1" dirty="0" smtClean="0"/>
              <a:t>listu</a:t>
            </a:r>
          </a:p>
          <a:p>
            <a:r>
              <a:rPr lang="cs-CZ" dirty="0" smtClean="0"/>
              <a:t>V</a:t>
            </a:r>
            <a:r>
              <a:rPr lang="cs-CZ" dirty="0"/>
              <a:t> invertované podobě uvádíme křestní jména a další části po </a:t>
            </a:r>
            <a:r>
              <a:rPr lang="cs-CZ" dirty="0" smtClean="0"/>
              <a:t>příjmení</a:t>
            </a:r>
          </a:p>
          <a:p>
            <a:r>
              <a:rPr lang="cs-CZ" dirty="0" smtClean="0"/>
              <a:t>Úprava </a:t>
            </a:r>
            <a:r>
              <a:rPr lang="cs-CZ" dirty="0"/>
              <a:t>dalších částí by měla odpovídat </a:t>
            </a:r>
            <a:r>
              <a:rPr lang="cs-CZ" b="1" dirty="0"/>
              <a:t>zvyklostem jazyka a země </a:t>
            </a:r>
            <a:r>
              <a:rPr lang="cs-CZ" b="1" dirty="0" smtClean="0"/>
              <a:t>autora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72" y="3375215"/>
            <a:ext cx="4574817" cy="20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1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Tvůrcem je </a:t>
            </a:r>
            <a:r>
              <a:rPr lang="cs-CZ" b="1" dirty="0" smtClean="0"/>
              <a:t>organizace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organizace uvádíme </a:t>
            </a:r>
            <a:r>
              <a:rPr lang="cs-CZ" b="1" dirty="0" smtClean="0"/>
              <a:t>do hranaté závorky</a:t>
            </a:r>
            <a:r>
              <a:rPr lang="cs-CZ" dirty="0" smtClean="0"/>
              <a:t>, je-li jméno </a:t>
            </a:r>
            <a:r>
              <a:rPr lang="cs-CZ" dirty="0"/>
              <a:t>organizace na dokumentu uvedeno </a:t>
            </a:r>
            <a:r>
              <a:rPr lang="cs-CZ" dirty="0" smtClean="0"/>
              <a:t>zkratkou </a:t>
            </a:r>
            <a:r>
              <a:rPr lang="cs-CZ" dirty="0"/>
              <a:t>a známe‑li její plný </a:t>
            </a:r>
            <a:r>
              <a:rPr lang="cs-CZ" dirty="0" smtClean="0"/>
              <a:t>název</a:t>
            </a:r>
          </a:p>
          <a:p>
            <a:r>
              <a:rPr lang="cs-CZ" dirty="0" smtClean="0"/>
              <a:t>Tuto podmínku </a:t>
            </a:r>
            <a:r>
              <a:rPr lang="cs-CZ" b="1" dirty="0" smtClean="0"/>
              <a:t>není nutné dodržovat u </a:t>
            </a:r>
            <a:r>
              <a:rPr lang="cs-CZ" b="1" dirty="0"/>
              <a:t>organizací obecně známých pod zkratkou </a:t>
            </a:r>
            <a:r>
              <a:rPr lang="cs-CZ" dirty="0"/>
              <a:t>(NATO, UNESCO, pokud píšeme pro české </a:t>
            </a:r>
            <a:r>
              <a:rPr lang="cs-CZ" dirty="0" smtClean="0"/>
              <a:t>čtenáře </a:t>
            </a:r>
            <a:r>
              <a:rPr lang="cs-CZ" dirty="0"/>
              <a:t>ČEZ, RWE apod.)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13" y="3561200"/>
            <a:ext cx="7239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2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Tvůrce je anonymní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Používáme‑li </a:t>
            </a:r>
            <a:r>
              <a:rPr lang="cs-CZ" b="1" dirty="0"/>
              <a:t>formu odkazování jméno–datum</a:t>
            </a:r>
            <a:r>
              <a:rPr lang="cs-CZ" dirty="0"/>
              <a:t>, uvádíme na místě jména zkratku </a:t>
            </a:r>
            <a:r>
              <a:rPr lang="cs-CZ" b="1" dirty="0"/>
              <a:t>Anon</a:t>
            </a:r>
            <a:r>
              <a:rPr lang="cs-CZ" dirty="0" smtClean="0"/>
              <a:t>.</a:t>
            </a:r>
          </a:p>
          <a:p>
            <a:r>
              <a:rPr lang="cs-CZ" dirty="0" smtClean="0"/>
              <a:t>U </a:t>
            </a:r>
            <a:r>
              <a:rPr lang="cs-CZ" dirty="0"/>
              <a:t>ostatních forem odkazování </a:t>
            </a:r>
            <a:r>
              <a:rPr lang="cs-CZ" b="1" dirty="0"/>
              <a:t>uvádíme na prvním místě název díla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261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a dlouhý 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23839"/>
            <a:ext cx="10058400" cy="4332261"/>
          </a:xfrm>
        </p:spPr>
        <p:txBody>
          <a:bodyPr/>
          <a:lstStyle/>
          <a:p>
            <a:r>
              <a:rPr lang="cs-CZ" b="1" dirty="0"/>
              <a:t>Název</a:t>
            </a:r>
            <a:r>
              <a:rPr lang="cs-CZ" dirty="0"/>
              <a:t> uvádíme tak, jak je na titulní straně.</a:t>
            </a:r>
          </a:p>
          <a:p>
            <a:r>
              <a:rPr lang="cs-CZ" dirty="0"/>
              <a:t>Pokud je citovaná jednotka známa pod jiným názvem, je vhodné jej uvést v hranaté závorce za názvem.</a:t>
            </a:r>
          </a:p>
          <a:p>
            <a:endParaRPr lang="cs-CZ" dirty="0" smtClean="0"/>
          </a:p>
          <a:p>
            <a:r>
              <a:rPr lang="cs-CZ" b="1" dirty="0" smtClean="0"/>
              <a:t>Dlouhý </a:t>
            </a:r>
            <a:r>
              <a:rPr lang="cs-CZ" b="1" dirty="0"/>
              <a:t>název </a:t>
            </a:r>
            <a:r>
              <a:rPr lang="cs-CZ" dirty="0"/>
              <a:t>lze zkrátit vynecháním některých slov a jejich nahrazením třemi </a:t>
            </a:r>
            <a:r>
              <a:rPr lang="cs-CZ" dirty="0" smtClean="0"/>
              <a:t>tečkami</a:t>
            </a:r>
          </a:p>
          <a:p>
            <a:r>
              <a:rPr lang="cs-CZ" dirty="0" smtClean="0"/>
              <a:t>Nelze </a:t>
            </a:r>
            <a:r>
              <a:rPr lang="cs-CZ" dirty="0"/>
              <a:t>vynechávat počáteční slova (výjimkou jsou členy</a:t>
            </a:r>
            <a:r>
              <a:rPr lang="cs-CZ" dirty="0" smtClean="0"/>
              <a:t>).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43" y="2815107"/>
            <a:ext cx="7258050" cy="609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17" y="4516923"/>
            <a:ext cx="7441371" cy="13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3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Podnázev</a:t>
            </a:r>
            <a:r>
              <a:rPr lang="cs-CZ" dirty="0" smtClean="0"/>
              <a:t> </a:t>
            </a:r>
            <a:r>
              <a:rPr lang="cs-CZ" dirty="0"/>
              <a:t>uvádíme, pokud přináší důležitou informaci k obsahu, nebo je potřebný k určení citovaného </a:t>
            </a:r>
            <a:r>
              <a:rPr lang="cs-CZ" dirty="0" smtClean="0"/>
              <a:t>dokumentu</a:t>
            </a:r>
          </a:p>
          <a:p>
            <a:r>
              <a:rPr lang="cs-CZ" b="1" dirty="0"/>
              <a:t>Chybějící název </a:t>
            </a:r>
            <a:r>
              <a:rPr lang="cs-CZ" dirty="0"/>
              <a:t>napíšeme do hranaté </a:t>
            </a:r>
            <a:r>
              <a:rPr lang="cs-CZ" dirty="0" smtClean="0"/>
              <a:t>závorky</a:t>
            </a:r>
          </a:p>
          <a:p>
            <a:r>
              <a:rPr lang="cs-CZ" b="1" dirty="0" smtClean="0"/>
              <a:t>Upřesnění </a:t>
            </a:r>
            <a:r>
              <a:rPr lang="cs-CZ" b="1" dirty="0"/>
              <a:t>nejasného názvu, překlad </a:t>
            </a:r>
            <a:r>
              <a:rPr lang="cs-CZ" dirty="0"/>
              <a:t>apod. můžeme uvést do hranaté závorky za </a:t>
            </a:r>
            <a:r>
              <a:rPr lang="cs-CZ" dirty="0" smtClean="0"/>
              <a:t>název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14" y="3631842"/>
            <a:ext cx="8184705" cy="6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u vícedílného dokumentu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Citujeme-li </a:t>
            </a:r>
            <a:r>
              <a:rPr lang="cs-CZ" b="1" dirty="0" smtClean="0"/>
              <a:t>konkrétní </a:t>
            </a:r>
            <a:r>
              <a:rPr lang="cs-CZ" b="1" dirty="0"/>
              <a:t>díl vícedílného dokumentu</a:t>
            </a:r>
            <a:r>
              <a:rPr lang="cs-CZ" dirty="0"/>
              <a:t>, název (případně i podnázev) celého díla píšeme </a:t>
            </a:r>
            <a:r>
              <a:rPr lang="cs-CZ" dirty="0" smtClean="0"/>
              <a:t>kurzívou</a:t>
            </a:r>
            <a:r>
              <a:rPr lang="cs-CZ" dirty="0"/>
              <a:t>, </a:t>
            </a:r>
            <a:r>
              <a:rPr lang="cs-CZ" dirty="0" smtClean="0"/>
              <a:t>dále </a:t>
            </a:r>
            <a:r>
              <a:rPr lang="cs-CZ" dirty="0"/>
              <a:t>pokračujeme </a:t>
            </a:r>
            <a:r>
              <a:rPr lang="cs-CZ" dirty="0" smtClean="0"/>
              <a:t>„normálním“ písem: </a:t>
            </a:r>
            <a:r>
              <a:rPr lang="cs-CZ" dirty="0"/>
              <a:t>číslem dílu a názvem </a:t>
            </a:r>
            <a:r>
              <a:rPr lang="cs-CZ" dirty="0" smtClean="0"/>
              <a:t>dílu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59" y="2778325"/>
            <a:ext cx="8648350" cy="31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51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příspěvku a název mateřského (zdrojového) dokumentu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Název příspěvku (článku, stati) musí být typograficky odlišen od názvu zdrojového </a:t>
            </a:r>
            <a:r>
              <a:rPr lang="cs-CZ" dirty="0" smtClean="0"/>
              <a:t>dokumentu </a:t>
            </a:r>
            <a:r>
              <a:rPr lang="cs-CZ" dirty="0"/>
              <a:t>V názvu zdrojového dokumentu (sborníku, knihy, časopisu…) proto používáme </a:t>
            </a:r>
            <a:r>
              <a:rPr lang="cs-CZ" b="1" dirty="0" smtClean="0"/>
              <a:t>kurzívu</a:t>
            </a:r>
            <a:endParaRPr lang="cs-CZ" dirty="0"/>
          </a:p>
          <a:p>
            <a:r>
              <a:rPr lang="cs-CZ" b="1" dirty="0" smtClean="0"/>
              <a:t>Předložka</a:t>
            </a:r>
            <a:r>
              <a:rPr lang="cs-CZ" b="1" dirty="0"/>
              <a:t> </a:t>
            </a:r>
            <a:r>
              <a:rPr lang="cs-CZ" b="1" dirty="0" smtClean="0"/>
              <a:t>In: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před </a:t>
            </a:r>
            <a:r>
              <a:rPr lang="cs-CZ" dirty="0"/>
              <a:t>názvem zdrojového dokumentu příspěvku musíme použít pro příspěvek v monografii – např. ve </a:t>
            </a:r>
            <a:r>
              <a:rPr lang="cs-CZ" dirty="0" smtClean="0"/>
              <a:t>sborníku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u </a:t>
            </a:r>
            <a:r>
              <a:rPr lang="cs-CZ" dirty="0"/>
              <a:t>příspěvků v časopisech </a:t>
            </a:r>
            <a:r>
              <a:rPr lang="cs-CZ" dirty="0" smtClean="0"/>
              <a:t>se </a:t>
            </a:r>
            <a:r>
              <a:rPr lang="cs-CZ" dirty="0"/>
              <a:t>předložka </a:t>
            </a:r>
            <a:r>
              <a:rPr lang="cs-CZ" b="1" dirty="0"/>
              <a:t>In:</a:t>
            </a:r>
            <a:r>
              <a:rPr lang="cs-CZ" dirty="0"/>
              <a:t> </a:t>
            </a:r>
            <a:r>
              <a:rPr lang="cs-CZ" dirty="0" smtClean="0"/>
              <a:t>nepoužívá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53" y="4363164"/>
            <a:ext cx="8252141" cy="16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citování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ujasnit </a:t>
            </a:r>
            <a:r>
              <a:rPr lang="cs-CZ" dirty="0"/>
              <a:t>si typ dokumentu (u obrázku – cituji dokument, ve kterém obrázek je), formu dokumentu + najít si příslušný vzor </a:t>
            </a:r>
            <a:r>
              <a:rPr lang="cs-CZ" dirty="0" smtClean="0"/>
              <a:t>citace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citace by měla být úplná, přehledná a </a:t>
            </a:r>
            <a:r>
              <a:rPr lang="cs-CZ" dirty="0" smtClean="0"/>
              <a:t>jasná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při citování je třeba dbát na přehlednost údajů v citacích a v seznamu použité literatury, a dodržovat u všech citací shodná pravidla a shodnou formální úpravu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uvádět dokumenty, které byly v práci skutečně využity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údaje pro tvorbu citací je nutné vždy přebírat z </a:t>
            </a:r>
            <a:r>
              <a:rPr lang="cs-CZ" dirty="0" smtClean="0"/>
              <a:t>primárního zdroje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zapisovat údaje v jazyce citovaného dokumentu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u citování online zdrojů je důležité, aby bylo možné použitý zdroj zpětně dohledat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pokud je při práci a při psaní používán k tvorbě citací některý z pomocných nástrojů, výsledek je nutné si </a:t>
            </a:r>
            <a:r>
              <a:rPr lang="cs-CZ" dirty="0" smtClean="0"/>
              <a:t>překontrolovat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082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konference, názvové údaje vedlejší na webových stránkách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</a:t>
            </a:r>
            <a:r>
              <a:rPr lang="cs-CZ" b="1" dirty="0"/>
              <a:t>konference</a:t>
            </a:r>
            <a:r>
              <a:rPr lang="cs-CZ" dirty="0"/>
              <a:t>, která se opakuje pod stejným názvem, je nutné uvádět datum (minimálně rok) a místo konání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Webové stránky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58" y="2476079"/>
            <a:ext cx="7211368" cy="12606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20" y="4367078"/>
            <a:ext cx="782096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66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informační zdroje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41" y="2163517"/>
            <a:ext cx="9982740" cy="40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7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-524766"/>
            <a:ext cx="10058400" cy="1450757"/>
          </a:xfrm>
        </p:spPr>
        <p:txBody>
          <a:bodyPr/>
          <a:lstStyle/>
          <a:p>
            <a:r>
              <a:rPr lang="cs-CZ" dirty="0"/>
              <a:t>Elektronické informační zdroje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92" y="925991"/>
            <a:ext cx="9965887" cy="56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10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Audiovizuální dokumenty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2183370"/>
            <a:ext cx="11057066" cy="35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0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3" y="296216"/>
            <a:ext cx="10182977" cy="57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45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91" y="128790"/>
            <a:ext cx="9496178" cy="62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8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4" y="1532586"/>
            <a:ext cx="10424988" cy="29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3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5" y="283336"/>
            <a:ext cx="9872888" cy="56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11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mimo normu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Kvalifikační práce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Citujeme podle </a:t>
            </a:r>
            <a:r>
              <a:rPr lang="cs-CZ" dirty="0"/>
              <a:t>vzoru citace </a:t>
            </a:r>
            <a:r>
              <a:rPr lang="cs-CZ" dirty="0" smtClean="0"/>
              <a:t>monografie / Místo </a:t>
            </a:r>
            <a:r>
              <a:rPr lang="cs-CZ" dirty="0"/>
              <a:t>nakladatelských údajů uvádíme místo a rok vytvoření </a:t>
            </a:r>
            <a:r>
              <a:rPr lang="cs-CZ" dirty="0" smtClean="0"/>
              <a:t>práce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85" y="3181886"/>
            <a:ext cx="8621985" cy="26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2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Archiválie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Citování archivních dokumentů a rukopisů norma </a:t>
            </a:r>
            <a:r>
              <a:rPr lang="cs-CZ" dirty="0" smtClean="0"/>
              <a:t>neřeší</a:t>
            </a:r>
            <a:endParaRPr lang="cs-CZ" dirty="0"/>
          </a:p>
          <a:p>
            <a:r>
              <a:rPr lang="cs-CZ" dirty="0"/>
              <a:t>Při citování archivních dokumentů </a:t>
            </a:r>
            <a:r>
              <a:rPr lang="cs-CZ" b="1" dirty="0"/>
              <a:t>postupujeme vždy od většího celku k menšímu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/>
              <a:t>Název </a:t>
            </a:r>
            <a:r>
              <a:rPr lang="cs-CZ" dirty="0"/>
              <a:t>instituce (plný oficiální název archivu, muzea), značka/název fondu či sbírky, inventární číslo nebo signatura, číslo kartonu/knihy/složky/spisu, případně datum a místo vydání listin, název nebo stručný popis úředních knih a jejich časový rozsah, u rozsáhlejších materiálů číslo </a:t>
            </a:r>
            <a:r>
              <a:rPr lang="cs-CZ" dirty="0" smtClean="0"/>
              <a:t>strany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38" y="4202537"/>
            <a:ext cx="8972794" cy="12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citovat?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převezmeme něčí text, obrázek, tabulku, graf, data a pod. - musíme citovat </a:t>
            </a:r>
            <a:r>
              <a:rPr lang="cs-CZ" dirty="0" smtClean="0"/>
              <a:t>autora</a:t>
            </a:r>
            <a:endParaRPr lang="cs-CZ" dirty="0"/>
          </a:p>
          <a:p>
            <a:r>
              <a:rPr lang="cs-CZ" dirty="0"/>
              <a:t>Když ke své tabulce či grafu použijeme data jiného autora nebo subjektu, musíme uvést jejich </a:t>
            </a:r>
            <a:r>
              <a:rPr lang="cs-CZ" dirty="0" smtClean="0"/>
              <a:t>zdroj</a:t>
            </a:r>
            <a:endParaRPr lang="cs-CZ" dirty="0"/>
          </a:p>
          <a:p>
            <a:r>
              <a:rPr lang="cs-CZ" dirty="0"/>
              <a:t>Převezmeme-li cizí myšlenku, nápad, názor, výsledky práce - musíme citovat </a:t>
            </a:r>
            <a:r>
              <a:rPr lang="cs-CZ" dirty="0" smtClean="0"/>
              <a:t>autora</a:t>
            </a:r>
            <a:endParaRPr lang="cs-CZ" dirty="0"/>
          </a:p>
          <a:p>
            <a:r>
              <a:rPr lang="cs-CZ" dirty="0"/>
              <a:t>Pokud použijeme část ze své vlastní publikované práce - citujeme i </a:t>
            </a:r>
            <a:r>
              <a:rPr lang="cs-CZ" dirty="0" smtClean="0"/>
              <a:t>sebe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105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Archiválie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Které z údajů máte uvést, aby bylo možné pramen bezpečně dohledat, je dobré </a:t>
            </a:r>
            <a:r>
              <a:rPr lang="cs-CZ" b="1" dirty="0"/>
              <a:t>konzultovat s </a:t>
            </a:r>
            <a:r>
              <a:rPr lang="cs-CZ" b="1" dirty="0" smtClean="0"/>
              <a:t>archivářem </a:t>
            </a:r>
            <a:r>
              <a:rPr lang="cs-CZ" b="1" dirty="0"/>
              <a:t>či správcem sbírky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03" y="2819569"/>
            <a:ext cx="9608554" cy="31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75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získané osobním kontaktem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Rozhovory norma neřeší</a:t>
            </a:r>
          </a:p>
          <a:p>
            <a:r>
              <a:rPr lang="cs-CZ" dirty="0" smtClean="0"/>
              <a:t>Uvádí se: jméno respondenta / relevantní informace </a:t>
            </a:r>
            <a:r>
              <a:rPr lang="cs-CZ" dirty="0"/>
              <a:t>podle typu práce, kterou </a:t>
            </a:r>
            <a:r>
              <a:rPr lang="cs-CZ" dirty="0" smtClean="0"/>
              <a:t>píšete / kde </a:t>
            </a:r>
            <a:r>
              <a:rPr lang="cs-CZ" dirty="0"/>
              <a:t>a kdy byl rozhovor veden.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51" y="3247622"/>
            <a:ext cx="8429516" cy="19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4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citování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Norma </a:t>
            </a:r>
            <a:r>
              <a:rPr lang="cs-CZ" dirty="0" smtClean="0"/>
              <a:t>ISO 690 (verze 2011) uvádí </a:t>
            </a:r>
            <a:r>
              <a:rPr lang="cs-CZ" dirty="0"/>
              <a:t>tři metody citování:</a:t>
            </a:r>
          </a:p>
          <a:p>
            <a:r>
              <a:rPr lang="cs-CZ" b="1" dirty="0"/>
              <a:t>1) forma jméno-datum (harvardský systém / harvardský styl)</a:t>
            </a:r>
            <a:endParaRPr lang="cs-CZ" dirty="0"/>
          </a:p>
          <a:p>
            <a:r>
              <a:rPr lang="cs-CZ" dirty="0"/>
              <a:t>        tato forma přináší i jiný způsob psaní bibliografických citací 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2</a:t>
            </a:r>
            <a:r>
              <a:rPr lang="cs-CZ" b="1" dirty="0"/>
              <a:t>) forma číselného </a:t>
            </a:r>
            <a:r>
              <a:rPr lang="cs-CZ" b="1" dirty="0" smtClean="0"/>
              <a:t>odkazu</a:t>
            </a:r>
          </a:p>
          <a:p>
            <a:endParaRPr lang="cs-CZ" dirty="0"/>
          </a:p>
          <a:p>
            <a:r>
              <a:rPr lang="cs-CZ" b="1" dirty="0"/>
              <a:t>3) forma průběžných poznámek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341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Harvardský systém / styl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165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22209"/>
            <a:ext cx="10225826" cy="1450757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Odkazy v harvardském stylu </a:t>
            </a:r>
            <a:r>
              <a:rPr lang="cs-CZ" sz="4000" dirty="0" smtClean="0"/>
              <a:t>(jméno-datum)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9765"/>
          </a:xfrm>
        </p:spPr>
        <p:txBody>
          <a:bodyPr>
            <a:normAutofit/>
          </a:bodyPr>
          <a:lstStyle/>
          <a:p>
            <a:r>
              <a:rPr lang="pl-PL" sz="2400" b="1" dirty="0"/>
              <a:t>Autorovo jméno je v textu zmíněno</a:t>
            </a:r>
            <a:endParaRPr lang="pl-PL" sz="2400" dirty="0"/>
          </a:p>
          <a:p>
            <a:r>
              <a:rPr lang="pl-PL" sz="2400" dirty="0" smtClean="0"/>
              <a:t>A) Odkazujeme </a:t>
            </a:r>
            <a:r>
              <a:rPr lang="pl-PL" sz="2400" dirty="0"/>
              <a:t>na celou práci: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 </a:t>
            </a:r>
            <a:r>
              <a:rPr lang="pl-PL" dirty="0" smtClean="0"/>
              <a:t>Klaus </a:t>
            </a:r>
            <a:r>
              <a:rPr lang="pl-PL" dirty="0"/>
              <a:t>(2007) mluví o doktríně globálního oteplování a označuje ji za ideologii</a:t>
            </a:r>
          </a:p>
          <a:p>
            <a:endParaRPr lang="pl-PL" sz="2400" dirty="0" smtClean="0"/>
          </a:p>
          <a:p>
            <a:r>
              <a:rPr lang="pl-PL" sz="2400" dirty="0" smtClean="0"/>
              <a:t>B) Odkazujeme </a:t>
            </a:r>
            <a:r>
              <a:rPr lang="pl-PL" sz="2400" dirty="0"/>
              <a:t>na konkrétní část práce: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 </a:t>
            </a:r>
            <a:r>
              <a:rPr lang="pl-PL" dirty="0" smtClean="0"/>
              <a:t>Novák </a:t>
            </a:r>
            <a:r>
              <a:rPr lang="pl-PL" dirty="0"/>
              <a:t>(2005, s. 25) předpokládá, že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192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3037" y="286603"/>
            <a:ext cx="10202643" cy="1450757"/>
          </a:xfrm>
        </p:spPr>
        <p:txBody>
          <a:bodyPr>
            <a:normAutofit/>
          </a:bodyPr>
          <a:lstStyle/>
          <a:p>
            <a:r>
              <a:rPr lang="cs-CZ" sz="4000" dirty="0"/>
              <a:t>Odkazy v harvardském stylu (jméno-datum)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48249"/>
          </a:xfrm>
        </p:spPr>
        <p:txBody>
          <a:bodyPr>
            <a:normAutofit/>
          </a:bodyPr>
          <a:lstStyle/>
          <a:p>
            <a:r>
              <a:rPr lang="pl-PL" b="1" dirty="0"/>
              <a:t>Autorovo jméno není přímo v textu </a:t>
            </a:r>
            <a:r>
              <a:rPr lang="pl-PL" b="1" dirty="0" smtClean="0"/>
              <a:t>uvedeno</a:t>
            </a:r>
          </a:p>
          <a:p>
            <a:r>
              <a:rPr lang="pl-PL" b="1" dirty="0" smtClean="0"/>
              <a:t>Jeden autor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 Objevuje </a:t>
            </a:r>
            <a:r>
              <a:rPr lang="pl-PL" dirty="0"/>
              <a:t>se i názor, že se jedná o ideologii (Klaus 2007</a:t>
            </a:r>
            <a:r>
              <a:rPr lang="pl-PL" dirty="0" smtClean="0"/>
              <a:t>)</a:t>
            </a:r>
          </a:p>
          <a:p>
            <a:r>
              <a:rPr lang="pl-PL" b="1" dirty="0" smtClean="0"/>
              <a:t>Dva</a:t>
            </a:r>
            <a:r>
              <a:rPr lang="pl-PL" b="1" dirty="0"/>
              <a:t> </a:t>
            </a:r>
            <a:r>
              <a:rPr lang="pl-PL" b="1" dirty="0" smtClean="0"/>
              <a:t>autoři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Uvedeme </a:t>
            </a:r>
            <a:r>
              <a:rPr lang="pl-PL" dirty="0"/>
              <a:t>oba </a:t>
            </a:r>
            <a:r>
              <a:rPr lang="pl-PL" dirty="0" smtClean="0"/>
              <a:t>autory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600" dirty="0" smtClean="0"/>
              <a:t>(</a:t>
            </a:r>
            <a:r>
              <a:rPr lang="pl-PL" sz="1600" dirty="0"/>
              <a:t>Kotler a Armstrong 2001</a:t>
            </a:r>
            <a:r>
              <a:rPr lang="pl-PL" sz="1600" dirty="0" smtClean="0"/>
              <a:t>)</a:t>
            </a:r>
          </a:p>
          <a:p>
            <a:r>
              <a:rPr lang="pl-PL" b="1" dirty="0" smtClean="0"/>
              <a:t>Více </a:t>
            </a:r>
            <a:r>
              <a:rPr lang="pl-PL" b="1" dirty="0"/>
              <a:t>autorů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Uvedeme </a:t>
            </a:r>
            <a:r>
              <a:rPr lang="pl-PL" dirty="0"/>
              <a:t>prvního autora, zkratku et al. nebo její </a:t>
            </a:r>
            <a:r>
              <a:rPr lang="pl-PL" dirty="0" smtClean="0"/>
              <a:t>ekvivalent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smtClean="0"/>
              <a:t>(</a:t>
            </a:r>
            <a:r>
              <a:rPr lang="pl-PL" dirty="0"/>
              <a:t>Hromádko et al. 2010</a:t>
            </a:r>
            <a:r>
              <a:rPr lang="pl-PL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smtClean="0"/>
              <a:t>(Meško </a:t>
            </a:r>
            <a:r>
              <a:rPr lang="pl-PL" dirty="0"/>
              <a:t>aj. 2006)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253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78" y="437882"/>
            <a:ext cx="8602347" cy="4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6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citování v harvardském stylu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584597"/>
            <a:ext cx="8929888" cy="13136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01562"/>
            <a:ext cx="10197492" cy="102792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326524" y="5153351"/>
            <a:ext cx="8912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Nemá-li kniha autora, píšeme nejprve název a za ním rok vydání. 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038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88" y="321972"/>
            <a:ext cx="9422199" cy="59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51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dokumenty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76772"/>
            <a:ext cx="10192679" cy="11012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26" y="3472465"/>
            <a:ext cx="9081968" cy="8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citovat nemusíme?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51280"/>
          </a:xfrm>
        </p:spPr>
        <p:txBody>
          <a:bodyPr/>
          <a:lstStyle/>
          <a:p>
            <a:r>
              <a:rPr lang="cs-CZ" dirty="0"/>
              <a:t>Citovat nemusíme, pokud se jedná o všeobecně známé </a:t>
            </a:r>
            <a:r>
              <a:rPr lang="cs-CZ" dirty="0" smtClean="0"/>
              <a:t>informace</a:t>
            </a:r>
          </a:p>
          <a:p>
            <a:r>
              <a:rPr lang="cs-CZ" dirty="0" smtClean="0"/>
              <a:t>Za </a:t>
            </a:r>
            <a:r>
              <a:rPr lang="cs-CZ" dirty="0"/>
              <a:t>všeobecně známé informace jsou považovány </a:t>
            </a:r>
            <a:r>
              <a:rPr lang="cs-CZ" b="1" dirty="0"/>
              <a:t>základy </a:t>
            </a:r>
            <a:r>
              <a:rPr lang="cs-CZ" b="1" dirty="0" smtClean="0"/>
              <a:t>oboru</a:t>
            </a:r>
            <a:r>
              <a:rPr lang="cs-CZ" dirty="0" smtClean="0"/>
              <a:t> </a:t>
            </a:r>
            <a:r>
              <a:rPr lang="cs-CZ" dirty="0"/>
              <a:t>a vše, </a:t>
            </a:r>
            <a:r>
              <a:rPr lang="cs-CZ" b="1" dirty="0"/>
              <a:t>co patří k všeobecnému </a:t>
            </a:r>
            <a:r>
              <a:rPr lang="cs-CZ" b="1" dirty="0" smtClean="0"/>
              <a:t>vzdělání (encyklopedie)</a:t>
            </a:r>
          </a:p>
          <a:p>
            <a:r>
              <a:rPr lang="cs-CZ" dirty="0" smtClean="0"/>
              <a:t>Citovat </a:t>
            </a:r>
            <a:r>
              <a:rPr lang="cs-CZ" dirty="0"/>
              <a:t>nemusíme ani známá </a:t>
            </a:r>
            <a:r>
              <a:rPr lang="cs-CZ" dirty="0" smtClean="0"/>
              <a:t>fakta</a:t>
            </a:r>
          </a:p>
          <a:p>
            <a:r>
              <a:rPr lang="cs-CZ" dirty="0"/>
              <a:t>Např. když </a:t>
            </a:r>
            <a:r>
              <a:rPr lang="cs-CZ" dirty="0" smtClean="0"/>
              <a:t>píši 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... po podepsání Maastrichtské smlouvy v únoru 1992</a:t>
            </a:r>
            <a:r>
              <a:rPr lang="cs-CZ" dirty="0" smtClean="0">
                <a:solidFill>
                  <a:srgbClr val="FF0000"/>
                </a:solidFill>
              </a:rPr>
              <a:t>... </a:t>
            </a:r>
            <a:r>
              <a:rPr lang="cs-CZ" dirty="0" smtClean="0"/>
              <a:t>není </a:t>
            </a:r>
            <a:r>
              <a:rPr lang="cs-CZ" dirty="0"/>
              <a:t>potřeba citovat zdroj, protože datum podepsání smlouvy je známý </a:t>
            </a:r>
            <a:r>
              <a:rPr lang="cs-CZ" dirty="0" smtClean="0"/>
              <a:t>fakt.</a:t>
            </a:r>
          </a:p>
          <a:p>
            <a:r>
              <a:rPr lang="cs-CZ" dirty="0" smtClean="0"/>
              <a:t>ALE pokud </a:t>
            </a:r>
            <a:r>
              <a:rPr lang="cs-CZ" dirty="0"/>
              <a:t>ze zdroje převezmu doslovně celou část textu, týkající se Maastrichtské smlouvy, citovat musím: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811735"/>
            <a:ext cx="11016315" cy="14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41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03" y="373487"/>
            <a:ext cx="11228954" cy="5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86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60608" y="296215"/>
            <a:ext cx="11831392" cy="5572774"/>
          </a:xfrm>
        </p:spPr>
        <p:txBody>
          <a:bodyPr/>
          <a:lstStyle/>
          <a:p>
            <a:r>
              <a:rPr lang="cs-CZ" b="1" dirty="0"/>
              <a:t>Odkaz v textu:</a:t>
            </a:r>
            <a:r>
              <a:rPr lang="cs-CZ" dirty="0"/>
              <a:t> </a:t>
            </a:r>
            <a:r>
              <a:rPr lang="cs-CZ" b="1" dirty="0" smtClean="0"/>
              <a:t>příjmení </a:t>
            </a:r>
            <a:r>
              <a:rPr lang="cs-CZ" b="1" dirty="0"/>
              <a:t>autora rok, </a:t>
            </a:r>
            <a:r>
              <a:rPr lang="cs-CZ" b="1" dirty="0" smtClean="0"/>
              <a:t>strana</a:t>
            </a:r>
            <a:endParaRPr lang="cs-CZ" b="1" dirty="0"/>
          </a:p>
          <a:p>
            <a:r>
              <a:rPr lang="cs-CZ" dirty="0"/>
              <a:t>Je‑li jméno autora uvedeno přímo v textu, stačí do závorky uvést rok a stranu:</a:t>
            </a:r>
          </a:p>
          <a:p>
            <a:endParaRPr lang="cs-CZ" dirty="0" smtClean="0"/>
          </a:p>
          <a:p>
            <a:r>
              <a:rPr lang="cs-CZ" dirty="0" smtClean="0"/>
              <a:t>Více </a:t>
            </a:r>
            <a:r>
              <a:rPr lang="cs-CZ" dirty="0"/>
              <a:t>děl od jednoho autora, vydaných ve stejném </a:t>
            </a:r>
            <a:r>
              <a:rPr lang="cs-CZ" dirty="0" smtClean="0"/>
              <a:t>roce, </a:t>
            </a:r>
            <a:r>
              <a:rPr lang="cs-CZ" dirty="0"/>
              <a:t>odlišujeme malými </a:t>
            </a:r>
            <a:r>
              <a:rPr lang="cs-CZ" dirty="0" smtClean="0"/>
              <a:t>písmeny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1171977"/>
            <a:ext cx="5965534" cy="5329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" y="1995581"/>
            <a:ext cx="9074976" cy="46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467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4772"/>
          </a:xfrm>
        </p:spPr>
        <p:txBody>
          <a:bodyPr/>
          <a:lstStyle/>
          <a:p>
            <a:r>
              <a:rPr lang="cs-CZ" dirty="0" smtClean="0"/>
              <a:t>Citování formou </a:t>
            </a:r>
            <a:r>
              <a:rPr lang="cs-CZ" b="1" dirty="0" smtClean="0"/>
              <a:t>číselného záznamu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89672"/>
            <a:ext cx="10058400" cy="4568328"/>
          </a:xfrm>
        </p:spPr>
        <p:txBody>
          <a:bodyPr/>
          <a:lstStyle/>
          <a:p>
            <a:r>
              <a:rPr lang="cs-CZ" b="1" dirty="0"/>
              <a:t>Odkaz v textu:</a:t>
            </a:r>
            <a:r>
              <a:rPr lang="cs-CZ" dirty="0"/>
              <a:t> 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Na </a:t>
            </a:r>
            <a:r>
              <a:rPr lang="cs-CZ" dirty="0"/>
              <a:t>bibliografické citace odkazujeme </a:t>
            </a:r>
            <a:r>
              <a:rPr lang="cs-CZ" b="1" dirty="0"/>
              <a:t>pořadovým číslem citace a </a:t>
            </a:r>
            <a:r>
              <a:rPr lang="cs-CZ" b="1" dirty="0" smtClean="0"/>
              <a:t>stranou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Číslo </a:t>
            </a:r>
            <a:r>
              <a:rPr lang="cs-CZ" dirty="0"/>
              <a:t>musíme odlišit od vlastního textu buď použitím závorek (kulatých či hranatých</a:t>
            </a:r>
            <a:r>
              <a:rPr lang="cs-CZ" dirty="0" smtClean="0"/>
              <a:t>), </a:t>
            </a:r>
            <a:r>
              <a:rPr lang="cs-CZ" dirty="0"/>
              <a:t>nebo horního </a:t>
            </a:r>
            <a:r>
              <a:rPr lang="cs-CZ" dirty="0" smtClean="0"/>
              <a:t>indexu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b="1" dirty="0"/>
              <a:t>Odkaz na práci </a:t>
            </a:r>
            <a:r>
              <a:rPr lang="cs-CZ" dirty="0"/>
              <a:t>bude mít </a:t>
            </a:r>
            <a:r>
              <a:rPr lang="cs-CZ" b="1" dirty="0"/>
              <a:t>vždy v textu stejné </a:t>
            </a:r>
            <a:r>
              <a:rPr lang="cs-CZ" b="1" dirty="0" smtClean="0"/>
              <a:t>číslo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5961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43" y="425004"/>
            <a:ext cx="9556381" cy="56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16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Citování formou </a:t>
            </a:r>
            <a:r>
              <a:rPr lang="cs-CZ" b="1" dirty="0" smtClean="0"/>
              <a:t>průběžných poznámek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Odkaz v textu:</a:t>
            </a:r>
            <a:r>
              <a:rPr lang="cs-CZ" dirty="0"/>
              <a:t> 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Na </a:t>
            </a:r>
            <a:r>
              <a:rPr lang="cs-CZ" dirty="0"/>
              <a:t>bibliografické citace odkazujeme </a:t>
            </a:r>
            <a:r>
              <a:rPr lang="cs-CZ" b="1" dirty="0"/>
              <a:t>pořadovým číslem </a:t>
            </a:r>
            <a:r>
              <a:rPr lang="cs-CZ" b="1" dirty="0" smtClean="0"/>
              <a:t>poznámky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b="1" dirty="0"/>
              <a:t>Číslo musíme odlišit </a:t>
            </a:r>
            <a:r>
              <a:rPr lang="cs-CZ" dirty="0"/>
              <a:t>od vlastního textu </a:t>
            </a:r>
            <a:r>
              <a:rPr lang="cs-CZ" dirty="0" smtClean="0"/>
              <a:t>použitím buď </a:t>
            </a:r>
            <a:r>
              <a:rPr lang="cs-CZ" b="1" dirty="0" smtClean="0"/>
              <a:t>horního indexu, </a:t>
            </a:r>
            <a:r>
              <a:rPr lang="cs-CZ" b="1" dirty="0"/>
              <a:t>nebo závorek </a:t>
            </a:r>
            <a:r>
              <a:rPr lang="cs-CZ" dirty="0"/>
              <a:t>(kulatých či hranatých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Poznámky </a:t>
            </a:r>
            <a:r>
              <a:rPr lang="cs-CZ" dirty="0"/>
              <a:t>nemusí obsahovat jen odkazy na </a:t>
            </a:r>
            <a:r>
              <a:rPr lang="cs-CZ" dirty="0" smtClean="0"/>
              <a:t>literaturu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 </a:t>
            </a:r>
            <a:r>
              <a:rPr lang="cs-CZ" b="1" dirty="0"/>
              <a:t>Jedna poznámka může obsahovat odkazy na více </a:t>
            </a:r>
            <a:r>
              <a:rPr lang="cs-CZ" b="1" dirty="0" smtClean="0"/>
              <a:t>zdrojů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Poznámky </a:t>
            </a:r>
            <a:r>
              <a:rPr lang="cs-CZ" dirty="0"/>
              <a:t>pod čarou (nebo na konci dokumentu) jsou řazeny tak, jak se odkazy vyskytují v </a:t>
            </a:r>
            <a:r>
              <a:rPr lang="cs-CZ" dirty="0" smtClean="0"/>
              <a:t>textu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Soupis literatury je řazen podle </a:t>
            </a:r>
            <a:r>
              <a:rPr lang="cs-CZ" dirty="0" smtClean="0"/>
              <a:t>abecedy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9112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84" y="528034"/>
            <a:ext cx="10444742" cy="49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99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8" y="103031"/>
            <a:ext cx="9035412" cy="61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prvního a dalších odkazů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První </a:t>
            </a:r>
            <a:r>
              <a:rPr lang="cs-CZ" b="1" dirty="0" smtClean="0"/>
              <a:t>odkaz na zdroj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musí </a:t>
            </a:r>
            <a:r>
              <a:rPr lang="cs-CZ" dirty="0"/>
              <a:t>obsahovat </a:t>
            </a:r>
            <a:r>
              <a:rPr lang="cs-CZ" dirty="0" smtClean="0"/>
              <a:t>celou </a:t>
            </a:r>
            <a:r>
              <a:rPr lang="cs-CZ" dirty="0"/>
              <a:t>bibliografickou citaci (zpravidla u kratších prací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u </a:t>
            </a:r>
            <a:r>
              <a:rPr lang="cs-CZ" dirty="0"/>
              <a:t>rozsáhlejších prací, které obsahují zvláštní seznam literatury, musí obsahovat tolik údajů, aby byla zajištěna </a:t>
            </a:r>
            <a:r>
              <a:rPr lang="cs-CZ" b="1" dirty="0"/>
              <a:t>provázanost odkazu, poznámky a soupisu </a:t>
            </a:r>
            <a:r>
              <a:rPr lang="cs-CZ" b="1" dirty="0" smtClean="0"/>
              <a:t>literatury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Další odkazy na tentýž zdroj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dirty="0" smtClean="0"/>
              <a:t>pokud </a:t>
            </a:r>
            <a:r>
              <a:rPr lang="cs-CZ" dirty="0"/>
              <a:t>citujeme stejný zdroj víckrát, je možné </a:t>
            </a:r>
            <a:r>
              <a:rPr lang="cs-CZ" b="1" dirty="0"/>
              <a:t>v dalších poznámkách odkazovat na první </a:t>
            </a:r>
            <a:r>
              <a:rPr lang="cs-CZ" b="1" dirty="0" smtClean="0"/>
              <a:t>odkaz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39421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54633"/>
            <a:ext cx="9505413" cy="62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chyby v citacích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</a:t>
            </a:r>
            <a:r>
              <a:rPr lang="cs-CZ" dirty="0"/>
              <a:t>různých citačních manažerů a pomůcek k vytváření bibliografických </a:t>
            </a:r>
            <a:r>
              <a:rPr lang="cs-CZ" dirty="0" smtClean="0"/>
              <a:t>citací</a:t>
            </a:r>
          </a:p>
          <a:p>
            <a:r>
              <a:rPr lang="cs-CZ" dirty="0" smtClean="0"/>
              <a:t>Každá </a:t>
            </a:r>
            <a:r>
              <a:rPr lang="cs-CZ" dirty="0"/>
              <a:t>jednotlivá citace je </a:t>
            </a:r>
            <a:r>
              <a:rPr lang="cs-CZ" dirty="0" smtClean="0"/>
              <a:t>sice podle </a:t>
            </a:r>
            <a:r>
              <a:rPr lang="cs-CZ" dirty="0"/>
              <a:t>ISO 690 </a:t>
            </a:r>
            <a:r>
              <a:rPr lang="cs-CZ" dirty="0" smtClean="0"/>
              <a:t>v </a:t>
            </a:r>
            <a:r>
              <a:rPr lang="cs-CZ" dirty="0"/>
              <a:t>pořádku, ale nelze je použít do jednoho </a:t>
            </a:r>
            <a:r>
              <a:rPr lang="cs-CZ" dirty="0" smtClean="0"/>
              <a:t>seznamu</a:t>
            </a:r>
          </a:p>
          <a:p>
            <a:r>
              <a:rPr lang="cs-CZ" dirty="0" smtClean="0"/>
              <a:t>Norma </a:t>
            </a:r>
            <a:r>
              <a:rPr lang="cs-CZ" dirty="0"/>
              <a:t>totiž nedává jednoznačný návod na to, jak citovat. Pouze určuje povinné prvky citace a do jisté míry jejich </a:t>
            </a:r>
            <a:r>
              <a:rPr lang="cs-CZ" dirty="0" smtClean="0"/>
              <a:t>pořadí - </a:t>
            </a:r>
            <a:r>
              <a:rPr lang="cs-CZ" i="1" dirty="0" smtClean="0"/>
              <a:t>„...</a:t>
            </a:r>
            <a:r>
              <a:rPr lang="cs-CZ" i="1" dirty="0"/>
              <a:t>norma nepředepisuje konkrétní styl odkazu nebo citace. Příklady [...] nejsou předepisující, pokud jde o styl a interpunkci.“  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3" y="3818777"/>
            <a:ext cx="11530030" cy="15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 v citacích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037" y="1845733"/>
            <a:ext cx="10406129" cy="4748250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 smtClean="0"/>
              <a:t>Nesoulad </a:t>
            </a:r>
            <a:r>
              <a:rPr lang="cs-CZ" sz="2400" b="1" dirty="0"/>
              <a:t>odkazů a seznamu </a:t>
            </a:r>
            <a:r>
              <a:rPr lang="cs-CZ" sz="2400" b="1" dirty="0" smtClean="0"/>
              <a:t>citací</a:t>
            </a:r>
            <a:endParaRPr lang="cs-CZ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 textu </a:t>
            </a:r>
            <a:r>
              <a:rPr lang="cs-CZ" dirty="0"/>
              <a:t>práce </a:t>
            </a:r>
            <a:r>
              <a:rPr lang="cs-CZ" dirty="0" smtClean="0"/>
              <a:t>je harvardský </a:t>
            </a:r>
            <a:r>
              <a:rPr lang="cs-CZ" dirty="0"/>
              <a:t>způsob odkazování (jméno, datum</a:t>
            </a:r>
            <a:r>
              <a:rPr lang="cs-CZ" dirty="0" smtClean="0"/>
              <a:t>) ALE v </a:t>
            </a:r>
            <a:r>
              <a:rPr lang="cs-CZ" dirty="0"/>
              <a:t>soupisu bibliografických citací není rok vydání práce hned za autorem, přitom na tom je celý tento styl (systém) </a:t>
            </a:r>
            <a:r>
              <a:rPr lang="cs-CZ" dirty="0" smtClean="0"/>
              <a:t>postaven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  </a:t>
            </a:r>
          </a:p>
          <a:p>
            <a:r>
              <a:rPr lang="cs-CZ" sz="2400" b="1" dirty="0" smtClean="0"/>
              <a:t>Opomenutí </a:t>
            </a:r>
            <a:r>
              <a:rPr lang="cs-CZ" sz="2400" b="1" dirty="0"/>
              <a:t>mezery za interpunkčním </a:t>
            </a:r>
            <a:r>
              <a:rPr lang="cs-CZ" sz="2400" b="1" dirty="0" smtClean="0"/>
              <a:t>znaménkem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u="sng" dirty="0" err="1" smtClean="0"/>
              <a:t>ŠIMETKA,Ondřej</a:t>
            </a:r>
            <a:r>
              <a:rPr lang="cs-CZ" u="sng" dirty="0"/>
              <a:t>.</a:t>
            </a:r>
            <a:r>
              <a:rPr lang="cs-CZ" dirty="0"/>
              <a:t> Zmenšující (destruktivní) operace. </a:t>
            </a:r>
            <a:r>
              <a:rPr lang="cs-CZ" i="1" dirty="0"/>
              <a:t>Moderní gynekologie a </a:t>
            </a:r>
            <a:r>
              <a:rPr lang="cs-CZ" i="1" u="sng" dirty="0" smtClean="0"/>
              <a:t>porodnictví</a:t>
            </a:r>
            <a:r>
              <a:rPr lang="cs-CZ" u="sng" dirty="0" smtClean="0"/>
              <a:t>,2009,roč.18,č</a:t>
            </a:r>
            <a:r>
              <a:rPr lang="cs-CZ" u="sng" dirty="0"/>
              <a:t>. 3, s.285-289</a:t>
            </a:r>
            <a:r>
              <a:rPr lang="cs-CZ" dirty="0"/>
              <a:t>. ISSN:1211-1058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sz="2400" b="1" dirty="0" smtClean="0"/>
              <a:t>Oboustranná mezera </a:t>
            </a:r>
            <a:r>
              <a:rPr lang="cs-CZ" sz="2400" b="1" dirty="0"/>
              <a:t>kolem </a:t>
            </a:r>
            <a:r>
              <a:rPr lang="cs-CZ" sz="2400" b="1" dirty="0" smtClean="0"/>
              <a:t>dvojtečky v názvech </a:t>
            </a:r>
            <a:r>
              <a:rPr lang="cs-CZ" sz="2400" b="1" dirty="0"/>
              <a:t>s podnázvem </a:t>
            </a:r>
            <a:r>
              <a:rPr lang="cs-CZ" sz="2400" b="1" dirty="0" smtClean="0"/>
              <a:t>mezery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Většinou </a:t>
            </a:r>
            <a:r>
              <a:rPr lang="cs-CZ" dirty="0"/>
              <a:t>vznikne kopírováním z knihovního </a:t>
            </a:r>
            <a:r>
              <a:rPr lang="cs-CZ" dirty="0" smtClean="0"/>
              <a:t>katalogu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PROŠKOVÁ</a:t>
            </a:r>
            <a:r>
              <a:rPr lang="cs-CZ" dirty="0"/>
              <a:t>, Eva. Mýty a skutečnost specializované způsobilosti všeobecných sester. </a:t>
            </a:r>
            <a:r>
              <a:rPr lang="cs-CZ" i="1" u="sng" dirty="0"/>
              <a:t>Florence : časopis </a:t>
            </a:r>
            <a:r>
              <a:rPr lang="cs-CZ" i="1" dirty="0"/>
              <a:t>moderního ošetřovatelství</a:t>
            </a:r>
            <a:r>
              <a:rPr lang="cs-CZ" dirty="0"/>
              <a:t>, 2010,</a:t>
            </a:r>
            <a:r>
              <a:rPr lang="cs-CZ" b="1" dirty="0"/>
              <a:t> 6</a:t>
            </a:r>
            <a:r>
              <a:rPr lang="cs-CZ" dirty="0"/>
              <a:t>(6), 3-4. ISSN 1801-464X.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52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 v textu, citace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10446342" cy="31971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5290534"/>
            <a:ext cx="10634719" cy="12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0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</TotalTime>
  <Words>1446</Words>
  <Application>Microsoft Office PowerPoint</Application>
  <PresentationFormat>Širokoúhlá obrazovka</PresentationFormat>
  <Paragraphs>218</Paragraphs>
  <Slides>68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Wingdings</vt:lpstr>
      <vt:lpstr>Retrospektiva</vt:lpstr>
      <vt:lpstr>Cizí text v mé odborné práci</vt:lpstr>
      <vt:lpstr>Proč citujeme?</vt:lpstr>
      <vt:lpstr>Plagiátorství</vt:lpstr>
      <vt:lpstr>Zásady citování</vt:lpstr>
      <vt:lpstr>Co citovat?</vt:lpstr>
      <vt:lpstr>Co citovat nemusíme?</vt:lpstr>
      <vt:lpstr>Časté chyby v citacích</vt:lpstr>
      <vt:lpstr>Časté chyby v citacích</vt:lpstr>
      <vt:lpstr>Odkazy v textu, citace</vt:lpstr>
      <vt:lpstr>Citace přímá</vt:lpstr>
      <vt:lpstr>Parafráze = nepřímá citace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Procvičování </vt:lpstr>
      <vt:lpstr>Příklady parafráze</vt:lpstr>
      <vt:lpstr>Příklad plagiátu</vt:lpstr>
      <vt:lpstr>Příklad citace</vt:lpstr>
      <vt:lpstr>Poznámky k citování a odkazům v textech </vt:lpstr>
      <vt:lpstr>Prvky citace – tvůrce / autor</vt:lpstr>
      <vt:lpstr>Prezentace aplikace PowerPoint</vt:lpstr>
      <vt:lpstr>Více tvůrců</vt:lpstr>
      <vt:lpstr>Prezentace aplikace PowerPoint</vt:lpstr>
      <vt:lpstr>Dokument s mnoha tvůrci</vt:lpstr>
      <vt:lpstr>Uvádění jmen autorů</vt:lpstr>
      <vt:lpstr>Tvůrcem je organizace</vt:lpstr>
      <vt:lpstr>Tvůrce je anonymní</vt:lpstr>
      <vt:lpstr>Název a dlouhý název</vt:lpstr>
      <vt:lpstr>Název</vt:lpstr>
      <vt:lpstr>Název u vícedílného dokumentu</vt:lpstr>
      <vt:lpstr>Název příspěvku a název mateřského (zdrojového) dokumentu</vt:lpstr>
      <vt:lpstr>Název konference, názvové údaje vedlejší na webových stránkách</vt:lpstr>
      <vt:lpstr>Elektronické informační zdroje</vt:lpstr>
      <vt:lpstr>Elektronické informační zdroje</vt:lpstr>
      <vt:lpstr>Audiovizuální dokumenty</vt:lpstr>
      <vt:lpstr>Prezentace aplikace PowerPoint</vt:lpstr>
      <vt:lpstr>Prezentace aplikace PowerPoint</vt:lpstr>
      <vt:lpstr>Prezentace aplikace PowerPoint</vt:lpstr>
      <vt:lpstr>Prezentace aplikace PowerPoint</vt:lpstr>
      <vt:lpstr>Citace mimo normu</vt:lpstr>
      <vt:lpstr>Archiválie</vt:lpstr>
      <vt:lpstr>Archiválie</vt:lpstr>
      <vt:lpstr>Informace získané osobním kontaktem</vt:lpstr>
      <vt:lpstr>Metody citování</vt:lpstr>
      <vt:lpstr>Harvardský systém / styl</vt:lpstr>
      <vt:lpstr>Odkazy v harvardském stylu (jméno-datum)</vt:lpstr>
      <vt:lpstr>Odkazy v harvardském stylu (jméno-datum)</vt:lpstr>
      <vt:lpstr>Prezentace aplikace PowerPoint</vt:lpstr>
      <vt:lpstr>Příklady citování v harvardském stylu</vt:lpstr>
      <vt:lpstr>Prezentace aplikace PowerPoint</vt:lpstr>
      <vt:lpstr>Legislativní dokumenty</vt:lpstr>
      <vt:lpstr>Prezentace aplikace PowerPoint</vt:lpstr>
      <vt:lpstr>Prezentace aplikace PowerPoint</vt:lpstr>
      <vt:lpstr>Citování formou číselného záznamu</vt:lpstr>
      <vt:lpstr>Prezentace aplikace PowerPoint</vt:lpstr>
      <vt:lpstr>Citování formou průběžných poznámek</vt:lpstr>
      <vt:lpstr>Prezentace aplikace PowerPoint</vt:lpstr>
      <vt:lpstr>Prezentace aplikace PowerPoint</vt:lpstr>
      <vt:lpstr>Formulace prvního a dalších odkazů 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Cizí text v mé odborné práci</dc:title>
  <dc:creator>Projekt INTERES</dc:creator>
  <cp:lastModifiedBy>Projekt INTERES</cp:lastModifiedBy>
  <cp:revision>20</cp:revision>
  <dcterms:created xsi:type="dcterms:W3CDTF">2018-04-27T02:57:04Z</dcterms:created>
  <dcterms:modified xsi:type="dcterms:W3CDTF">2018-04-27T06:10:36Z</dcterms:modified>
</cp:coreProperties>
</file>