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8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267A7-AD9D-45D4-B571-BC71AD631E9C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7FE2E-BD36-4708-BE3B-E1A1F624A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8045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267A7-AD9D-45D4-B571-BC71AD631E9C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7FE2E-BD36-4708-BE3B-E1A1F624A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070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267A7-AD9D-45D4-B571-BC71AD631E9C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7FE2E-BD36-4708-BE3B-E1A1F624A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6632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267A7-AD9D-45D4-B571-BC71AD631E9C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7FE2E-BD36-4708-BE3B-E1A1F624A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196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267A7-AD9D-45D4-B571-BC71AD631E9C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7FE2E-BD36-4708-BE3B-E1A1F624A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4391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267A7-AD9D-45D4-B571-BC71AD631E9C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7FE2E-BD36-4708-BE3B-E1A1F624A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707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267A7-AD9D-45D4-B571-BC71AD631E9C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7FE2E-BD36-4708-BE3B-E1A1F624A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0423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267A7-AD9D-45D4-B571-BC71AD631E9C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7FE2E-BD36-4708-BE3B-E1A1F624A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3617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267A7-AD9D-45D4-B571-BC71AD631E9C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7FE2E-BD36-4708-BE3B-E1A1F624A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833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267A7-AD9D-45D4-B571-BC71AD631E9C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7FE2E-BD36-4708-BE3B-E1A1F624A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756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267A7-AD9D-45D4-B571-BC71AD631E9C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7FE2E-BD36-4708-BE3B-E1A1F624A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990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267A7-AD9D-45D4-B571-BC71AD631E9C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7FE2E-BD36-4708-BE3B-E1A1F624A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5652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Odstavec v odborném textu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Předmět </a:t>
            </a:r>
            <a:r>
              <a:rPr lang="cs-CZ" i="1" dirty="0" smtClean="0"/>
              <a:t>Psaní  odborných textů</a:t>
            </a:r>
          </a:p>
          <a:p>
            <a:r>
              <a:rPr lang="cs-CZ" dirty="0" smtClean="0"/>
              <a:t>Duben 2018</a:t>
            </a:r>
          </a:p>
          <a:p>
            <a:r>
              <a:rPr lang="cs-CZ" dirty="0" smtClean="0"/>
              <a:t>Pavlína Mazáčová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2402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941" y="1408263"/>
            <a:ext cx="5394764" cy="4056214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0104" y="1313646"/>
            <a:ext cx="6288562" cy="3011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084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70C0"/>
                </a:solidFill>
              </a:rPr>
              <a:t>Funkce odstavce</a:t>
            </a:r>
            <a:endParaRPr lang="cs-CZ" sz="4000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funkcí je </a:t>
            </a:r>
            <a:r>
              <a:rPr lang="cs-CZ" b="1" dirty="0" smtClean="0"/>
              <a:t>vyznačovat obsahovou členitost textu</a:t>
            </a:r>
          </a:p>
          <a:p>
            <a:endParaRPr lang="cs-CZ" b="1" dirty="0" smtClean="0"/>
          </a:p>
          <a:p>
            <a:r>
              <a:rPr lang="cs-CZ" dirty="0" smtClean="0"/>
              <a:t>Vedlejší funkcí (se základní těsně související) je </a:t>
            </a:r>
            <a:r>
              <a:rPr lang="cs-CZ" b="1" dirty="0" smtClean="0"/>
              <a:t>členitost </a:t>
            </a:r>
            <a:r>
              <a:rPr lang="cs-CZ" b="1" dirty="0"/>
              <a:t>textu podporovat, zesilovat, anebo naopak tlumit, oslabovat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1697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70C0"/>
                </a:solidFill>
              </a:rPr>
              <a:t>Předěl mezi obsahově nosnými odstavci</a:t>
            </a:r>
            <a:endParaRPr lang="cs-CZ" sz="3600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Předěl mezi obsahovými </a:t>
            </a:r>
            <a:r>
              <a:rPr lang="cs-CZ" dirty="0"/>
              <a:t>úseky, </a:t>
            </a:r>
            <a:r>
              <a:rPr lang="cs-CZ" dirty="0" smtClean="0"/>
              <a:t>zvlášť pokud je obsahově </a:t>
            </a:r>
            <a:r>
              <a:rPr lang="cs-CZ" dirty="0"/>
              <a:t>ostrý, </a:t>
            </a:r>
            <a:r>
              <a:rPr lang="cs-CZ" dirty="0" smtClean="0"/>
              <a:t>lze „změkčit</a:t>
            </a:r>
            <a:r>
              <a:rPr lang="cs-CZ" dirty="0"/>
              <a:t>“ tím, že se spojitost, vztah mezi nimi formálně </a:t>
            </a:r>
            <a:r>
              <a:rPr lang="cs-CZ" dirty="0" smtClean="0"/>
              <a:t>vyjádří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Formálním vyjádřením je </a:t>
            </a:r>
          </a:p>
          <a:p>
            <a:pPr lvl="1"/>
            <a:r>
              <a:rPr lang="cs-CZ" dirty="0" smtClean="0"/>
              <a:t>spojovací věta</a:t>
            </a:r>
          </a:p>
          <a:p>
            <a:pPr lvl="1"/>
            <a:r>
              <a:rPr lang="cs-CZ" dirty="0" smtClean="0"/>
              <a:t>nebo celý </a:t>
            </a:r>
            <a:r>
              <a:rPr lang="cs-CZ" dirty="0"/>
              <a:t>spojovací </a:t>
            </a:r>
            <a:r>
              <a:rPr lang="cs-CZ" dirty="0" smtClean="0"/>
              <a:t>odstavec</a:t>
            </a:r>
            <a:endParaRPr lang="cs-CZ" u="sng" dirty="0" smtClean="0"/>
          </a:p>
          <a:p>
            <a:endParaRPr lang="cs-CZ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3757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92427" y="335846"/>
            <a:ext cx="11217499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>
                <a:solidFill>
                  <a:srgbClr val="0070C0"/>
                </a:solidFill>
              </a:rPr>
              <a:t>Příklad výstavby odstavců s předělem</a:t>
            </a:r>
          </a:p>
          <a:p>
            <a:endParaRPr lang="cs-CZ" sz="3200" dirty="0" smtClean="0">
              <a:solidFill>
                <a:srgbClr val="0070C0"/>
              </a:solidFill>
            </a:endParaRPr>
          </a:p>
          <a:p>
            <a:pPr marL="457200" indent="-457200">
              <a:buAutoNum type="arabicParenR"/>
            </a:pPr>
            <a:r>
              <a:rPr lang="cs-CZ" sz="2400" dirty="0" smtClean="0"/>
              <a:t>Autor </a:t>
            </a:r>
            <a:r>
              <a:rPr lang="cs-CZ" sz="2400" dirty="0"/>
              <a:t>začíná </a:t>
            </a:r>
            <a:r>
              <a:rPr lang="cs-CZ" sz="2400" b="1" dirty="0"/>
              <a:t>rozlišením pojmu »nemoc« a »choroba«. </a:t>
            </a:r>
            <a:endParaRPr lang="cs-CZ" sz="2400" b="1" dirty="0" smtClean="0"/>
          </a:p>
          <a:p>
            <a:pPr marL="457200" indent="-457200">
              <a:buAutoNum type="arabicParenR"/>
            </a:pPr>
            <a:r>
              <a:rPr lang="cs-CZ" sz="2400" dirty="0" smtClean="0"/>
              <a:t>Tento </a:t>
            </a:r>
            <a:r>
              <a:rPr lang="cs-CZ" sz="2400" dirty="0"/>
              <a:t>obsahový úsek rozdělil do dvou </a:t>
            </a:r>
            <a:r>
              <a:rPr lang="cs-CZ" sz="2400" dirty="0" smtClean="0"/>
              <a:t>odstavců</a:t>
            </a:r>
          </a:p>
          <a:p>
            <a:pPr marL="457200" indent="-457200">
              <a:buAutoNum type="arabicParenR"/>
            </a:pPr>
            <a:r>
              <a:rPr lang="cs-CZ" sz="2400" dirty="0" smtClean="0"/>
              <a:t>Na </a:t>
            </a:r>
            <a:r>
              <a:rPr lang="cs-CZ" sz="2400" dirty="0"/>
              <a:t>konci druhého </a:t>
            </a:r>
            <a:r>
              <a:rPr lang="cs-CZ" sz="2400" dirty="0" smtClean="0"/>
              <a:t>odstavce splývavě </a:t>
            </a:r>
            <a:r>
              <a:rPr lang="cs-CZ" sz="2400" dirty="0"/>
              <a:t>přechází do dalšího obsahového úseku:</a:t>
            </a:r>
            <a:endParaRPr lang="cs-CZ" sz="2400" b="0" i="0" dirty="0" smtClean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endParaRPr lang="cs-CZ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cs-CZ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1 Cílem lékařského vyšetřování je rozpoznat </a:t>
            </a:r>
            <a:r>
              <a:rPr lang="cs-CZ" b="1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nemoc nebo chorobu. Obě slova se užívají pomíchaně</a:t>
            </a:r>
            <a:r>
              <a:rPr lang="cs-CZ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 Neprávem; člověk může být nemocen, ale neříkáme, že je chorobný. Nemocný člověk má příznaky, zvýšenou teplotu, bolest, zduřeniny, zrychlené dýchání aj., a to všechno je jeho nemoc, stav, jehož je on sám specifickým nositelem.</a:t>
            </a:r>
          </a:p>
          <a:p>
            <a:endParaRPr lang="cs-CZ" b="0" i="0" dirty="0" smtClean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r>
              <a:rPr lang="cs-CZ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2 Naproti tomu lékaři pozorují své nemocné a usuzují, že společné příznaky musí mít společnou příčinu, ale i společný průběh těchto příznaků, soudí, že nemoci jednotlivých lidí lze seřadit do typů nebo druhů, a ty je vhodné nazvat chorobami. Tyto společné znaky zařazené do nového, vyššího typu, zvaného choroba, jsou výsledkem jejich zevšeobecňujícího poznání. </a:t>
            </a:r>
            <a:r>
              <a:rPr lang="cs-CZ" b="1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Nemoc je </a:t>
            </a:r>
            <a:r>
              <a:rPr lang="cs-CZ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tedy soubor konkrétních příznaků jediné osoby, jednoho nemocného, </a:t>
            </a:r>
            <a:r>
              <a:rPr lang="cs-CZ" b="1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kdežto choroba je </a:t>
            </a:r>
            <a:r>
              <a:rPr lang="cs-CZ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abstraktní výčet příznaků shromážděných třebas do učebnicového popisu choroby. 3 </a:t>
            </a:r>
            <a:r>
              <a:rPr lang="cs-CZ" b="0" i="0" dirty="0" smtClean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Abychom si ještě přesněji tyto pojmy vyjasnili, rozveďme význam tří jiných slov daleko obecnějšího obsahu, a to vědomost, znalost a známost.</a:t>
            </a:r>
            <a:endParaRPr lang="cs-CZ" b="0" i="0" dirty="0" smtClean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endParaRPr lang="cs-CZ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endParaRPr lang="cs-CZ" b="0" i="0" dirty="0" smtClean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endParaRPr lang="cs-CZ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239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193183" y="180305"/>
            <a:ext cx="11784169" cy="9941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Příklad výstavby odstavců s </a:t>
            </a:r>
            <a:r>
              <a:rPr lang="cs-CZ" sz="2800" b="1" dirty="0" smtClean="0">
                <a:solidFill>
                  <a:srgbClr val="0070C0"/>
                </a:solidFill>
              </a:rPr>
              <a:t>předělem</a:t>
            </a:r>
          </a:p>
          <a:p>
            <a:endParaRPr lang="cs-CZ" sz="2800" b="1" dirty="0">
              <a:solidFill>
                <a:srgbClr val="0070C0"/>
              </a:solidFill>
            </a:endParaRPr>
          </a:p>
          <a:p>
            <a:r>
              <a:rPr lang="cs-CZ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V dalších třech odstavcích rozvíjí autor </a:t>
            </a:r>
            <a:r>
              <a:rPr lang="cs-CZ" b="1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druhý obsahový úsek </a:t>
            </a:r>
            <a:r>
              <a:rPr lang="cs-CZ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(načatý už splývavým přechodem na konci úseku prvního) </a:t>
            </a:r>
            <a:r>
              <a:rPr lang="cs-CZ" b="1" dirty="0"/>
              <a:t>—</a:t>
            </a:r>
            <a:r>
              <a:rPr lang="cs-CZ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je to výklad pojmů známost, znalost a vědomost:</a:t>
            </a:r>
          </a:p>
          <a:p>
            <a:endParaRPr lang="cs-CZ" b="0" i="0" dirty="0" smtClean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r>
              <a:rPr lang="cs-CZ" dirty="0" smtClean="0">
                <a:solidFill>
                  <a:srgbClr val="000000"/>
                </a:solidFill>
                <a:latin typeface="Verdana" panose="020B0604030504040204" pitchFamily="34" charset="0"/>
              </a:rPr>
              <a:t>… </a:t>
            </a:r>
            <a:r>
              <a:rPr lang="cs-CZ" dirty="0" smtClean="0">
                <a:solidFill>
                  <a:srgbClr val="FF0000"/>
                </a:solidFill>
                <a:latin typeface="Verdana" panose="020B0604030504040204" pitchFamily="34" charset="0"/>
              </a:rPr>
              <a:t>Abychom </a:t>
            </a:r>
            <a:r>
              <a:rPr lang="cs-CZ" dirty="0">
                <a:solidFill>
                  <a:srgbClr val="FF0000"/>
                </a:solidFill>
                <a:latin typeface="Verdana" panose="020B0604030504040204" pitchFamily="34" charset="0"/>
              </a:rPr>
              <a:t>si ještě přesněji tyto pojmy vyjasnili, rozveďme význam tří jiných slov daleko obecnějšího obsahu, a to vědomost, znalost a známost.</a:t>
            </a:r>
            <a:endParaRPr lang="cs-CZ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endParaRPr lang="cs-CZ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algn="just"/>
            <a:r>
              <a:rPr lang="cs-CZ" sz="2000" b="1" dirty="0" smtClean="0"/>
              <a:t>1 Známost</a:t>
            </a:r>
            <a:r>
              <a:rPr lang="cs-CZ" sz="2000" dirty="0" smtClean="0"/>
              <a:t> </a:t>
            </a:r>
            <a:r>
              <a:rPr lang="cs-CZ" sz="2000" dirty="0"/>
              <a:t>je vše, co bylo o daném </a:t>
            </a:r>
            <a:r>
              <a:rPr lang="cs-CZ" sz="2000" dirty="0" smtClean="0"/>
              <a:t>tématu </a:t>
            </a:r>
            <a:r>
              <a:rPr lang="cs-CZ" sz="2000" dirty="0"/>
              <a:t>objeveno, poznáno kýmkoli a kdykoli, předpokládaje, že existuje jakýkoli záznam o této věci. Známostí je proto obrovský počet, jsou shromážděny v nesmírně obsažné literatuře vědecké všech časů i jazyků. Známosti shromáždili všichni, kdož v tom oboru nalezli nový poznatek</a:t>
            </a:r>
            <a:r>
              <a:rPr lang="cs-CZ" sz="2000" dirty="0" smtClean="0"/>
              <a:t>.</a:t>
            </a:r>
          </a:p>
          <a:p>
            <a:pPr algn="just"/>
            <a:endParaRPr lang="cs-CZ" sz="2000" dirty="0"/>
          </a:p>
          <a:p>
            <a:r>
              <a:rPr lang="cs-CZ" sz="2000" b="1" dirty="0" smtClean="0"/>
              <a:t>2 Znalost</a:t>
            </a:r>
            <a:r>
              <a:rPr lang="cs-CZ" sz="2000" dirty="0" smtClean="0"/>
              <a:t> </a:t>
            </a:r>
            <a:r>
              <a:rPr lang="cs-CZ" sz="2000" dirty="0"/>
              <a:t>je všechno, co jednotlivec o daném </a:t>
            </a:r>
            <a:r>
              <a:rPr lang="cs-CZ" sz="2000" dirty="0" smtClean="0"/>
              <a:t>předmětu </a:t>
            </a:r>
            <a:r>
              <a:rPr lang="cs-CZ" sz="2000" dirty="0"/>
              <a:t>kdy slyšel, viděl, četl — kdykoli a kdekoli —, i když třeba mnohé zapomněl. Znalosti jsou poznatky jednotlivcovy</a:t>
            </a:r>
            <a:r>
              <a:rPr lang="cs-CZ" sz="2000" dirty="0" smtClean="0"/>
              <a:t>.</a:t>
            </a:r>
          </a:p>
          <a:p>
            <a:endParaRPr lang="cs-CZ" sz="2000" dirty="0"/>
          </a:p>
          <a:p>
            <a:pPr algn="just"/>
            <a:r>
              <a:rPr lang="cs-CZ" sz="2000" b="1" dirty="0" smtClean="0"/>
              <a:t>3 Vědomost </a:t>
            </a:r>
            <a:r>
              <a:rPr lang="cs-CZ" sz="2000" dirty="0"/>
              <a:t>je všechno to, co si jednotlivec dovede ze svých znalostí uvědomit přímo krátkým přemýšlením bez pomůcek, jako je nahlédnutí do knih. Známosti jsou shromážděny v celé lékařské literatuře, znalosti jsou zaznamenány jen v té části literatury, kterou jednotlivec četl, ale též v těch přednáškách, které slyšel, nebo na těch nemocech, které vyšetřoval. Vědomosti jsou ty znalosti, které nosíme ve své paměti, nebo v našem případě, které si lékař přináší k lůžku nemocného. Ještě jinými slovy zcela obecně můžeme naše tři pojmy rozšířit, řekneme-li, že bádání je tvorba známostí, výuka — tvoření znalostí, učení — tvoření vědomostí.</a:t>
            </a:r>
          </a:p>
          <a:p>
            <a:endParaRPr lang="cs-CZ" b="0" i="0" dirty="0" smtClean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endParaRPr lang="cs-CZ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endParaRPr lang="cs-CZ" dirty="0" smtClean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endParaRPr lang="cs-CZ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endParaRPr lang="cs-CZ" dirty="0" smtClean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endParaRPr lang="cs-CZ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endParaRPr lang="cs-CZ" dirty="0" smtClean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endParaRPr lang="cs-CZ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endParaRPr lang="cs-CZ" dirty="0" smtClean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endParaRPr lang="cs-CZ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endParaRPr lang="cs-CZ" dirty="0" smtClean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287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93183" y="270456"/>
            <a:ext cx="11835685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</a:rPr>
              <a:t>Příklad </a:t>
            </a:r>
            <a:r>
              <a:rPr lang="cs-CZ" sz="2800" b="1" dirty="0">
                <a:solidFill>
                  <a:srgbClr val="0070C0"/>
                </a:solidFill>
              </a:rPr>
              <a:t>výstavby odstavců s předělem</a:t>
            </a:r>
          </a:p>
          <a:p>
            <a:endParaRPr lang="cs-CZ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cs-CZ" sz="20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Třetí obsahový úsek přináší </a:t>
            </a:r>
            <a:r>
              <a:rPr lang="cs-CZ" sz="2000" b="1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aplikaci </a:t>
            </a:r>
            <a:r>
              <a:rPr lang="cs-CZ" sz="20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vymezení z předcházejících dvou úseků na lékařskou praxi</a:t>
            </a:r>
          </a:p>
          <a:p>
            <a:r>
              <a:rPr lang="cs-CZ" sz="20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Tvoří ho jen </a:t>
            </a:r>
            <a:r>
              <a:rPr lang="cs-CZ" sz="20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jeden odstavec</a:t>
            </a:r>
          </a:p>
          <a:p>
            <a:r>
              <a:rPr lang="cs-CZ" sz="20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Spojovací věta na začátku odstavce má zajistit navázání na úsek předešlý:</a:t>
            </a:r>
          </a:p>
          <a:p>
            <a:endParaRPr lang="cs-CZ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endParaRPr lang="cs-CZ" dirty="0" smtClean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cs-CZ" sz="2400" dirty="0">
                <a:solidFill>
                  <a:srgbClr val="FF0000"/>
                </a:solidFill>
              </a:rPr>
              <a:t>Vraťme se k našemu lékaři</a:t>
            </a:r>
            <a:r>
              <a:rPr lang="cs-CZ" sz="2400" dirty="0"/>
              <a:t>. Přichází k lůžku nemocného, vyšetřuje ho a zjišťuje příznaky jeho nemoci. Pak srovnává výčet nalezených příznaků s výčtem příznaků, které zná o všech chorobách, a naleznuv, že určité příznaky nemoci se shodují s příznaky abstraktní choroby, provádí diagnózu. Diagnóza tedy dělá z nemoci chorobu. Diagnostikování je proto myšlenkový pochod v mysli lékaře. Diagnóza — výsledek přemýšlení — závisí na </a:t>
            </a:r>
            <a:r>
              <a:rPr lang="cs-CZ" sz="2400" b="1" dirty="0"/>
              <a:t>vědomostech </a:t>
            </a:r>
            <a:r>
              <a:rPr lang="cs-CZ" sz="2400" dirty="0"/>
              <a:t>vyšetřujícího. Může být proto nedokonalá, jsou-li jeho vědomosti neúplné, a může být dokonalejší, když si své vědomosti, s nimiž přišel k nemocnému, doplní prolistováním učebnice, čímž mnohé ze svých </a:t>
            </a:r>
            <a:r>
              <a:rPr lang="cs-CZ" sz="2400" b="1" dirty="0"/>
              <a:t>znalostí</a:t>
            </a:r>
            <a:r>
              <a:rPr lang="cs-CZ" sz="2400" dirty="0"/>
              <a:t> převede na vědomosti, a může být ještě dokonalejší, když začne studovat to, co dosud nezná, totiž lidské </a:t>
            </a:r>
            <a:r>
              <a:rPr lang="cs-CZ" sz="2400" b="1" dirty="0"/>
              <a:t>známosti</a:t>
            </a:r>
            <a:r>
              <a:rPr lang="cs-CZ" sz="2400" dirty="0"/>
              <a:t>. To je obecný poznávací postup platný pro všechna povolání, ale v lékařství má zvláštní význam zejména pro nemocného, a proto je mu třeba věnovat pozornost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57026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93183" y="296214"/>
            <a:ext cx="11603865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Příklad výstavby </a:t>
            </a:r>
            <a:r>
              <a:rPr lang="cs-CZ" sz="2800" b="1" dirty="0" smtClean="0">
                <a:solidFill>
                  <a:srgbClr val="0070C0"/>
                </a:solidFill>
              </a:rPr>
              <a:t>odstavců</a:t>
            </a:r>
            <a:endParaRPr lang="cs-CZ" sz="2800" b="0" i="0" dirty="0" smtClean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endParaRPr lang="cs-CZ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cs-CZ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První a druhý úsek </a:t>
            </a:r>
            <a:r>
              <a:rPr lang="cs-CZ" b="1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na sebe obsahem nenavazují </a:t>
            </a:r>
            <a:r>
              <a:rPr lang="cs-CZ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ani není mezi nimi nějaký přímý vztah</a:t>
            </a:r>
          </a:p>
          <a:p>
            <a:r>
              <a:rPr lang="cs-CZ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Bez formálního navázání by mezi oběma úseky byl </a:t>
            </a:r>
            <a:r>
              <a:rPr lang="cs-CZ" b="1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ostrý přechod </a:t>
            </a:r>
            <a:r>
              <a:rPr lang="cs-CZ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 </a:t>
            </a:r>
            <a:r>
              <a:rPr lang="cs-CZ" b="1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čtenáři by nebylo jasno</a:t>
            </a:r>
            <a:r>
              <a:rPr lang="cs-CZ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 proč je autor k sobě přiřadil</a:t>
            </a:r>
          </a:p>
          <a:p>
            <a:r>
              <a:rPr lang="cs-CZ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Je nutná </a:t>
            </a:r>
            <a:r>
              <a:rPr lang="cs-CZ" b="1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spojovací věta, nemůže však vycházet z obsahu</a:t>
            </a:r>
          </a:p>
          <a:p>
            <a:endParaRPr lang="cs-CZ" b="0" i="0" dirty="0" smtClean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r>
              <a:rPr lang="cs-CZ" dirty="0" smtClean="0">
                <a:solidFill>
                  <a:srgbClr val="000000"/>
                </a:solidFill>
                <a:latin typeface="Verdana" panose="020B0604030504040204" pitchFamily="34" charset="0"/>
              </a:rPr>
              <a:t>Formulace „neobsahové“ spojovací věty – může být různá </a:t>
            </a:r>
          </a:p>
          <a:p>
            <a:endParaRPr lang="cs-CZ" dirty="0" smtClean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cs-CZ" dirty="0" smtClean="0"/>
              <a:t>A) často </a:t>
            </a:r>
            <a:r>
              <a:rPr lang="cs-CZ" dirty="0"/>
              <a:t>stačí </a:t>
            </a:r>
            <a:r>
              <a:rPr lang="cs-CZ" b="1" dirty="0">
                <a:solidFill>
                  <a:srgbClr val="FF0000"/>
                </a:solidFill>
              </a:rPr>
              <a:t>formulace jen povšechně </a:t>
            </a:r>
            <a:r>
              <a:rPr lang="cs-CZ" b="1" dirty="0" smtClean="0">
                <a:solidFill>
                  <a:srgbClr val="FF0000"/>
                </a:solidFill>
              </a:rPr>
              <a:t>hodnotící</a:t>
            </a:r>
            <a:r>
              <a:rPr lang="cs-CZ" dirty="0" smtClean="0"/>
              <a:t>, např.: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i="1" dirty="0" smtClean="0"/>
              <a:t>Důležité </a:t>
            </a:r>
            <a:r>
              <a:rPr lang="cs-CZ" i="1" dirty="0"/>
              <a:t>pro nás je vyjasnit si přesněji pojmy </a:t>
            </a:r>
            <a:r>
              <a:rPr lang="cs-CZ" dirty="0"/>
              <a:t>»</a:t>
            </a:r>
            <a:r>
              <a:rPr lang="cs-CZ" i="1" dirty="0"/>
              <a:t>vědomost, znalost, známost</a:t>
            </a:r>
            <a:r>
              <a:rPr lang="cs-CZ" dirty="0" smtClean="0"/>
              <a:t>«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r>
              <a:rPr lang="cs-CZ" dirty="0" smtClean="0"/>
              <a:t>B) častá </a:t>
            </a:r>
            <a:r>
              <a:rPr lang="cs-CZ" dirty="0"/>
              <a:t>je též </a:t>
            </a:r>
            <a:r>
              <a:rPr lang="cs-CZ" b="1" dirty="0">
                <a:solidFill>
                  <a:srgbClr val="FF0000"/>
                </a:solidFill>
              </a:rPr>
              <a:t>formulace </a:t>
            </a:r>
            <a:r>
              <a:rPr lang="cs-CZ" b="1" dirty="0" smtClean="0">
                <a:solidFill>
                  <a:srgbClr val="FF0000"/>
                </a:solidFill>
              </a:rPr>
              <a:t>výzvová</a:t>
            </a:r>
            <a:r>
              <a:rPr lang="cs-CZ" dirty="0" smtClean="0"/>
              <a:t>, např.: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i="1" dirty="0" smtClean="0"/>
              <a:t>Vyjasněme </a:t>
            </a:r>
            <a:r>
              <a:rPr lang="cs-CZ" i="1" dirty="0"/>
              <a:t>si přesněji i pojmy… </a:t>
            </a:r>
            <a:endParaRPr lang="cs-CZ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i="1" dirty="0"/>
          </a:p>
          <a:p>
            <a:r>
              <a:rPr lang="cs-CZ" dirty="0" smtClean="0"/>
              <a:t>C) variantou pro </a:t>
            </a:r>
            <a:r>
              <a:rPr lang="cs-CZ" dirty="0"/>
              <a:t>spojovací větu </a:t>
            </a:r>
            <a:r>
              <a:rPr lang="cs-CZ" dirty="0" smtClean="0"/>
              <a:t>je </a:t>
            </a:r>
            <a:r>
              <a:rPr lang="cs-CZ" b="1" dirty="0" smtClean="0">
                <a:solidFill>
                  <a:srgbClr val="FF0000"/>
                </a:solidFill>
              </a:rPr>
              <a:t>autorova otázka</a:t>
            </a:r>
            <a:r>
              <a:rPr lang="cs-CZ" dirty="0" smtClean="0"/>
              <a:t>, např.: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i="1" dirty="0" smtClean="0"/>
              <a:t>Jaký </a:t>
            </a:r>
            <a:r>
              <a:rPr lang="cs-CZ" i="1" dirty="0"/>
              <a:t>je rozdíl mezi pojmy </a:t>
            </a:r>
            <a:r>
              <a:rPr lang="cs-CZ" dirty="0"/>
              <a:t>»</a:t>
            </a:r>
            <a:r>
              <a:rPr lang="cs-CZ" i="1" dirty="0"/>
              <a:t>vědomost, znalost, známost</a:t>
            </a:r>
            <a:r>
              <a:rPr lang="cs-CZ" dirty="0"/>
              <a:t>«? </a:t>
            </a:r>
            <a:endParaRPr lang="cs-CZ" dirty="0" smtClean="0"/>
          </a:p>
          <a:p>
            <a:r>
              <a:rPr lang="cs-CZ" dirty="0" smtClean="0"/>
              <a:t>Otázka </a:t>
            </a:r>
            <a:r>
              <a:rPr lang="cs-CZ" dirty="0"/>
              <a:t>navazuje na předcházející souvislost, třebas i vzdálenější, a musí tu být jistá pravděpodobnost, že by si ji čtenář mohl položit. Kde tomu tak není (a to je právě </a:t>
            </a:r>
            <a:r>
              <a:rPr lang="cs-CZ" dirty="0" smtClean="0"/>
              <a:t>ve výše uvedeném úryvku</a:t>
            </a:r>
            <a:r>
              <a:rPr lang="cs-CZ" dirty="0"/>
              <a:t>), forma otázky není </a:t>
            </a:r>
            <a:r>
              <a:rPr lang="cs-CZ" dirty="0" smtClean="0"/>
              <a:t>vhodná</a:t>
            </a:r>
          </a:p>
          <a:p>
            <a:endParaRPr lang="cs-CZ" dirty="0"/>
          </a:p>
          <a:p>
            <a:r>
              <a:rPr lang="cs-CZ" dirty="0" smtClean="0"/>
              <a:t>D) autor může ve </a:t>
            </a:r>
            <a:r>
              <a:rPr lang="cs-CZ" dirty="0"/>
              <a:t>spojovací větě přímo </a:t>
            </a:r>
            <a:r>
              <a:rPr lang="cs-CZ" b="1" dirty="0">
                <a:solidFill>
                  <a:srgbClr val="FF0000"/>
                </a:solidFill>
              </a:rPr>
              <a:t>konstatovat kompoziční </a:t>
            </a:r>
            <a:r>
              <a:rPr lang="cs-CZ" b="1" dirty="0" smtClean="0">
                <a:solidFill>
                  <a:srgbClr val="FF0000"/>
                </a:solidFill>
              </a:rPr>
              <a:t>potřebu</a:t>
            </a:r>
            <a:r>
              <a:rPr lang="cs-CZ" dirty="0" smtClean="0"/>
              <a:t>, např.: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i="1" dirty="0" smtClean="0"/>
              <a:t>Pro </a:t>
            </a:r>
            <a:r>
              <a:rPr lang="cs-CZ" i="1" dirty="0"/>
              <a:t>další výklady potřebujeme si ještě zpřesnit pojmy </a:t>
            </a:r>
            <a:r>
              <a:rPr lang="cs-CZ" dirty="0"/>
              <a:t>»</a:t>
            </a:r>
            <a:r>
              <a:rPr lang="cs-CZ" i="1" dirty="0"/>
              <a:t>vědomost, znalost, </a:t>
            </a:r>
            <a:r>
              <a:rPr lang="cs-CZ" i="1" dirty="0" smtClean="0"/>
              <a:t>známost</a:t>
            </a:r>
            <a:r>
              <a:rPr lang="cs-CZ" dirty="0" smtClean="0"/>
              <a:t>«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0901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9245" y="365126"/>
            <a:ext cx="10954555" cy="1090188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Odstavec s číslovaným výčtem v odborném textu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99245" y="1455313"/>
            <a:ext cx="11384923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LcParenR"/>
            </a:pPr>
            <a:r>
              <a:rPr lang="cs-CZ" sz="2400" dirty="0" smtClean="0">
                <a:solidFill>
                  <a:srgbClr val="000000"/>
                </a:solidFill>
              </a:rPr>
              <a:t>Číslovaným výčtem je zdůrazněna členitost výčtového obsahového úseku</a:t>
            </a:r>
          </a:p>
          <a:p>
            <a:pPr marL="342900" indent="-342900">
              <a:buAutoNum type="alphaLcParenR"/>
            </a:pPr>
            <a:r>
              <a:rPr lang="cs-CZ" sz="2400" dirty="0" smtClean="0">
                <a:solidFill>
                  <a:srgbClr val="000000"/>
                </a:solidFill>
              </a:rPr>
              <a:t>Číselná řada zároveň zdůrazňuje těsnou souvislost výčtového obsahu textu </a:t>
            </a:r>
          </a:p>
          <a:p>
            <a:pPr marL="342900" indent="-342900">
              <a:buAutoNum type="alphaLcParenR"/>
            </a:pPr>
            <a:r>
              <a:rPr lang="cs-CZ" sz="2400" dirty="0" smtClean="0">
                <a:solidFill>
                  <a:srgbClr val="000000"/>
                </a:solidFill>
              </a:rPr>
              <a:t>Tímto způsobem je výčtový úsek </a:t>
            </a:r>
            <a:r>
              <a:rPr lang="cs-CZ" sz="2400" dirty="0" smtClean="0"/>
              <a:t>(</a:t>
            </a:r>
            <a:r>
              <a:rPr lang="cs-CZ" sz="2400" dirty="0"/>
              <a:t>popř. výčtová část úseku) současně rozčleněn i </a:t>
            </a:r>
            <a:r>
              <a:rPr lang="cs-CZ" sz="2400" dirty="0" smtClean="0"/>
              <a:t>spjat</a:t>
            </a:r>
          </a:p>
          <a:p>
            <a:pPr marL="342900" indent="-342900">
              <a:buAutoNum type="alphaLcParenR"/>
            </a:pPr>
            <a:r>
              <a:rPr lang="cs-CZ" sz="2400" dirty="0" smtClean="0"/>
              <a:t>Chceme-li </a:t>
            </a:r>
            <a:r>
              <a:rPr lang="cs-CZ" sz="2400" dirty="0"/>
              <a:t>sepětí </a:t>
            </a:r>
            <a:r>
              <a:rPr lang="cs-CZ" sz="2400" dirty="0" smtClean="0"/>
              <a:t>obsahu zesílit</a:t>
            </a:r>
            <a:r>
              <a:rPr lang="cs-CZ" sz="2400" dirty="0"/>
              <a:t>, vyjádříme celý číslovaný výčet v </a:t>
            </a:r>
            <a:r>
              <a:rPr lang="cs-CZ" sz="2400" dirty="0" smtClean="0"/>
              <a:t>jednom (třeba i </a:t>
            </a:r>
            <a:r>
              <a:rPr lang="cs-CZ" sz="2400" dirty="0"/>
              <a:t>velmi bohatém a </a:t>
            </a:r>
            <a:r>
              <a:rPr lang="cs-CZ" sz="2400" dirty="0" smtClean="0"/>
              <a:t>složitém) souvětí</a:t>
            </a:r>
          </a:p>
          <a:p>
            <a:pPr marL="342900" indent="-342900">
              <a:buAutoNum type="alphaLcParenR"/>
            </a:pPr>
            <a:endParaRPr lang="cs-CZ" sz="2000" dirty="0"/>
          </a:p>
          <a:p>
            <a:r>
              <a:rPr lang="cs-CZ" sz="2000" b="1" dirty="0" smtClean="0"/>
              <a:t>Příklad práce s číslovaným výčtem:</a:t>
            </a:r>
            <a:r>
              <a:rPr lang="cs-CZ" sz="2000" b="1" dirty="0"/>
              <a:t> </a:t>
            </a:r>
            <a:endParaRPr lang="cs-CZ" sz="2000" b="1" dirty="0" smtClean="0"/>
          </a:p>
          <a:p>
            <a:endParaRPr lang="cs-CZ" sz="2000" b="1" dirty="0" smtClean="0"/>
          </a:p>
          <a:p>
            <a:r>
              <a:rPr lang="cs-CZ" sz="2000" i="1" dirty="0"/>
              <a:t>Pro další výklady potřebujeme přesněji rozlišit pojmy »známost, znalost, vědomost«, a to takto:</a:t>
            </a:r>
          </a:p>
          <a:p>
            <a:r>
              <a:rPr lang="cs-CZ" sz="2000" b="1" i="1" dirty="0"/>
              <a:t>1. známost</a:t>
            </a:r>
            <a:r>
              <a:rPr lang="cs-CZ" sz="2000" i="1" dirty="0"/>
              <a:t> je vše, co bylo o daném </a:t>
            </a:r>
            <a:r>
              <a:rPr lang="cs-CZ" sz="2000" i="1" dirty="0" smtClean="0"/>
              <a:t>tématu </a:t>
            </a:r>
            <a:r>
              <a:rPr lang="cs-CZ" sz="2000" i="1" dirty="0"/>
              <a:t>objeveno, poznáno kýmkoli a kdykoli, pokud existuje jakýkoli záznam o tom; známostí je proto obrovský počet, jsou shromážděny v nesmírně obsažné literatuře vědecké všech časů i jazyků;</a:t>
            </a:r>
          </a:p>
          <a:p>
            <a:r>
              <a:rPr lang="cs-CZ" sz="2000" b="1" i="1" dirty="0"/>
              <a:t>2. znalost </a:t>
            </a:r>
            <a:r>
              <a:rPr lang="cs-CZ" sz="2000" i="1" dirty="0"/>
              <a:t>je všechno, co jednotlivec o daném </a:t>
            </a:r>
            <a:r>
              <a:rPr lang="cs-CZ" sz="2000" i="1" dirty="0" smtClean="0"/>
              <a:t>předmětu </a:t>
            </a:r>
            <a:r>
              <a:rPr lang="cs-CZ" sz="2000" i="1" dirty="0"/>
              <a:t>kdy slyšel, viděl, četl — kdykoli a kdekoli —, i když mnohé zapomněl;</a:t>
            </a:r>
          </a:p>
          <a:p>
            <a:r>
              <a:rPr lang="cs-CZ" sz="2000" b="1" i="1" dirty="0"/>
              <a:t>3. vědomost </a:t>
            </a:r>
            <a:r>
              <a:rPr lang="cs-CZ" sz="2000" i="1" dirty="0"/>
              <a:t>je všechno to, co si jednotlivec dovede ze svých znalostí uvědomit přímo krátkým přemýšlením bez pomůcek, jako je nahlédnutí do knih</a:t>
            </a:r>
            <a:r>
              <a:rPr lang="cs-CZ" sz="2000" i="1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1335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70C0"/>
                </a:solidFill>
              </a:rPr>
              <a:t>Vztah odstavce a stránky</a:t>
            </a:r>
            <a:endParaRPr lang="cs-CZ" sz="4000" b="1" dirty="0">
              <a:solidFill>
                <a:srgbClr val="0070C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Stránkový zlom (konec stránky) může některé odstavce rozdělit na dvě </a:t>
            </a:r>
            <a:r>
              <a:rPr lang="cs-CZ" dirty="0" smtClean="0"/>
              <a:t>části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Na co dát při výstavbě textu pozor</a:t>
            </a:r>
          </a:p>
          <a:p>
            <a:pPr lvl="1"/>
            <a:r>
              <a:rPr lang="cs-CZ" dirty="0" smtClean="0"/>
              <a:t>A) na </a:t>
            </a:r>
            <a:r>
              <a:rPr lang="cs-CZ" dirty="0"/>
              <a:t>konci stránky </a:t>
            </a:r>
            <a:r>
              <a:rPr lang="cs-CZ" dirty="0" smtClean="0"/>
              <a:t>nesmí zůstat </a:t>
            </a:r>
            <a:r>
              <a:rPr lang="cs-CZ" dirty="0"/>
              <a:t>pouze první řádek </a:t>
            </a:r>
            <a:r>
              <a:rPr lang="cs-CZ" dirty="0" smtClean="0"/>
              <a:t>odstavce</a:t>
            </a:r>
          </a:p>
          <a:p>
            <a:pPr lvl="1"/>
            <a:r>
              <a:rPr lang="cs-CZ" dirty="0" smtClean="0"/>
              <a:t>B) na </a:t>
            </a:r>
            <a:r>
              <a:rPr lang="cs-CZ" dirty="0"/>
              <a:t>začátku nové stránky </a:t>
            </a:r>
            <a:r>
              <a:rPr lang="cs-CZ" dirty="0" smtClean="0"/>
              <a:t>nesmí zůstat pouze </a:t>
            </a:r>
            <a:r>
              <a:rPr lang="cs-CZ" dirty="0"/>
              <a:t>východový řádek </a:t>
            </a:r>
            <a:r>
              <a:rPr lang="cs-CZ" dirty="0" smtClean="0"/>
              <a:t>odstavce</a:t>
            </a:r>
          </a:p>
          <a:p>
            <a:pPr lvl="1"/>
            <a:r>
              <a:rPr lang="cs-CZ" dirty="0" smtClean="0"/>
              <a:t>C) některé typy odstavců nesmějí být nikdy </a:t>
            </a:r>
            <a:r>
              <a:rPr lang="cs-CZ" dirty="0"/>
              <a:t>rozděleny koncem stránky </a:t>
            </a:r>
            <a:r>
              <a:rPr lang="cs-CZ" dirty="0" smtClean="0"/>
              <a:t>- například </a:t>
            </a:r>
            <a:r>
              <a:rPr lang="cs-CZ" b="1" dirty="0"/>
              <a:t>nadpisové odstavce</a:t>
            </a:r>
            <a:r>
              <a:rPr lang="cs-CZ" dirty="0"/>
              <a:t>, </a:t>
            </a:r>
            <a:r>
              <a:rPr lang="cs-CZ" b="1" dirty="0"/>
              <a:t>odstavce tvořící </a:t>
            </a:r>
            <a:r>
              <a:rPr lang="cs-CZ" b="1" dirty="0" smtClean="0"/>
              <a:t>tabulku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Za </a:t>
            </a:r>
            <a:r>
              <a:rPr lang="cs-CZ" dirty="0"/>
              <a:t>odstavcem, který představuje nadpis, musí na téže straně následovat ještě začátek dalšího </a:t>
            </a:r>
            <a:r>
              <a:rPr lang="cs-CZ" dirty="0" smtClean="0"/>
              <a:t>odstavce </a:t>
            </a:r>
            <a:r>
              <a:rPr lang="cs-CZ" i="1" dirty="0"/>
              <a:t>—</a:t>
            </a:r>
            <a:r>
              <a:rPr lang="cs-CZ" dirty="0" smtClean="0"/>
              <a:t> nejméně </a:t>
            </a:r>
            <a:r>
              <a:rPr lang="cs-CZ" dirty="0"/>
              <a:t>tři </a:t>
            </a:r>
            <a:r>
              <a:rPr lang="cs-CZ" dirty="0" smtClean="0"/>
              <a:t>řádky</a:t>
            </a:r>
          </a:p>
          <a:p>
            <a:pPr marL="0" indent="0">
              <a:buNone/>
            </a:pPr>
            <a:r>
              <a:rPr lang="cs-CZ" dirty="0" smtClean="0"/>
              <a:t>Každý </a:t>
            </a:r>
            <a:r>
              <a:rPr lang="cs-CZ" dirty="0"/>
              <a:t>odstavec musí být tedy vybaven parametry, které upravují výskyt stránkového zlomu uvnitř nebo v jeho okolí</a:t>
            </a:r>
          </a:p>
        </p:txBody>
      </p:sp>
    </p:spTree>
    <p:extLst>
      <p:ext uri="{BB962C8B-B14F-4D97-AF65-F5344CB8AC3E}">
        <p14:creationId xmlns:p14="http://schemas.microsoft.com/office/powerpoint/2010/main" val="24510431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1008</Words>
  <Application>Microsoft Office PowerPoint</Application>
  <PresentationFormat>Širokoúhlá obrazovka</PresentationFormat>
  <Paragraphs>93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Verdana</vt:lpstr>
      <vt:lpstr>Motiv Office</vt:lpstr>
      <vt:lpstr>Odstavec v odborném textu</vt:lpstr>
      <vt:lpstr>Funkce odstavce</vt:lpstr>
      <vt:lpstr>Předěl mezi obsahově nosnými odstavci</vt:lpstr>
      <vt:lpstr>Prezentace aplikace PowerPoint</vt:lpstr>
      <vt:lpstr>Prezentace aplikace PowerPoint</vt:lpstr>
      <vt:lpstr>Prezentace aplikace PowerPoint</vt:lpstr>
      <vt:lpstr>Prezentace aplikace PowerPoint</vt:lpstr>
      <vt:lpstr>Odstavec s číslovaným výčtem v odborném textu</vt:lpstr>
      <vt:lpstr>Vztah odstavce a stránky</vt:lpstr>
      <vt:lpstr>Prezentace aplikace PowerPoint</vt:lpstr>
    </vt:vector>
  </TitlesOfParts>
  <Company>FFMU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Odstavec v odborném textu</dc:title>
  <dc:creator>Projekt INTERES</dc:creator>
  <cp:lastModifiedBy>Pavlína Mazáčová</cp:lastModifiedBy>
  <cp:revision>12</cp:revision>
  <dcterms:created xsi:type="dcterms:W3CDTF">2018-04-19T19:29:46Z</dcterms:created>
  <dcterms:modified xsi:type="dcterms:W3CDTF">2018-04-20T06:59:18Z</dcterms:modified>
</cp:coreProperties>
</file>