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4"/>
  </p:sldMasterIdLst>
  <p:sldIdLst>
    <p:sldId id="256" r:id="rId5"/>
    <p:sldId id="270" r:id="rId6"/>
    <p:sldId id="262" r:id="rId7"/>
    <p:sldId id="282" r:id="rId8"/>
    <p:sldId id="257" r:id="rId9"/>
    <p:sldId id="265" r:id="rId10"/>
    <p:sldId id="269" r:id="rId11"/>
    <p:sldId id="258" r:id="rId12"/>
    <p:sldId id="267" r:id="rId13"/>
    <p:sldId id="260" r:id="rId14"/>
    <p:sldId id="259" r:id="rId15"/>
    <p:sldId id="288" r:id="rId16"/>
    <p:sldId id="290" r:id="rId17"/>
    <p:sldId id="291" r:id="rId18"/>
    <p:sldId id="268" r:id="rId19"/>
    <p:sldId id="285" r:id="rId20"/>
    <p:sldId id="286" r:id="rId21"/>
    <p:sldId id="280" r:id="rId22"/>
    <p:sldId id="289" r:id="rId23"/>
    <p:sldId id="281" r:id="rId24"/>
    <p:sldId id="279" r:id="rId25"/>
    <p:sldId id="278" r:id="rId26"/>
    <p:sldId id="272" r:id="rId27"/>
    <p:sldId id="273" r:id="rId28"/>
    <p:sldId id="283" r:id="rId29"/>
    <p:sldId id="284" r:id="rId30"/>
    <p:sldId id="297" r:id="rId31"/>
    <p:sldId id="275" r:id="rId32"/>
    <p:sldId id="292" r:id="rId33"/>
    <p:sldId id="287" r:id="rId34"/>
    <p:sldId id="293" r:id="rId35"/>
    <p:sldId id="261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6EEFE"/>
    <a:srgbClr val="FFFFFF"/>
    <a:srgbClr val="8D0000"/>
    <a:srgbClr val="FDC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5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0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8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415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3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9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1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2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2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0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41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5/9/2018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3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gv.sci.muni.cz/pro-verejnost/sbirky-a-geopar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aktualne/pro-medi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ovanovantarktide.cz/o-polarni-stanici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vyzku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uchazeci/bakalarske-a-magisterske-studium/prijimacky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gv.sci.muni.cz/student/dulezite-terminy-201617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o-na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stovanovantarktide.cz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uni.cz/go/web-workshop-2018" TargetMode="External"/><Relationship Id="rId2" Type="http://schemas.openxmlformats.org/officeDocument/2006/relationships/hyperlink" Target="http://webcentrum.muni.cz/redak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centrum.muni.cz/novewebyff/system-umbraco" TargetMode="External"/><Relationship Id="rId4" Type="http://schemas.openxmlformats.org/officeDocument/2006/relationships/hyperlink" Target="http://metalkonference2018.phil.muni.cz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gv.sci.muni.cz/pro-verejnost/sbirky-a-geopark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uni.cz/uchazeci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psp.fss.muni.cz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il.muni.cz/pro-uchazece/bakalarske-studium/7179-informacni-studia-a-knihovnictvi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pro-uchazece/bakalarske-studiu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i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aktualne/aktuality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il.muni.cz/aktualne/aktuality/semestrend-2017-jedeme-v-tom-spolu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olar.sci.muni.cz/cs/uvod" TargetMode="External"/><Relationship Id="rId2" Type="http://schemas.openxmlformats.org/officeDocument/2006/relationships/hyperlink" Target="http://jobbox.knihovna.cz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jobbox.knihovna.cz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polar.sci.muni.cz/cs/uvo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ovanovantarktide.cz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.muni.cz/pro-uchazece/bakalarske-studiu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42978" y="1913439"/>
            <a:ext cx="8144134" cy="137307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CMS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Umbraco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– komponenty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41590" y="4042588"/>
            <a:ext cx="8144134" cy="1471267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</a:pPr>
            <a:r>
              <a:rPr lang="cs-CZ" sz="2200" b="1" dirty="0"/>
              <a:t>Iveta Burdová, Pavel Budík</a:t>
            </a:r>
          </a:p>
          <a:p>
            <a:pPr algn="l">
              <a:lnSpc>
                <a:spcPct val="150000"/>
              </a:lnSpc>
            </a:pPr>
            <a:r>
              <a:rPr lang="cs-CZ" sz="2000" dirty="0"/>
              <a:t>webcentrum@ics.muni.cz</a:t>
            </a:r>
            <a:br>
              <a:rPr lang="cs-CZ" sz="2000" dirty="0"/>
            </a:br>
            <a:r>
              <a:rPr lang="cs-CZ" sz="2000" dirty="0"/>
              <a:t>Ústav výpočetní techniky MU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9585724" y="5702114"/>
            <a:ext cx="1609520" cy="68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cs-CZ" sz="2000" dirty="0"/>
              <a:t>3. 5. 2018</a:t>
            </a:r>
          </a:p>
        </p:txBody>
      </p:sp>
    </p:spTree>
    <p:extLst>
      <p:ext uri="{BB962C8B-B14F-4D97-AF65-F5344CB8AC3E}">
        <p14:creationId xmlns:p14="http://schemas.microsoft.com/office/powerpoint/2010/main" val="218132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-76200"/>
            <a:ext cx="12346857" cy="60755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10074581" y="6323111"/>
            <a:ext cx="2025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hlinkClick r:id="rId3"/>
              </a:rPr>
              <a:t>https://www.muni.cz/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5475" y="6292334"/>
            <a:ext cx="2555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/>
              <a:t>Hero</a:t>
            </a:r>
            <a:r>
              <a:rPr lang="cs-CZ" sz="1600" b="1" dirty="0"/>
              <a:t> box</a:t>
            </a:r>
            <a:r>
              <a:rPr lang="cs-CZ" sz="1600" dirty="0"/>
              <a:t> s obrázkem vpravo</a:t>
            </a:r>
          </a:p>
        </p:txBody>
      </p:sp>
    </p:spTree>
    <p:extLst>
      <p:ext uri="{BB962C8B-B14F-4D97-AF65-F5344CB8AC3E}">
        <p14:creationId xmlns:p14="http://schemas.microsoft.com/office/powerpoint/2010/main" val="29774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37948"/>
            <a:ext cx="12268200" cy="61097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195475" y="6292334"/>
            <a:ext cx="16069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2 typy </a:t>
            </a:r>
            <a:r>
              <a:rPr lang="cs-CZ" sz="1600" b="1" dirty="0" err="1"/>
              <a:t>hero</a:t>
            </a:r>
            <a:r>
              <a:rPr lang="cs-CZ" sz="1600" b="1" dirty="0"/>
              <a:t> boxů</a:t>
            </a:r>
            <a:endParaRPr lang="cs-CZ" sz="1600" dirty="0"/>
          </a:p>
        </p:txBody>
      </p:sp>
      <p:sp>
        <p:nvSpPr>
          <p:cNvPr id="8" name="Obdélník 7">
            <a:hlinkClick r:id="rId3"/>
          </p:cNvPr>
          <p:cNvSpPr/>
          <p:nvPr/>
        </p:nvSpPr>
        <p:spPr>
          <a:xfrm>
            <a:off x="7571889" y="6323111"/>
            <a:ext cx="4620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hlinkClick r:id="rId3"/>
              </a:rPr>
              <a:t>http://ugv.sci.muni.cz/pro-verejnost/sbirky-a-geopark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8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-34740"/>
            <a:ext cx="4819650" cy="6920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9035892" y="6494697"/>
            <a:ext cx="30846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https://www.phil.muni.cz/aktualne/pro-media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195475" y="6292334"/>
            <a:ext cx="10356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/>
              <a:t>hero</a:t>
            </a:r>
            <a:r>
              <a:rPr lang="cs-CZ" sz="1600" b="1" dirty="0"/>
              <a:t> boxy</a:t>
            </a:r>
          </a:p>
        </p:txBody>
      </p:sp>
    </p:spTree>
    <p:extLst>
      <p:ext uri="{BB962C8B-B14F-4D97-AF65-F5344CB8AC3E}">
        <p14:creationId xmlns:p14="http://schemas.microsoft.com/office/powerpoint/2010/main" val="23997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186286"/>
            <a:ext cx="6777842" cy="344781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838200" y="6313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Hero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header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838200" y="164465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dirty="0" err="1"/>
              <a:t>hero</a:t>
            </a:r>
            <a:r>
              <a:rPr lang="cs-CZ" sz="2600" dirty="0"/>
              <a:t> </a:t>
            </a:r>
            <a:r>
              <a:rPr lang="cs-CZ" sz="2600" dirty="0" err="1"/>
              <a:t>header</a:t>
            </a:r>
            <a:r>
              <a:rPr lang="cs-CZ" sz="2600" dirty="0"/>
              <a:t> = obrázek přes celou šířku sloupce + text (a jiné) (v </a:t>
            </a:r>
            <a:r>
              <a:rPr lang="cs-CZ" sz="2600" dirty="0" err="1"/>
              <a:t>boxíku</a:t>
            </a:r>
            <a:r>
              <a:rPr lang="cs-CZ" sz="2600" dirty="0"/>
              <a:t>)</a:t>
            </a:r>
          </a:p>
          <a:p>
            <a:r>
              <a:rPr lang="cs-CZ" sz="2600" dirty="0"/>
              <a:t>pro prezentační stránky – když chceme zaujmout fotografií</a:t>
            </a:r>
          </a:p>
          <a:p>
            <a:r>
              <a:rPr lang="cs-CZ" sz="2600" dirty="0"/>
              <a:t> je nutné mít kvalitní fotografii s dostatečným rozlišením</a:t>
            </a:r>
          </a:p>
        </p:txBody>
      </p:sp>
      <p:sp>
        <p:nvSpPr>
          <p:cNvPr id="5" name="Obdélník 4"/>
          <p:cNvSpPr/>
          <p:nvPr/>
        </p:nvSpPr>
        <p:spPr>
          <a:xfrm>
            <a:off x="8495785" y="6357099"/>
            <a:ext cx="3523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http://www.testovanovantarktide.cz/o-polarni-stanici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95642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46299" cy="62103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9915569" y="6406634"/>
            <a:ext cx="20399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https://www.muni.cz/vyzkum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195475" y="6320909"/>
            <a:ext cx="12273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/>
              <a:t>hero</a:t>
            </a:r>
            <a:r>
              <a:rPr lang="cs-CZ" sz="1600" b="1" dirty="0"/>
              <a:t> </a:t>
            </a:r>
            <a:r>
              <a:rPr lang="cs-CZ" sz="1600" b="1" dirty="0" err="1"/>
              <a:t>header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17002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Významné informace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5856" y="4829155"/>
            <a:ext cx="6991794" cy="18531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3708970"/>
            <a:ext cx="6000750" cy="16254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989" y="2327326"/>
            <a:ext cx="6740861" cy="1622907"/>
          </a:xfrm>
          <a:prstGeom prst="rect">
            <a:avLst/>
          </a:prstGeom>
        </p:spPr>
      </p:pic>
      <p:sp>
        <p:nvSpPr>
          <p:cNvPr id="11" name="Zástupný symbol pro obsah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dirty="0"/>
              <a:t>možné použít pro prezentaci zajímavých číselných údajů, jako rozcestník aj.</a:t>
            </a:r>
          </a:p>
        </p:txBody>
      </p:sp>
    </p:spTree>
    <p:extLst>
      <p:ext uri="{BB962C8B-B14F-4D97-AF65-F5344CB8AC3E}">
        <p14:creationId xmlns:p14="http://schemas.microsoft.com/office/powerpoint/2010/main" val="129469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Citace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1609724"/>
            <a:ext cx="7253602" cy="22383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3943395"/>
            <a:ext cx="8105775" cy="19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9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Testimoniál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4615243"/>
            <a:ext cx="7306054" cy="18966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2435"/>
            <a:ext cx="7762875" cy="29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0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Časové osy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37397"/>
            <a:ext cx="7124701" cy="4351338"/>
          </a:xfrm>
        </p:spPr>
        <p:txBody>
          <a:bodyPr/>
          <a:lstStyle/>
          <a:p>
            <a:r>
              <a:rPr lang="cs-CZ" sz="2600" dirty="0"/>
              <a:t>vhodné k zachycení jednotlivých kroků procesu, posloupnosti v čase</a:t>
            </a:r>
          </a:p>
          <a:p>
            <a:r>
              <a:rPr lang="cs-CZ" sz="2600" dirty="0"/>
              <a:t>2 typy</a:t>
            </a:r>
          </a:p>
          <a:p>
            <a:pPr lvl="1"/>
            <a:r>
              <a:rPr lang="cs-CZ" sz="2000" dirty="0"/>
              <a:t>časová osa s boxy</a:t>
            </a:r>
          </a:p>
          <a:p>
            <a:pPr lvl="1"/>
            <a:r>
              <a:rPr lang="cs-CZ" sz="2000" dirty="0"/>
              <a:t>standardní časová osa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676" y="2724149"/>
            <a:ext cx="4089596" cy="36785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2638425" y="6462236"/>
            <a:ext cx="510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3"/>
              </a:rPr>
              <a:t>https://www.muni.cz/uchazeci/bakalarske-a-magisterske-studium/prijimacky</a:t>
            </a: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609" y="936905"/>
            <a:ext cx="2975035" cy="54657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100998" y="6488668"/>
            <a:ext cx="36716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5"/>
              </a:rPr>
              <a:t>http://ugv.sci.muni.cz/student/dulezite-terminy-201617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8452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Slideshow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14565"/>
            <a:ext cx="5229225" cy="178361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01616" y="5652904"/>
            <a:ext cx="2179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https://www.phil.muni.cz/o-nas</a:t>
            </a: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042" y="1690688"/>
            <a:ext cx="5154020" cy="36755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64" y="1636896"/>
            <a:ext cx="2867025" cy="1590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6857485" y="5652904"/>
            <a:ext cx="25138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6"/>
              </a:rPr>
              <a:t>http://www.testovanovantarktide.cz/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24055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75613"/>
            <a:ext cx="247198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Podklady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93150"/>
            <a:ext cx="10515600" cy="1250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hlinkClick r:id="rId2"/>
              </a:rPr>
              <a:t>http://webcentrum.muni.cz/redakce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Přihlášení: jednotné přihlašování na MU (UČO + primární heslo)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8200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Přihlášení do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Umbraca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38200" y="3700437"/>
            <a:ext cx="8601559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cs-CZ" b="1" dirty="0"/>
              <a:t>Prezentace a fotky k webu na procvičení:</a:t>
            </a:r>
          </a:p>
          <a:p>
            <a:r>
              <a:rPr lang="cs-CZ" b="1" dirty="0">
                <a:hlinkClick r:id="rId3"/>
              </a:rPr>
              <a:t>https://muni.cz/go/web-workshop-2018</a:t>
            </a:r>
            <a:r>
              <a:rPr lang="cs-CZ" b="1" dirty="0"/>
              <a:t> </a:t>
            </a:r>
            <a:br>
              <a:rPr lang="cs-CZ" b="1" dirty="0">
                <a:ea typeface="+mn-lt"/>
                <a:cs typeface="+mn-lt"/>
              </a:rPr>
            </a:br>
            <a:endParaRPr lang="cs-CZ" dirty="0"/>
          </a:p>
          <a:p>
            <a:r>
              <a:rPr lang="cs-CZ" dirty="0"/>
              <a:t>Web na procvičení:</a:t>
            </a:r>
            <a:br>
              <a:rPr lang="cs-CZ" dirty="0">
                <a:cs typeface="Calibri"/>
              </a:rPr>
            </a:br>
            <a:r>
              <a:rPr lang="cs-CZ" dirty="0">
                <a:hlinkClick r:id="rId4"/>
              </a:rPr>
              <a:t>http://metalkonference2018.phil.muni.cz/</a:t>
            </a:r>
            <a:r>
              <a:rPr lang="cs-CZ" dirty="0"/>
              <a:t> </a:t>
            </a:r>
            <a:br>
              <a:rPr lang="cs-CZ" dirty="0">
                <a:cs typeface="Calibri"/>
              </a:rPr>
            </a:br>
            <a:endParaRPr lang="cs-CZ" dirty="0"/>
          </a:p>
          <a:p>
            <a:r>
              <a:rPr lang="cs-CZ" dirty="0"/>
              <a:t>Dokumentace k </a:t>
            </a:r>
            <a:r>
              <a:rPr lang="cs-CZ" dirty="0" err="1"/>
              <a:t>Umbracu</a:t>
            </a:r>
            <a:r>
              <a:rPr lang="cs-CZ" dirty="0"/>
              <a:t> na webu CIT FF:</a:t>
            </a:r>
            <a:br>
              <a:rPr lang="cs-CZ" dirty="0">
                <a:ea typeface="+mn-lt"/>
                <a:cs typeface="+mn-lt"/>
              </a:rPr>
            </a:br>
            <a:r>
              <a:rPr lang="cs-CZ" dirty="0">
                <a:hlinkClick r:id="rId5"/>
              </a:rPr>
              <a:t>https://webcentrum.muni.cz/novewebyff/system-umbraco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4204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Kontaktní formulář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79" y="1825625"/>
            <a:ext cx="10498321" cy="348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53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text + tlačítko</a:t>
            </a:r>
          </a:p>
          <a:p>
            <a:r>
              <a:rPr lang="cs-CZ" dirty="0"/>
              <a:t>umožňují odkazovat na stránky v rámci webu nebo na stránky externí – vhodné jako rozcestník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50590"/>
          <a:stretch/>
        </p:blipFill>
        <p:spPr>
          <a:xfrm>
            <a:off x="8130005" y="5018640"/>
            <a:ext cx="3633369" cy="13045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" y="3714750"/>
            <a:ext cx="7291806" cy="26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5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4" y="-74645"/>
            <a:ext cx="12433630" cy="63914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bdélník 2">
            <a:hlinkClick r:id="rId3"/>
          </p:cNvPr>
          <p:cNvSpPr/>
          <p:nvPr/>
        </p:nvSpPr>
        <p:spPr>
          <a:xfrm>
            <a:off x="9512656" y="6316825"/>
            <a:ext cx="2424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4"/>
              </a:rPr>
              <a:t>https://www.muni.cz/uchazeci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195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Sociální sítě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Facebook</a:t>
            </a:r>
            <a:r>
              <a:rPr lang="cs-CZ" dirty="0"/>
              <a:t> a </a:t>
            </a:r>
            <a:r>
              <a:rPr lang="cs-CZ" dirty="0" err="1"/>
              <a:t>Twitter</a:t>
            </a:r>
            <a:r>
              <a:rPr lang="cs-CZ" dirty="0"/>
              <a:t> </a:t>
            </a:r>
            <a:r>
              <a:rPr lang="cs-CZ" dirty="0" err="1"/>
              <a:t>feed</a:t>
            </a:r>
            <a:endParaRPr lang="cs-CZ" dirty="0"/>
          </a:p>
          <a:p>
            <a:r>
              <a:rPr lang="cs-CZ" dirty="0"/>
              <a:t>tlačítka pro sdílení na sociálních sítích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34040"/>
            <a:ext cx="876300" cy="800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419" y="5672140"/>
            <a:ext cx="1009650" cy="76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069" y="5595940"/>
            <a:ext cx="971550" cy="838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734" y="5710240"/>
            <a:ext cx="1228725" cy="7239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353593"/>
            <a:ext cx="2409825" cy="6477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265" y="4232455"/>
            <a:ext cx="3857625" cy="61912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262434"/>
            <a:ext cx="1533525" cy="561975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657957" y="4188074"/>
            <a:ext cx="649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/>
              <a:t>→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9802" y="756073"/>
            <a:ext cx="2401522" cy="56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35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30" y="0"/>
            <a:ext cx="9412941" cy="61782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10204946" y="6406634"/>
            <a:ext cx="1666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http://spsp.fss.muni.cz/</a:t>
            </a:r>
            <a:endParaRPr lang="cs-CZ" sz="1200" dirty="0"/>
          </a:p>
        </p:txBody>
      </p:sp>
      <p:sp>
        <p:nvSpPr>
          <p:cNvPr id="4" name="Obdélník 3"/>
          <p:cNvSpPr/>
          <p:nvPr/>
        </p:nvSpPr>
        <p:spPr>
          <a:xfrm>
            <a:off x="195475" y="6320909"/>
            <a:ext cx="1417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/>
              <a:t>Facebook</a:t>
            </a:r>
            <a:r>
              <a:rPr lang="cs-CZ" sz="1600" b="1" dirty="0"/>
              <a:t> </a:t>
            </a:r>
            <a:r>
              <a:rPr lang="cs-CZ" sz="1600" b="1" dirty="0" err="1"/>
              <a:t>feed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882717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Rozklikávací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blok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vhodné pro FAQ, otázky a odpovědi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455941"/>
            <a:ext cx="8877300" cy="17658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21819"/>
            <a:ext cx="4650403" cy="24883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38200" y="6115766"/>
            <a:ext cx="3514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https://www.phil.muni.cz/pro-uchazece/bakalarske-studium/7179-informacni-studia-a-knihovnictvi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54936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Rozcestník odkazů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8482136" cy="4176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38200" y="6054209"/>
            <a:ext cx="4584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3"/>
              </a:rPr>
              <a:t>https://www.phil.muni.cz/pro-uchazece/bakalarske-studium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8189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Článek – upoutávka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197353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Možnosti využití</a:t>
            </a:r>
          </a:p>
          <a:p>
            <a:r>
              <a:rPr lang="cs-CZ" dirty="0"/>
              <a:t>samostatná aktualita (bez </a:t>
            </a:r>
            <a:r>
              <a:rPr lang="cs-CZ" dirty="0" err="1"/>
              <a:t>prokliku</a:t>
            </a:r>
            <a:r>
              <a:rPr lang="cs-CZ" dirty="0"/>
              <a:t>)</a:t>
            </a:r>
          </a:p>
          <a:p>
            <a:r>
              <a:rPr lang="cs-CZ" dirty="0"/>
              <a:t>upoutávka na stránku s detailem článku (s </a:t>
            </a:r>
            <a:r>
              <a:rPr lang="cs-CZ" dirty="0" err="1"/>
              <a:t>proklikem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1" y="1124492"/>
            <a:ext cx="4588739" cy="26746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694" y="4025153"/>
            <a:ext cx="6329303" cy="2389688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0" y="4233231"/>
            <a:ext cx="4926106" cy="19735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základem je nadpis + text</a:t>
            </a:r>
          </a:p>
          <a:p>
            <a:r>
              <a:rPr lang="cs-CZ" dirty="0"/>
              <a:t>je možné přidat fotografii, tlačítko a doplňkovou informaci (např. datum, autor apod.)</a:t>
            </a:r>
          </a:p>
        </p:txBody>
      </p:sp>
    </p:spTree>
    <p:extLst>
      <p:ext uri="{BB962C8B-B14F-4D97-AF65-F5344CB8AC3E}">
        <p14:creationId xmlns:p14="http://schemas.microsoft.com/office/powerpoint/2010/main" val="2578598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Vizitka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slouží pro uvedení kontaktu na danou osobu, oddělení apod.</a:t>
            </a:r>
          </a:p>
          <a:p>
            <a:r>
              <a:rPr lang="cs-CZ" dirty="0"/>
              <a:t>umožňuje automatické dohledání informací u osob z MU podle UČA</a:t>
            </a:r>
          </a:p>
          <a:p>
            <a:r>
              <a:rPr lang="cs-CZ" dirty="0"/>
              <a:t>různé varianty zobrazení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404" y="3306929"/>
            <a:ext cx="2813617" cy="30049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34080"/>
            <a:ext cx="3333750" cy="1066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73" y="3939988"/>
            <a:ext cx="4099010" cy="23990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5148185"/>
            <a:ext cx="3333750" cy="12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8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A další…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záložky</a:t>
            </a:r>
          </a:p>
          <a:p>
            <a:r>
              <a:rPr lang="cs-CZ" dirty="0"/>
              <a:t>mapa</a:t>
            </a:r>
            <a:endParaRPr lang="cs-CZ" sz="1900" dirty="0">
              <a:cs typeface="Calibri"/>
            </a:endParaRPr>
          </a:p>
          <a:p>
            <a:r>
              <a:rPr lang="cs-CZ" dirty="0"/>
              <a:t>navigace</a:t>
            </a:r>
          </a:p>
          <a:p>
            <a:r>
              <a:rPr lang="cs-CZ" dirty="0"/>
              <a:t>databázová data MU </a:t>
            </a:r>
            <a:r>
              <a:rPr lang="cs-CZ" sz="1800" dirty="0"/>
              <a:t>(např. výpisy projektů, seznamy zaměstnanců daného pracoviště)</a:t>
            </a:r>
          </a:p>
          <a:p>
            <a:r>
              <a:rPr lang="cs-CZ" dirty="0"/>
              <a:t>horizontální menu</a:t>
            </a:r>
          </a:p>
          <a:p>
            <a:r>
              <a:rPr lang="cs-CZ" dirty="0"/>
              <a:t>grafický modul</a:t>
            </a:r>
          </a:p>
          <a:p>
            <a:r>
              <a:rPr lang="cs-CZ" b="1" dirty="0"/>
              <a:t>výstřižek</a:t>
            </a:r>
          </a:p>
          <a:p>
            <a:r>
              <a:rPr lang="cs-CZ" b="1" dirty="0"/>
              <a:t>vnořený </a:t>
            </a:r>
            <a:r>
              <a:rPr lang="cs-CZ" b="1" dirty="0" err="1"/>
              <a:t>grid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4050839"/>
            <a:ext cx="6400800" cy="212612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644275" y="6007686"/>
            <a:ext cx="1443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/>
              <a:t>grafický modul</a:t>
            </a:r>
          </a:p>
        </p:txBody>
      </p:sp>
    </p:spTree>
    <p:extLst>
      <p:ext uri="{BB962C8B-B14F-4D97-AF65-F5344CB8AC3E}">
        <p14:creationId xmlns:p14="http://schemas.microsoft.com/office/powerpoint/2010/main" val="233328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Záhlaví a zápatí webu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42368"/>
            <a:ext cx="9928412" cy="926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b="1" dirty="0"/>
              <a:t>Záhlaví</a:t>
            </a:r>
            <a:r>
              <a:rPr lang="cs-CZ" sz="2600" dirty="0"/>
              <a:t> – menší možnosti editace; menu se vypisuje automaticky podle struktury vytvořených stránek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6" y="3215120"/>
            <a:ext cx="5695950" cy="3230799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838200" y="3193160"/>
            <a:ext cx="4762500" cy="256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b="1" dirty="0"/>
              <a:t>Zápatí</a:t>
            </a:r>
          </a:p>
          <a:p>
            <a:r>
              <a:rPr lang="cs-CZ" sz="2600" dirty="0"/>
              <a:t>rozcestník webu, odkazy, tlačítka na sociální sítě</a:t>
            </a:r>
          </a:p>
          <a:p>
            <a:pPr marL="0" indent="0">
              <a:buNone/>
            </a:pPr>
            <a:r>
              <a:rPr lang="cs-CZ" sz="1800" dirty="0"/>
              <a:t>    nebo</a:t>
            </a:r>
            <a:endParaRPr lang="cs-CZ" sz="2600" dirty="0"/>
          </a:p>
          <a:p>
            <a:r>
              <a:rPr lang="cs-CZ" sz="2600" dirty="0"/>
              <a:t>vlastní zápatí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988173" y="6360538"/>
            <a:ext cx="173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3"/>
              </a:rPr>
              <a:t>http://www.muni.cz/</a:t>
            </a:r>
            <a:endParaRPr lang="cs-CZ" sz="14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838200" y="1579114"/>
            <a:ext cx="6871447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600" dirty="0"/>
              <a:t>Editují se v kořenovém uzlu (nejvyšší úroveň v rámci struktury webu)</a:t>
            </a:r>
          </a:p>
        </p:txBody>
      </p:sp>
    </p:spTree>
    <p:extLst>
      <p:ext uri="{BB962C8B-B14F-4D97-AF65-F5344CB8AC3E}">
        <p14:creationId xmlns:p14="http://schemas.microsoft.com/office/powerpoint/2010/main" val="3141165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1">
                    <a:lumMod val="75000"/>
                  </a:schemeClr>
                </a:solidFill>
              </a:rPr>
              <a:t>Specifický obsah: Články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37797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/>
              <a:t>vhodné pro aktuality – články, pozvánky apod.</a:t>
            </a:r>
          </a:p>
          <a:p>
            <a:r>
              <a:rPr lang="cs-CZ" sz="2400" dirty="0"/>
              <a:t>vložení výpisu na stránku: „Data z </a:t>
            </a:r>
            <a:r>
              <a:rPr lang="cs-CZ" sz="2400" dirty="0" err="1"/>
              <a:t>Umbraca</a:t>
            </a:r>
            <a:r>
              <a:rPr lang="cs-CZ" sz="2400" dirty="0"/>
              <a:t>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8" y="2689155"/>
            <a:ext cx="5295900" cy="2697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838200" y="5419978"/>
            <a:ext cx="2972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hlinkClick r:id="rId3"/>
              </a:rPr>
              <a:t>https://www.phil.muni.cz/aktualne/aktuality</a:t>
            </a:r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525" y="4183405"/>
            <a:ext cx="3337325" cy="2175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975" y="844761"/>
            <a:ext cx="3962399" cy="5513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6591300" y="65102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hlinkClick r:id="rId6"/>
              </a:rPr>
              <a:t>https://www.phil.muni.cz/aktualne/aktuality/semestrend-2017-jedeme-v-tom-spolu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5098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>
                <a:solidFill>
                  <a:schemeClr val="accent1">
                    <a:lumMod val="75000"/>
                  </a:schemeClr>
                </a:solidFill>
              </a:rPr>
              <a:t>Specifický obsah: Události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vhodné především pro kalendář událostí/akcí</a:t>
            </a:r>
          </a:p>
          <a:p>
            <a:r>
              <a:rPr lang="cs-CZ" sz="2600" dirty="0"/>
              <a:t>vložení výpisu na stránku: „Data z </a:t>
            </a:r>
            <a:r>
              <a:rPr lang="cs-CZ" sz="2600" dirty="0" err="1"/>
              <a:t>Umbraca</a:t>
            </a:r>
            <a:r>
              <a:rPr lang="cs-CZ" sz="2600" dirty="0"/>
              <a:t>“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236181"/>
            <a:ext cx="9567862" cy="27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42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Co sami v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Umbracu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nevytvoříte?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17772"/>
            <a:ext cx="10787779" cy="2824557"/>
          </a:xfrm>
        </p:spPr>
        <p:txBody>
          <a:bodyPr>
            <a:normAutofit/>
          </a:bodyPr>
          <a:lstStyle/>
          <a:p>
            <a:r>
              <a:rPr lang="cs-CZ" dirty="0"/>
              <a:t>některé formuláře:</a:t>
            </a:r>
            <a:br>
              <a:rPr lang="cs-CZ" dirty="0"/>
            </a:br>
            <a:r>
              <a:rPr lang="cs-CZ" dirty="0"/>
              <a:t>registrační formulář, odběr </a:t>
            </a:r>
            <a:r>
              <a:rPr lang="cs-CZ" dirty="0" err="1"/>
              <a:t>newsletteru</a:t>
            </a:r>
            <a:r>
              <a:rPr lang="cs-CZ" dirty="0"/>
              <a:t> apod. x 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kontaktní formulář ano</a:t>
            </a:r>
          </a:p>
          <a:p>
            <a:r>
              <a:rPr lang="cs-CZ" dirty="0"/>
              <a:t>blog (alternativa: využití článků)</a:t>
            </a:r>
          </a:p>
          <a:p>
            <a:r>
              <a:rPr lang="cs-CZ" dirty="0"/>
              <a:t>možnost vkládat komentáře</a:t>
            </a:r>
          </a:p>
          <a:p>
            <a:r>
              <a:rPr lang="cs-CZ" dirty="0" err="1"/>
              <a:t>diksuzní</a:t>
            </a:r>
            <a:r>
              <a:rPr lang="cs-CZ" dirty="0"/>
              <a:t> fórum</a:t>
            </a:r>
          </a:p>
          <a:p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82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Zadání pro další práci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Vytvořit novou podobu webu </a:t>
            </a:r>
            <a:r>
              <a:rPr lang="cs-CZ" b="1" dirty="0">
                <a:hlinkClick r:id="rId2"/>
              </a:rPr>
              <a:t>jobbox.knihovna.cz</a:t>
            </a:r>
            <a:r>
              <a:rPr lang="cs-CZ" dirty="0"/>
              <a:t> v </a:t>
            </a:r>
            <a:r>
              <a:rPr lang="cs-CZ" dirty="0" err="1"/>
              <a:t>Umbracu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nebo</a:t>
            </a:r>
          </a:p>
          <a:p>
            <a:r>
              <a:rPr lang="cs-CZ" dirty="0"/>
              <a:t>Převést do </a:t>
            </a:r>
            <a:r>
              <a:rPr lang="cs-CZ" dirty="0" err="1"/>
              <a:t>Umbraca</a:t>
            </a:r>
            <a:r>
              <a:rPr lang="cs-CZ" dirty="0"/>
              <a:t> web </a:t>
            </a:r>
            <a:r>
              <a:rPr lang="cs-CZ" b="1" dirty="0">
                <a:hlinkClick r:id="rId3"/>
              </a:rPr>
              <a:t>Polární výzkum na Masarykově univerzitě</a:t>
            </a:r>
            <a:r>
              <a:rPr lang="cs-CZ" b="1" dirty="0"/>
              <a:t> </a:t>
            </a:r>
            <a:r>
              <a:rPr lang="cs-CZ" sz="1800" dirty="0"/>
              <a:t>(možno zpracovat ve dvojici)</a:t>
            </a:r>
          </a:p>
          <a:p>
            <a:pPr marL="0" indent="0">
              <a:buNone/>
            </a:pPr>
            <a:r>
              <a:rPr lang="cs-CZ" dirty="0"/>
              <a:t>nebo</a:t>
            </a:r>
          </a:p>
          <a:p>
            <a:r>
              <a:rPr lang="cs-CZ" b="1" dirty="0"/>
              <a:t>zpracovat vlastní projekt </a:t>
            </a:r>
            <a:r>
              <a:rPr lang="cs-CZ" dirty="0"/>
              <a:t>– vytvořit nový web v </a:t>
            </a:r>
            <a:r>
              <a:rPr lang="cs-CZ" dirty="0" err="1"/>
              <a:t>Umbracu</a:t>
            </a:r>
            <a:r>
              <a:rPr lang="cs-CZ" dirty="0"/>
              <a:t> </a:t>
            </a:r>
            <a:br>
              <a:rPr lang="cs-CZ" dirty="0">
                <a:ea typeface="+mn-lt"/>
                <a:cs typeface="+mn-lt"/>
              </a:rPr>
            </a:br>
            <a:r>
              <a:rPr lang="cs-CZ" sz="1800" dirty="0"/>
              <a:t>(nutno konzultovat)</a:t>
            </a:r>
            <a:endParaRPr lang="cs-CZ" sz="1800" dirty="0">
              <a:cs typeface="Calibri"/>
            </a:endParaRPr>
          </a:p>
          <a:p>
            <a:pPr marL="0" indent="0">
              <a:buNone/>
            </a:pPr>
            <a:r>
              <a:rPr lang="cs-CZ" sz="1800" dirty="0">
                <a:cs typeface="Calibri"/>
              </a:rPr>
              <a:t>nebo</a:t>
            </a:r>
          </a:p>
          <a:p>
            <a:r>
              <a:rPr lang="cs-CZ" dirty="0">
                <a:cs typeface="Calibri"/>
              </a:rPr>
              <a:t>Převést do </a:t>
            </a:r>
            <a:r>
              <a:rPr lang="cs-CZ" dirty="0" err="1">
                <a:cs typeface="Calibri"/>
              </a:rPr>
              <a:t>Umbraca</a:t>
            </a:r>
            <a:r>
              <a:rPr lang="cs-CZ" dirty="0">
                <a:cs typeface="Calibri"/>
              </a:rPr>
              <a:t> web nasiv.knihovna.cz</a:t>
            </a:r>
          </a:p>
        </p:txBody>
      </p:sp>
    </p:spTree>
    <p:extLst>
      <p:ext uri="{BB962C8B-B14F-4D97-AF65-F5344CB8AC3E}">
        <p14:creationId xmlns:p14="http://schemas.microsoft.com/office/powerpoint/2010/main" val="328721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Zadání 1: </a:t>
            </a:r>
            <a:r>
              <a:rPr lang="cs-CZ" b="1" dirty="0">
                <a:hlinkClick r:id="rId2"/>
              </a:rPr>
              <a:t>jobbox.knihovna.cz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Cílová skupina </a:t>
            </a:r>
            <a:r>
              <a:rPr lang="cs-CZ" dirty="0"/>
              <a:t>webu jste </a:t>
            </a:r>
            <a:r>
              <a:rPr lang="cs-CZ" b="1" dirty="0"/>
              <a:t>vy a vaši spolužáci</a:t>
            </a:r>
            <a:r>
              <a:rPr lang="cs-CZ" dirty="0"/>
              <a:t>.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/>
              <a:t>Zamyslete se nejprve nad </a:t>
            </a:r>
            <a:r>
              <a:rPr lang="cs-CZ" b="1" dirty="0"/>
              <a:t>obsahem</a:t>
            </a:r>
            <a:r>
              <a:rPr lang="cs-CZ" dirty="0"/>
              <a:t> webu v souvislosti s </a:t>
            </a:r>
            <a:r>
              <a:rPr lang="cs-CZ" b="1" dirty="0"/>
              <a:t>cílem webu</a:t>
            </a:r>
            <a:r>
              <a:rPr lang="cs-CZ" dirty="0"/>
              <a:t>. (Můžete si udělat mini výzkum mezi spolužáky.) Chybí vám na webu něco? Jaký obsah by pro vás byl užitečný?</a:t>
            </a:r>
          </a:p>
          <a:p>
            <a:r>
              <a:rPr lang="cs-CZ" dirty="0"/>
              <a:t>Zamyslete se nad </a:t>
            </a:r>
            <a:r>
              <a:rPr lang="cs-CZ" b="1" dirty="0"/>
              <a:t>strukturou</a:t>
            </a:r>
            <a:r>
              <a:rPr lang="cs-CZ" dirty="0"/>
              <a:t> současného webu – je přehledná? Co by se dalo prezentovat lépe a jak? Promyslete si základní strukturu vašeho nového návrhu (můžete si udělat jednoduchou skicu na papíře).</a:t>
            </a:r>
          </a:p>
          <a:p>
            <a:r>
              <a:rPr lang="cs-CZ" dirty="0"/>
              <a:t>Zvolte </a:t>
            </a:r>
            <a:r>
              <a:rPr lang="cs-CZ" b="1" dirty="0"/>
              <a:t>vhodné komponenty </a:t>
            </a:r>
            <a:r>
              <a:rPr lang="cs-CZ" dirty="0"/>
              <a:t>pro daný typ obsahu a vytvořte jednotlivé stránky v </a:t>
            </a:r>
            <a:r>
              <a:rPr lang="cs-CZ" b="1" dirty="0" err="1"/>
              <a:t>Umbracu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u="sng" dirty="0"/>
              <a:t>Co nedělat: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Nesnažte se pouze převést web v totožné podobě do </a:t>
            </a:r>
            <a:r>
              <a:rPr lang="cs-CZ" dirty="0" err="1"/>
              <a:t>Umbraca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Není třeba převádět stránky k jednotlivým praxím – stačí vytvořit jednu ukázkovou.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b="1" dirty="0">
                <a:sym typeface="Wingdings" panose="05000000000000000000" pitchFamily="2" charset="2"/>
              </a:rPr>
              <a:t>Nejlepší web spustíme místo současného webu.  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3252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Zadání 2: </a:t>
            </a:r>
            <a:r>
              <a:rPr lang="cs-CZ" b="1" dirty="0">
                <a:hlinkClick r:id="rId2"/>
              </a:rPr>
              <a:t>Polární výzkum na 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455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sz="3600" dirty="0"/>
              <a:t>Projděte si současný web a zamyslete se nad jeho </a:t>
            </a:r>
            <a:r>
              <a:rPr lang="cs-CZ" sz="3600" b="1" dirty="0"/>
              <a:t>strukturou</a:t>
            </a:r>
            <a:r>
              <a:rPr lang="cs-CZ" sz="3600" dirty="0"/>
              <a:t>. Co by bylo dobré udělat jinak a lépe?</a:t>
            </a:r>
            <a:br>
              <a:rPr lang="cs-CZ" sz="3600" dirty="0">
                <a:ea typeface="+mn-lt"/>
                <a:cs typeface="+mn-lt"/>
              </a:rPr>
            </a:br>
            <a:br>
              <a:rPr lang="cs-CZ" sz="3600" dirty="0">
                <a:ea typeface="+mn-lt"/>
                <a:cs typeface="+mn-lt"/>
              </a:rPr>
            </a:br>
            <a:r>
              <a:rPr lang="cs-CZ" sz="2700" dirty="0"/>
              <a:t>Bylo by lepší obsah některých stránek sloučit/rozdělit? Je vhodné mít 8 položek v hlavním menu? Šlo by některé dlouhé texty prezentovat jiným lepším způsobem? …</a:t>
            </a:r>
          </a:p>
          <a:p>
            <a:r>
              <a:rPr lang="cs-CZ" sz="3600" dirty="0"/>
              <a:t>Promyslete si, jak bude vypadat </a:t>
            </a:r>
            <a:r>
              <a:rPr lang="cs-CZ" sz="3600" b="1" dirty="0"/>
              <a:t>základní struktura nového webu </a:t>
            </a:r>
            <a:r>
              <a:rPr lang="cs-CZ" sz="3600" dirty="0"/>
              <a:t>a z jakých stránek se bude skládat.</a:t>
            </a:r>
          </a:p>
          <a:p>
            <a:r>
              <a:rPr lang="cs-CZ" sz="3600" dirty="0"/>
              <a:t>Vycházejte ze </a:t>
            </a:r>
            <a:r>
              <a:rPr lang="cs-CZ" sz="3600" b="1" dirty="0"/>
              <a:t>současného obsahu </a:t>
            </a:r>
            <a:r>
              <a:rPr lang="cs-CZ" sz="3600" dirty="0"/>
              <a:t>webu, ale zkuste ho </a:t>
            </a:r>
            <a:r>
              <a:rPr lang="cs-CZ" sz="3600" b="1" dirty="0"/>
              <a:t>prezentovat lépe</a:t>
            </a:r>
            <a:r>
              <a:rPr lang="cs-CZ" sz="3600" dirty="0"/>
              <a:t>.</a:t>
            </a:r>
          </a:p>
          <a:p>
            <a:r>
              <a:rPr lang="cs-CZ" sz="3600" dirty="0"/>
              <a:t>Zvolte </a:t>
            </a:r>
            <a:r>
              <a:rPr lang="cs-CZ" sz="3600" b="1" dirty="0"/>
              <a:t>vhodné komponenty </a:t>
            </a:r>
            <a:r>
              <a:rPr lang="cs-CZ" sz="3600" dirty="0"/>
              <a:t>pro daný typ obsahu a převeďte web do </a:t>
            </a:r>
            <a:r>
              <a:rPr lang="cs-CZ" sz="3600" b="1" dirty="0" err="1"/>
              <a:t>Umbraca</a:t>
            </a:r>
            <a:r>
              <a:rPr lang="cs-CZ" sz="3600" dirty="0"/>
              <a:t>.</a:t>
            </a:r>
          </a:p>
          <a:p>
            <a:endParaRPr lang="cs-CZ" dirty="0"/>
          </a:p>
          <a:p>
            <a:r>
              <a:rPr lang="cs-CZ" u="sng" dirty="0"/>
              <a:t>Doporučení: </a:t>
            </a:r>
            <a:br>
              <a:rPr lang="cs-CZ" u="sng" dirty="0">
                <a:ea typeface="+mn-lt"/>
                <a:cs typeface="+mn-lt"/>
              </a:rPr>
            </a:br>
            <a:br>
              <a:rPr lang="cs-CZ" u="sng" dirty="0">
                <a:ea typeface="+mn-lt"/>
                <a:cs typeface="+mn-lt"/>
              </a:rPr>
            </a:br>
            <a:r>
              <a:rPr lang="cs-CZ" dirty="0"/>
              <a:t>Využijte fotky dostupné na webu. Pokud budete potřebovat fotku ve větším rozlišení (např. na pozadí), využijte pro ilustraci jakoukoli jinou s podobnou tematikou.</a:t>
            </a:r>
            <a:br>
              <a:rPr lang="cs-CZ" dirty="0">
                <a:ea typeface="+mn-lt"/>
                <a:cs typeface="+mn-lt"/>
              </a:rPr>
            </a:br>
            <a:br>
              <a:rPr lang="cs-CZ" dirty="0">
                <a:ea typeface="+mn-lt"/>
                <a:cs typeface="+mn-lt"/>
              </a:rPr>
            </a:br>
            <a:r>
              <a:rPr lang="cs-CZ" dirty="0"/>
              <a:t>Není třeba převádět veškerý obsah u aktualit, publikací a fotek ve fotogalerii – stačí vložit jen několik pro ukázku.</a:t>
            </a:r>
            <a:br>
              <a:rPr lang="cs-CZ" dirty="0">
                <a:ea typeface="+mn-lt"/>
                <a:cs typeface="+mn-lt"/>
              </a:rPr>
            </a:br>
            <a:br>
              <a:rPr lang="cs-CZ" dirty="0">
                <a:ea typeface="+mn-lt"/>
                <a:cs typeface="+mn-lt"/>
              </a:rPr>
            </a:br>
            <a:r>
              <a:rPr lang="cs-CZ" dirty="0"/>
              <a:t>Nevytvářejte sekundární vertikální menu, jako na současném webu.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3600" b="1" dirty="0">
                <a:sym typeface="Wingdings" panose="05000000000000000000" pitchFamily="2" charset="2"/>
              </a:rPr>
              <a:t>Nejlepší web doplníme a spustíme místo současného webu. 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467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60" y="2024212"/>
            <a:ext cx="7856510" cy="2611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979460" y="944089"/>
            <a:ext cx="6381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/>
              <a:t>Můžu vytvořit i takovouto patičku? Ano. </a:t>
            </a:r>
            <a:r>
              <a:rPr lang="cs-CZ" sz="2800" dirty="0">
                <a:sym typeface="Wingdings" panose="05000000000000000000" pitchFamily="2" charset="2"/>
              </a:rPr>
              <a:t></a:t>
            </a:r>
            <a:endParaRPr lang="cs-CZ" sz="2800" dirty="0"/>
          </a:p>
        </p:txBody>
      </p:sp>
      <p:sp>
        <p:nvSpPr>
          <p:cNvPr id="10" name="Obdélník 9"/>
          <p:cNvSpPr/>
          <p:nvPr/>
        </p:nvSpPr>
        <p:spPr>
          <a:xfrm>
            <a:off x="9086764" y="6354458"/>
            <a:ext cx="2911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hlinkClick r:id="rId3"/>
              </a:rPr>
              <a:t>http://www.testovanovantarktide.cz/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9564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Nabídka komponent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40410"/>
            <a:ext cx="5845739" cy="3599316"/>
          </a:xfrm>
        </p:spPr>
        <p:txBody>
          <a:bodyPr/>
          <a:lstStyle/>
          <a:p>
            <a:r>
              <a:rPr lang="cs-CZ" dirty="0"/>
              <a:t>30 základních typů komponent</a:t>
            </a:r>
          </a:p>
          <a:p>
            <a:r>
              <a:rPr lang="cs-CZ" dirty="0"/>
              <a:t>základní a nevyužívanější – červené, ostatní řazené podle abecedy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939" y="1690688"/>
            <a:ext cx="47720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639" y="311699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Text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3639" y="1583838"/>
            <a:ext cx="9613861" cy="527351"/>
          </a:xfrm>
        </p:spPr>
        <p:txBody>
          <a:bodyPr>
            <a:noAutofit/>
          </a:bodyPr>
          <a:lstStyle/>
          <a:p>
            <a:r>
              <a:rPr lang="cs-CZ" dirty="0"/>
              <a:t>možno vkládat tabulky, seznamy, odkazy aj.</a:t>
            </a:r>
          </a:p>
          <a:p>
            <a:r>
              <a:rPr lang="cs-CZ" dirty="0"/>
              <a:t>základní nastavení – šířka textu „pro pohodlné čtení“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38" y="2909401"/>
            <a:ext cx="7049057" cy="32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6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Tlačítko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4 základní typy tlačítek</a:t>
            </a:r>
          </a:p>
          <a:p>
            <a:r>
              <a:rPr lang="cs-CZ" dirty="0"/>
              <a:t>možno měnit barvy a zarovnání tlačítek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34519"/>
            <a:ext cx="7772400" cy="866775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04875" y="4430713"/>
            <a:ext cx="10515600" cy="1758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Obrázek</a:t>
            </a:r>
            <a:br>
              <a:rPr lang="cs-CZ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Text s obrázkem</a:t>
            </a:r>
            <a:br>
              <a:rPr lang="cs-CZ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Fotogalerie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11" y="4443017"/>
            <a:ext cx="5248239" cy="18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41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Hero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box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12087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Možnosti </a:t>
            </a:r>
            <a:r>
              <a:rPr lang="cs-CZ" b="1" dirty="0" err="1"/>
              <a:t>hero</a:t>
            </a:r>
            <a:r>
              <a:rPr lang="cs-CZ" b="1" dirty="0"/>
              <a:t> boxu</a:t>
            </a:r>
          </a:p>
          <a:p>
            <a:pPr lvl="1"/>
            <a:r>
              <a:rPr lang="cs-CZ" dirty="0" err="1"/>
              <a:t>hero</a:t>
            </a:r>
            <a:r>
              <a:rPr lang="cs-CZ" dirty="0"/>
              <a:t> box = kombinace textu + obrázku, tlačítka nebo jiných komponent</a:t>
            </a:r>
          </a:p>
          <a:p>
            <a:pPr lvl="1"/>
            <a:r>
              <a:rPr lang="cs-CZ" dirty="0"/>
              <a:t>více různých variant zobrazení</a:t>
            </a:r>
            <a:br>
              <a:rPr lang="cs-CZ" dirty="0"/>
            </a:br>
            <a:r>
              <a:rPr lang="cs-CZ" sz="1800" dirty="0"/>
              <a:t>(obrázek na pozadí, obrázek na polovině </a:t>
            </a:r>
            <a:r>
              <a:rPr lang="cs-CZ" sz="1800" dirty="0" err="1"/>
              <a:t>hero</a:t>
            </a:r>
            <a:r>
              <a:rPr lang="cs-CZ" sz="1800" dirty="0"/>
              <a:t> boxu, s barevnou výplní, bez výplně, s ohraničením, bez ohraničení, různé výšky a šířky </a:t>
            </a:r>
            <a:r>
              <a:rPr lang="cs-CZ" sz="1800" dirty="0" err="1"/>
              <a:t>hero</a:t>
            </a:r>
            <a:r>
              <a:rPr lang="cs-CZ" sz="1800" dirty="0"/>
              <a:t> boxu,…)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  <a:p>
            <a:pPr marL="0" indent="0">
              <a:buNone/>
            </a:pPr>
            <a:r>
              <a:rPr lang="cs-CZ" b="1" dirty="0"/>
              <a:t>Kdy použít?</a:t>
            </a:r>
          </a:p>
          <a:p>
            <a:pPr lvl="1"/>
            <a:r>
              <a:rPr lang="cs-CZ" dirty="0"/>
              <a:t>především pro hlavní nadpisy (název stránky); jako upoutávka</a:t>
            </a:r>
          </a:p>
          <a:p>
            <a:pPr lvl="1"/>
            <a:r>
              <a:rPr lang="cs-CZ" dirty="0"/>
              <a:t>rozcestník s odkazy</a:t>
            </a:r>
          </a:p>
          <a:p>
            <a:pPr lvl="1"/>
            <a:r>
              <a:rPr lang="cs-CZ" dirty="0"/>
              <a:t>oddělovač sekcí v rámci stránky</a:t>
            </a: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8474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"/>
            <a:ext cx="12407479" cy="5949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7244229" y="632311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hlinkClick r:id="rId3"/>
              </a:rPr>
              <a:t>https://www.phil.muni.cz/pro-uchazece/bakalarske-studium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82028" y="6292334"/>
            <a:ext cx="27884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/>
              <a:t>Hero</a:t>
            </a:r>
            <a:r>
              <a:rPr lang="cs-CZ" sz="1600" b="1" dirty="0"/>
              <a:t> box</a:t>
            </a:r>
            <a:r>
              <a:rPr lang="cs-CZ" sz="1600" dirty="0"/>
              <a:t> s obrázkem na pozadí</a:t>
            </a:r>
          </a:p>
        </p:txBody>
      </p:sp>
    </p:spTree>
    <p:extLst>
      <p:ext uri="{BB962C8B-B14F-4D97-AF65-F5344CB8AC3E}">
        <p14:creationId xmlns:p14="http://schemas.microsoft.com/office/powerpoint/2010/main" val="11860420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92D85DCF59744C8B70BD9ADD821359" ma:contentTypeVersion="8" ma:contentTypeDescription="Vytvoří nový dokument" ma:contentTypeScope="" ma:versionID="5c997136ac87e710f3d8ff228877ec09">
  <xsd:schema xmlns:xsd="http://www.w3.org/2001/XMLSchema" xmlns:xs="http://www.w3.org/2001/XMLSchema" xmlns:p="http://schemas.microsoft.com/office/2006/metadata/properties" xmlns:ns2="16aaab48-320b-4d22-8021-6cb8a7269cf3" xmlns:ns3="43175cc1-18b4-4f87-8eb0-70554c537982" targetNamespace="http://schemas.microsoft.com/office/2006/metadata/properties" ma:root="true" ma:fieldsID="670d51bb6f07bd5cc86e7a3569dcdf77" ns2:_="" ns3:_="">
    <xsd:import namespace="16aaab48-320b-4d22-8021-6cb8a7269cf3"/>
    <xsd:import namespace="43175cc1-18b4-4f87-8eb0-70554c53798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aab48-320b-4d22-8021-6cb8a7269c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75cc1-18b4-4f87-8eb0-70554c5379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FD7993-C5B4-4A7A-B7CA-5D5EB2DC84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3BEBE2-6657-44E7-B9EB-B1B6B7463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aaab48-320b-4d22-8021-6cb8a7269cf3"/>
    <ds:schemaRef ds:uri="43175cc1-18b4-4f87-8eb0-70554c537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78F375-82EC-4083-94A0-E2A608F4C09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4453</TotalTime>
  <Words>694</Words>
  <Application>Microsoft Office PowerPoint</Application>
  <PresentationFormat>Širokoúhlá obrazovka</PresentationFormat>
  <Paragraphs>142</Paragraphs>
  <Slides>35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6" baseType="lpstr">
      <vt:lpstr>Motiv Office</vt:lpstr>
      <vt:lpstr>CMS Umbraco – komponenty</vt:lpstr>
      <vt:lpstr>Podklady</vt:lpstr>
      <vt:lpstr>Záhlaví a zápatí webu</vt:lpstr>
      <vt:lpstr>Prezentace aplikace PowerPoint</vt:lpstr>
      <vt:lpstr>Nabídka komponent</vt:lpstr>
      <vt:lpstr>Text</vt:lpstr>
      <vt:lpstr>Tlačítko</vt:lpstr>
      <vt:lpstr>Hero box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Významné informace</vt:lpstr>
      <vt:lpstr>Citace</vt:lpstr>
      <vt:lpstr>Testimoniál</vt:lpstr>
      <vt:lpstr>Časové osy</vt:lpstr>
      <vt:lpstr>Slideshow</vt:lpstr>
      <vt:lpstr>Kontaktní formulář</vt:lpstr>
      <vt:lpstr>Kategorie</vt:lpstr>
      <vt:lpstr>Prezentace aplikace PowerPoint</vt:lpstr>
      <vt:lpstr>Sociální sítě</vt:lpstr>
      <vt:lpstr>Prezentace aplikace PowerPoint</vt:lpstr>
      <vt:lpstr>Rozklikávací blok</vt:lpstr>
      <vt:lpstr>Rozcestník odkazů</vt:lpstr>
      <vt:lpstr>Článek – upoutávka</vt:lpstr>
      <vt:lpstr>Vizitka</vt:lpstr>
      <vt:lpstr>A další…</vt:lpstr>
      <vt:lpstr>Specifický obsah: Články</vt:lpstr>
      <vt:lpstr>Specifický obsah: Události</vt:lpstr>
      <vt:lpstr>Co sami v Umbracu nevytvoříte?</vt:lpstr>
      <vt:lpstr>Zadání pro další práci</vt:lpstr>
      <vt:lpstr>Zadání 1: jobbox.knihovna.cz</vt:lpstr>
      <vt:lpstr>Zadání 2: Polární výzkum na MU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UMBRACO komponenty</dc:title>
  <dc:creator>Iveta Burdová</dc:creator>
  <cp:lastModifiedBy>Iveta Burdová</cp:lastModifiedBy>
  <cp:revision>120</cp:revision>
  <dcterms:created xsi:type="dcterms:W3CDTF">2017-04-22T19:35:25Z</dcterms:created>
  <dcterms:modified xsi:type="dcterms:W3CDTF">2018-05-09T15:32:54Z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0x0101001292D85DCF59744C8B70BD9ADD821359</vt:lpwstr>
  </property>
</Properties>
</file>