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8"/>
  </p:notesMasterIdLst>
  <p:handoutMasterIdLst>
    <p:handoutMasterId r:id="rId279"/>
  </p:handoutMasterIdLst>
  <p:sldIdLst>
    <p:sldId id="307" r:id="rId2"/>
    <p:sldId id="321" r:id="rId3"/>
    <p:sldId id="319" r:id="rId4"/>
    <p:sldId id="320" r:id="rId5"/>
    <p:sldId id="277" r:id="rId6"/>
    <p:sldId id="308" r:id="rId7"/>
    <p:sldId id="315" r:id="rId8"/>
    <p:sldId id="282" r:id="rId9"/>
    <p:sldId id="313" r:id="rId10"/>
    <p:sldId id="312" r:id="rId11"/>
    <p:sldId id="311" r:id="rId12"/>
    <p:sldId id="317" r:id="rId13"/>
    <p:sldId id="322" r:id="rId14"/>
    <p:sldId id="374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594" r:id="rId56"/>
    <p:sldId id="363" r:id="rId57"/>
    <p:sldId id="364" r:id="rId58"/>
    <p:sldId id="365" r:id="rId59"/>
    <p:sldId id="366" r:id="rId60"/>
    <p:sldId id="367" r:id="rId61"/>
    <p:sldId id="368" r:id="rId62"/>
    <p:sldId id="375" r:id="rId63"/>
    <p:sldId id="369" r:id="rId64"/>
    <p:sldId id="370" r:id="rId65"/>
    <p:sldId id="371" r:id="rId66"/>
    <p:sldId id="372" r:id="rId67"/>
    <p:sldId id="373" r:id="rId68"/>
    <p:sldId id="443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4" r:id="rId86"/>
    <p:sldId id="395" r:id="rId87"/>
    <p:sldId id="397" r:id="rId88"/>
    <p:sldId id="398" r:id="rId89"/>
    <p:sldId id="402" r:id="rId90"/>
    <p:sldId id="403" r:id="rId91"/>
    <p:sldId id="404" r:id="rId92"/>
    <p:sldId id="405" r:id="rId93"/>
    <p:sldId id="406" r:id="rId94"/>
    <p:sldId id="407" r:id="rId95"/>
    <p:sldId id="408" r:id="rId96"/>
    <p:sldId id="409" r:id="rId97"/>
    <p:sldId id="410" r:id="rId98"/>
    <p:sldId id="411" r:id="rId99"/>
    <p:sldId id="412" r:id="rId100"/>
    <p:sldId id="413" r:id="rId101"/>
    <p:sldId id="414" r:id="rId102"/>
    <p:sldId id="415" r:id="rId103"/>
    <p:sldId id="416" r:id="rId104"/>
    <p:sldId id="417" r:id="rId105"/>
    <p:sldId id="418" r:id="rId106"/>
    <p:sldId id="419" r:id="rId107"/>
    <p:sldId id="420" r:id="rId108"/>
    <p:sldId id="421" r:id="rId109"/>
    <p:sldId id="422" r:id="rId110"/>
    <p:sldId id="423" r:id="rId111"/>
    <p:sldId id="424" r:id="rId112"/>
    <p:sldId id="429" r:id="rId113"/>
    <p:sldId id="430" r:id="rId114"/>
    <p:sldId id="431" r:id="rId115"/>
    <p:sldId id="432" r:id="rId116"/>
    <p:sldId id="433" r:id="rId117"/>
    <p:sldId id="434" r:id="rId118"/>
    <p:sldId id="435" r:id="rId119"/>
    <p:sldId id="436" r:id="rId120"/>
    <p:sldId id="437" r:id="rId121"/>
    <p:sldId id="438" r:id="rId122"/>
    <p:sldId id="439" r:id="rId123"/>
    <p:sldId id="440" r:id="rId124"/>
    <p:sldId id="441" r:id="rId125"/>
    <p:sldId id="442" r:id="rId126"/>
    <p:sldId id="444" r:id="rId127"/>
    <p:sldId id="445" r:id="rId128"/>
    <p:sldId id="446" r:id="rId129"/>
    <p:sldId id="447" r:id="rId130"/>
    <p:sldId id="448" r:id="rId131"/>
    <p:sldId id="449" r:id="rId132"/>
    <p:sldId id="450" r:id="rId133"/>
    <p:sldId id="451" r:id="rId134"/>
    <p:sldId id="452" r:id="rId135"/>
    <p:sldId id="453" r:id="rId136"/>
    <p:sldId id="454" r:id="rId137"/>
    <p:sldId id="455" r:id="rId138"/>
    <p:sldId id="456" r:id="rId139"/>
    <p:sldId id="457" r:id="rId140"/>
    <p:sldId id="458" r:id="rId141"/>
    <p:sldId id="459" r:id="rId142"/>
    <p:sldId id="460" r:id="rId143"/>
    <p:sldId id="461" r:id="rId144"/>
    <p:sldId id="462" r:id="rId145"/>
    <p:sldId id="463" r:id="rId146"/>
    <p:sldId id="464" r:id="rId147"/>
    <p:sldId id="465" r:id="rId148"/>
    <p:sldId id="466" r:id="rId149"/>
    <p:sldId id="467" r:id="rId150"/>
    <p:sldId id="468" r:id="rId151"/>
    <p:sldId id="469" r:id="rId152"/>
    <p:sldId id="470" r:id="rId153"/>
    <p:sldId id="471" r:id="rId154"/>
    <p:sldId id="472" r:id="rId155"/>
    <p:sldId id="473" r:id="rId156"/>
    <p:sldId id="474" r:id="rId157"/>
    <p:sldId id="475" r:id="rId158"/>
    <p:sldId id="476" r:id="rId159"/>
    <p:sldId id="477" r:id="rId160"/>
    <p:sldId id="478" r:id="rId161"/>
    <p:sldId id="479" r:id="rId162"/>
    <p:sldId id="480" r:id="rId163"/>
    <p:sldId id="481" r:id="rId164"/>
    <p:sldId id="482" r:id="rId165"/>
    <p:sldId id="483" r:id="rId166"/>
    <p:sldId id="484" r:id="rId167"/>
    <p:sldId id="485" r:id="rId168"/>
    <p:sldId id="486" r:id="rId169"/>
    <p:sldId id="487" r:id="rId170"/>
    <p:sldId id="488" r:id="rId171"/>
    <p:sldId id="489" r:id="rId172"/>
    <p:sldId id="490" r:id="rId173"/>
    <p:sldId id="491" r:id="rId174"/>
    <p:sldId id="492" r:id="rId175"/>
    <p:sldId id="493" r:id="rId176"/>
    <p:sldId id="494" r:id="rId177"/>
    <p:sldId id="495" r:id="rId178"/>
    <p:sldId id="496" r:id="rId179"/>
    <p:sldId id="497" r:id="rId180"/>
    <p:sldId id="498" r:id="rId181"/>
    <p:sldId id="499" r:id="rId182"/>
    <p:sldId id="500" r:id="rId183"/>
    <p:sldId id="501" r:id="rId184"/>
    <p:sldId id="502" r:id="rId185"/>
    <p:sldId id="503" r:id="rId186"/>
    <p:sldId id="504" r:id="rId187"/>
    <p:sldId id="505" r:id="rId188"/>
    <p:sldId id="506" r:id="rId189"/>
    <p:sldId id="507" r:id="rId190"/>
    <p:sldId id="508" r:id="rId191"/>
    <p:sldId id="509" r:id="rId192"/>
    <p:sldId id="510" r:id="rId193"/>
    <p:sldId id="511" r:id="rId194"/>
    <p:sldId id="512" r:id="rId195"/>
    <p:sldId id="595" r:id="rId196"/>
    <p:sldId id="513" r:id="rId197"/>
    <p:sldId id="514" r:id="rId198"/>
    <p:sldId id="515" r:id="rId199"/>
    <p:sldId id="516" r:id="rId200"/>
    <p:sldId id="517" r:id="rId201"/>
    <p:sldId id="518" r:id="rId202"/>
    <p:sldId id="519" r:id="rId203"/>
    <p:sldId id="520" r:id="rId204"/>
    <p:sldId id="521" r:id="rId205"/>
    <p:sldId id="522" r:id="rId206"/>
    <p:sldId id="523" r:id="rId207"/>
    <p:sldId id="524" r:id="rId208"/>
    <p:sldId id="525" r:id="rId209"/>
    <p:sldId id="526" r:id="rId210"/>
    <p:sldId id="527" r:id="rId211"/>
    <p:sldId id="528" r:id="rId212"/>
    <p:sldId id="529" r:id="rId213"/>
    <p:sldId id="530" r:id="rId214"/>
    <p:sldId id="531" r:id="rId215"/>
    <p:sldId id="532" r:id="rId216"/>
    <p:sldId id="533" r:id="rId217"/>
    <p:sldId id="534" r:id="rId218"/>
    <p:sldId id="535" r:id="rId219"/>
    <p:sldId id="536" r:id="rId220"/>
    <p:sldId id="537" r:id="rId221"/>
    <p:sldId id="538" r:id="rId222"/>
    <p:sldId id="539" r:id="rId223"/>
    <p:sldId id="540" r:id="rId224"/>
    <p:sldId id="541" r:id="rId225"/>
    <p:sldId id="542" r:id="rId226"/>
    <p:sldId id="543" r:id="rId227"/>
    <p:sldId id="544" r:id="rId228"/>
    <p:sldId id="545" r:id="rId229"/>
    <p:sldId id="547" r:id="rId230"/>
    <p:sldId id="548" r:id="rId231"/>
    <p:sldId id="549" r:id="rId232"/>
    <p:sldId id="550" r:id="rId233"/>
    <p:sldId id="551" r:id="rId234"/>
    <p:sldId id="552" r:id="rId235"/>
    <p:sldId id="553" r:id="rId236"/>
    <p:sldId id="554" r:id="rId237"/>
    <p:sldId id="555" r:id="rId238"/>
    <p:sldId id="556" r:id="rId239"/>
    <p:sldId id="557" r:id="rId240"/>
    <p:sldId id="558" r:id="rId241"/>
    <p:sldId id="559" r:id="rId242"/>
    <p:sldId id="560" r:id="rId243"/>
    <p:sldId id="561" r:id="rId244"/>
    <p:sldId id="562" r:id="rId245"/>
    <p:sldId id="563" r:id="rId246"/>
    <p:sldId id="564" r:id="rId247"/>
    <p:sldId id="565" r:id="rId248"/>
    <p:sldId id="566" r:id="rId249"/>
    <p:sldId id="567" r:id="rId250"/>
    <p:sldId id="568" r:id="rId251"/>
    <p:sldId id="569" r:id="rId252"/>
    <p:sldId id="571" r:id="rId253"/>
    <p:sldId id="572" r:id="rId254"/>
    <p:sldId id="573" r:id="rId255"/>
    <p:sldId id="574" r:id="rId256"/>
    <p:sldId id="575" r:id="rId257"/>
    <p:sldId id="576" r:id="rId258"/>
    <p:sldId id="577" r:id="rId259"/>
    <p:sldId id="578" r:id="rId260"/>
    <p:sldId id="579" r:id="rId261"/>
    <p:sldId id="580" r:id="rId262"/>
    <p:sldId id="581" r:id="rId263"/>
    <p:sldId id="582" r:id="rId264"/>
    <p:sldId id="583" r:id="rId265"/>
    <p:sldId id="584" r:id="rId266"/>
    <p:sldId id="585" r:id="rId267"/>
    <p:sldId id="586" r:id="rId268"/>
    <p:sldId id="587" r:id="rId269"/>
    <p:sldId id="588" r:id="rId270"/>
    <p:sldId id="589" r:id="rId271"/>
    <p:sldId id="590" r:id="rId272"/>
    <p:sldId id="591" r:id="rId273"/>
    <p:sldId id="592" r:id="rId274"/>
    <p:sldId id="593" r:id="rId275"/>
    <p:sldId id="597" r:id="rId276"/>
    <p:sldId id="269" r:id="rId277"/>
  </p:sldIdLst>
  <p:sldSz cx="9144000" cy="6858000" type="screen4x3"/>
  <p:notesSz cx="6858000" cy="9144000"/>
  <p:custDataLst>
    <p:tags r:id="rId28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399"/>
    <a:srgbClr val="FFCC66"/>
    <a:srgbClr val="363080"/>
    <a:srgbClr val="5850A5"/>
    <a:srgbClr val="342F61"/>
    <a:srgbClr val="463F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7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tags" Target="tags/tag1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microsoft.com/office/2015/10/relationships/revisionInfo" Target="revisionInfo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Podíl na trhu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78D3-4B2E-880E-533E4468BA8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78D3-4B2E-880E-533E4468BA85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78D3-4B2E-880E-533E4468BA85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78D3-4B2E-880E-533E4468BA85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78D3-4B2E-880E-533E4468BA8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78D3-4B2E-880E-533E4468BA8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Wordpress</c:v>
                </c:pt>
                <c:pt idx="1">
                  <c:v>Joomla</c:v>
                </c:pt>
                <c:pt idx="2">
                  <c:v>Drupal</c:v>
                </c:pt>
                <c:pt idx="3">
                  <c:v>Magento</c:v>
                </c:pt>
                <c:pt idx="4">
                  <c:v>Blogger</c:v>
                </c:pt>
                <c:pt idx="5">
                  <c:v>Ostatní</c:v>
                </c:pt>
              </c:strCache>
            </c:strRef>
          </c:cat>
          <c:val>
            <c:numRef>
              <c:f>List1!$B$2:$B$7</c:f>
              <c:numCache>
                <c:formatCode>0.0%</c:formatCode>
                <c:ptCount val="6"/>
                <c:pt idx="0">
                  <c:v>0.59199999999999997</c:v>
                </c:pt>
                <c:pt idx="1">
                  <c:v>6.2E-2</c:v>
                </c:pt>
                <c:pt idx="2">
                  <c:v>4.9000000000000002E-2</c:v>
                </c:pt>
                <c:pt idx="3">
                  <c:v>2.9000000000000001E-2</c:v>
                </c:pt>
                <c:pt idx="4">
                  <c:v>2.8000000000000001E-2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D3-4B2E-880E-533E4468B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solidFill>
      <a:schemeClr val="tx2"/>
    </a:solidFill>
  </c:spPr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EBDEE7-B718-4B2D-B290-A3BD75BE044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86541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C0242C-0675-41F2-93CF-90039CE94F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9497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3A6634-6FCE-4F5B-AEAC-14F1D7AC9A09}" type="slidenum">
              <a:rPr lang="cs-CZ" smtClean="0"/>
              <a:pPr eaLnBrk="1" hangingPunct="1"/>
              <a:t>19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přístupy – jinak se uživatelé chovají na portálech, něco jiného očekávají od firemních stránek a e-shopů </a:t>
            </a:r>
          </a:p>
        </p:txBody>
      </p:sp>
    </p:spTree>
    <p:extLst>
      <p:ext uri="{BB962C8B-B14F-4D97-AF65-F5344CB8AC3E}">
        <p14:creationId xmlns:p14="http://schemas.microsoft.com/office/powerpoint/2010/main" val="247905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D21711-47CD-4A37-82B4-A3B610511FD3}" type="slidenum">
              <a:rPr lang="cs-CZ" smtClean="0"/>
              <a:pPr eaLnBrk="1" hangingPunct="1"/>
              <a:t>30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prezentace firmy, projektu – oslovení sponzorů, u každého uvést příklady</a:t>
            </a:r>
          </a:p>
        </p:txBody>
      </p:sp>
    </p:spTree>
    <p:extLst>
      <p:ext uri="{BB962C8B-B14F-4D97-AF65-F5344CB8AC3E}">
        <p14:creationId xmlns:p14="http://schemas.microsoft.com/office/powerpoint/2010/main" val="117951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1256DF-2D44-4BE7-9F0A-286EFAACE517}" type="slidenum">
              <a:rPr lang="cs-CZ" smtClean="0"/>
              <a:pPr eaLnBrk="1" hangingPunct="1"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prezentace firmy, projektu – oslovení sponzorů, u každého uvést příklady</a:t>
            </a:r>
          </a:p>
        </p:txBody>
      </p:sp>
    </p:spTree>
    <p:extLst>
      <p:ext uri="{BB962C8B-B14F-4D97-AF65-F5344CB8AC3E}">
        <p14:creationId xmlns:p14="http://schemas.microsoft.com/office/powerpoint/2010/main" val="207117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7AE125-96B3-4A46-8084-B8C1E934374A}" type="slidenum">
              <a:rPr lang="cs-CZ" smtClean="0"/>
              <a:pPr eaLnBrk="1" hangingPunct="1"/>
              <a:t>32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strukturování informací – přemýšlet, jak seskupovat podobné informace</a:t>
            </a:r>
          </a:p>
        </p:txBody>
      </p:sp>
    </p:spTree>
    <p:extLst>
      <p:ext uri="{BB962C8B-B14F-4D97-AF65-F5344CB8AC3E}">
        <p14:creationId xmlns:p14="http://schemas.microsoft.com/office/powerpoint/2010/main" val="362066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281431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83013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9"/>
          <p:cNvSpPr>
            <a:spLocks noChangeArrowheads="1" noChangeShapeType="1" noTextEdit="1"/>
          </p:cNvSpPr>
          <p:nvPr userDrawn="1"/>
        </p:nvSpPr>
        <p:spPr bwMode="auto">
          <a:xfrm rot="201660">
            <a:off x="611188" y="1771650"/>
            <a:ext cx="8064500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Prezentace informací</a:t>
            </a:r>
          </a:p>
        </p:txBody>
      </p:sp>
      <p:sp>
        <p:nvSpPr>
          <p:cNvPr id="5" name="WordArt 100"/>
          <p:cNvSpPr>
            <a:spLocks noChangeArrowheads="1" noChangeShapeType="1" noTextEdit="1"/>
          </p:cNvSpPr>
          <p:nvPr userDrawn="1"/>
        </p:nvSpPr>
        <p:spPr bwMode="auto">
          <a:xfrm rot="536782">
            <a:off x="3132138" y="2781300"/>
            <a:ext cx="28416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na internetu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4643438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>
              <a:latin typeface="Arial" charset="0"/>
              <a:cs typeface="Arial" charset="0"/>
            </a:endParaRPr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4500563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>
              <a:latin typeface="Arial" charset="0"/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229225"/>
            <a:ext cx="4319588" cy="93662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cs-CZ"/>
              <a:t>Pokusný text</a:t>
            </a:r>
            <a:endParaRPr lang="en-US"/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ctrTitle" sz="quarter"/>
          </p:nvPr>
        </p:nvSpPr>
        <p:spPr>
          <a:xfrm>
            <a:off x="4284663" y="4652963"/>
            <a:ext cx="4530725" cy="1008062"/>
          </a:xfrm>
        </p:spPr>
        <p:txBody>
          <a:bodyPr anchor="t"/>
          <a:lstStyle>
            <a:lvl1pPr algn="r">
              <a:defRPr sz="3200" b="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475CCBB4-C7FE-4BF2-A3FA-33630B3F4E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8257383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C8381-A272-40DD-995C-621BD28BCF2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84504705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9039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9039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D431F-DB4C-47AD-B791-C404FB867F5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3628929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916113"/>
            <a:ext cx="8291513" cy="4176712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00DF9-7CDA-4B04-9296-29716E735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272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78363" y="1916113"/>
            <a:ext cx="4070350" cy="201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78363" y="4079875"/>
            <a:ext cx="4070350" cy="20129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57EC-28E4-4A71-8440-9A70110F5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6867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916113"/>
            <a:ext cx="8291513" cy="4176712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BF9D3-0D4A-46CE-A437-6D2349170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4486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794500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3FDF-6E22-46B7-B739-1B6B8ABA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8950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5281C-5471-4429-93A5-FF24AC1BD48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7658984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55F3B-1B0E-4A3A-8F51-DBE5A951F34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2625897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0B0FE-2230-4D0F-8E18-7522FE3A4F9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8151310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93164-D6AF-4A91-B61F-504C8F8618B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6912628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4DB18-C4FB-4098-81D3-2E8A88D0C9B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32850457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AE5F2-6F27-4625-8CBE-F6F8D97FED2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6020998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681B3-ADCA-4384-BDB7-455BCE88335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2182528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2BA43-6435-4ABD-AC54-D56FC098C0C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784742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Freeform 112"/>
          <p:cNvSpPr>
            <a:spLocks/>
          </p:cNvSpPr>
          <p:nvPr/>
        </p:nvSpPr>
        <p:spPr bwMode="auto">
          <a:xfrm>
            <a:off x="-17463" y="6223000"/>
            <a:ext cx="9172576" cy="661988"/>
          </a:xfrm>
          <a:custGeom>
            <a:avLst/>
            <a:gdLst/>
            <a:ahLst/>
            <a:cxnLst>
              <a:cxn ang="0">
                <a:pos x="5771" y="403"/>
              </a:cxn>
              <a:cxn ang="0">
                <a:pos x="4" y="417"/>
              </a:cxn>
              <a:cxn ang="0">
                <a:pos x="0" y="24"/>
              </a:cxn>
              <a:cxn ang="0">
                <a:pos x="2218" y="272"/>
              </a:cxn>
              <a:cxn ang="0">
                <a:pos x="5778" y="91"/>
              </a:cxn>
              <a:cxn ang="0">
                <a:pos x="5771" y="403"/>
              </a:cxn>
            </a:cxnLst>
            <a:rect l="0" t="0" r="r" b="b"/>
            <a:pathLst>
              <a:path w="5778" h="417">
                <a:moveTo>
                  <a:pt x="5771" y="403"/>
                </a:moveTo>
                <a:lnTo>
                  <a:pt x="4" y="417"/>
                </a:lnTo>
                <a:lnTo>
                  <a:pt x="0" y="24"/>
                </a:lnTo>
                <a:cubicBezTo>
                  <a:pt x="369" y="0"/>
                  <a:pt x="1255" y="261"/>
                  <a:pt x="2218" y="272"/>
                </a:cubicBezTo>
                <a:cubicBezTo>
                  <a:pt x="3181" y="283"/>
                  <a:pt x="5186" y="69"/>
                  <a:pt x="5778" y="91"/>
                </a:cubicBezTo>
                <a:lnTo>
                  <a:pt x="5771" y="40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1DACE8-06AF-4248-B75B-898D1DA59B5D}" type="slidenum">
              <a:rPr lang="en-US" altLang="cs-CZ"/>
              <a:pPr/>
              <a:t>‹#›</a:t>
            </a:fld>
            <a:endParaRPr lang="en-US" altLang="cs-CZ"/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7696200" y="5192713"/>
            <a:ext cx="1236663" cy="1439862"/>
            <a:chOff x="3107" y="1003"/>
            <a:chExt cx="2495" cy="2903"/>
          </a:xfrm>
        </p:grpSpPr>
        <p:grpSp>
          <p:nvGrpSpPr>
            <p:cNvPr id="1032" name="Group 113"/>
            <p:cNvGrpSpPr>
              <a:grpSpLocks/>
            </p:cNvGrpSpPr>
            <p:nvPr userDrawn="1"/>
          </p:nvGrpSpPr>
          <p:grpSpPr bwMode="auto">
            <a:xfrm>
              <a:off x="3107" y="2001"/>
              <a:ext cx="1905" cy="1905"/>
              <a:chOff x="1655" y="3067"/>
              <a:chExt cx="975" cy="975"/>
            </a:xfrm>
          </p:grpSpPr>
          <p:sp>
            <p:nvSpPr>
              <p:cNvPr id="1138" name="AutoShape 114"/>
              <p:cNvSpPr>
                <a:spLocks noChangeArrowheads="1"/>
              </p:cNvSpPr>
              <p:nvPr userDrawn="1"/>
            </p:nvSpPr>
            <p:spPr bwMode="auto">
              <a:xfrm>
                <a:off x="1655" y="3067"/>
                <a:ext cx="975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AutoShape 115"/>
              <p:cNvSpPr>
                <a:spLocks noChangeArrowheads="1"/>
              </p:cNvSpPr>
              <p:nvPr userDrawn="1"/>
            </p:nvSpPr>
            <p:spPr bwMode="auto">
              <a:xfrm>
                <a:off x="1868" y="3280"/>
                <a:ext cx="549" cy="549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3" name="Group 116"/>
            <p:cNvGrpSpPr>
              <a:grpSpLocks/>
            </p:cNvGrpSpPr>
            <p:nvPr userDrawn="1"/>
          </p:nvGrpSpPr>
          <p:grpSpPr bwMode="auto">
            <a:xfrm>
              <a:off x="4921" y="2228"/>
              <a:ext cx="567" cy="567"/>
              <a:chOff x="1655" y="3067"/>
              <a:chExt cx="975" cy="975"/>
            </a:xfrm>
          </p:grpSpPr>
          <p:sp>
            <p:nvSpPr>
              <p:cNvPr id="1141" name="AutoShape 117"/>
              <p:cNvSpPr>
                <a:spLocks noChangeArrowheads="1"/>
              </p:cNvSpPr>
              <p:nvPr userDrawn="1"/>
            </p:nvSpPr>
            <p:spPr bwMode="auto">
              <a:xfrm>
                <a:off x="1653" y="3068"/>
                <a:ext cx="975" cy="974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AutoShape 118"/>
              <p:cNvSpPr>
                <a:spLocks noChangeArrowheads="1"/>
              </p:cNvSpPr>
              <p:nvPr userDrawn="1"/>
            </p:nvSpPr>
            <p:spPr bwMode="auto">
              <a:xfrm>
                <a:off x="1868" y="3283"/>
                <a:ext cx="545" cy="54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4" name="Group 119"/>
            <p:cNvGrpSpPr>
              <a:grpSpLocks/>
            </p:cNvGrpSpPr>
            <p:nvPr userDrawn="1"/>
          </p:nvGrpSpPr>
          <p:grpSpPr bwMode="auto">
            <a:xfrm>
              <a:off x="4309" y="1003"/>
              <a:ext cx="1293" cy="1293"/>
              <a:chOff x="1655" y="3067"/>
              <a:chExt cx="975" cy="975"/>
            </a:xfrm>
          </p:grpSpPr>
          <p:sp>
            <p:nvSpPr>
              <p:cNvPr id="1144" name="AutoShape 120"/>
              <p:cNvSpPr>
                <a:spLocks noChangeArrowheads="1"/>
              </p:cNvSpPr>
              <p:nvPr userDrawn="1"/>
            </p:nvSpPr>
            <p:spPr bwMode="auto">
              <a:xfrm>
                <a:off x="1654" y="3067"/>
                <a:ext cx="976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AutoShape 121"/>
              <p:cNvSpPr>
                <a:spLocks noChangeArrowheads="1"/>
              </p:cNvSpPr>
              <p:nvPr userDrawn="1"/>
            </p:nvSpPr>
            <p:spPr bwMode="auto">
              <a:xfrm>
                <a:off x="1867" y="3279"/>
                <a:ext cx="551" cy="550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03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91513" cy="4176712"/>
          </a:xfrm>
          <a:prstGeom prst="roundRect">
            <a:avLst>
              <a:gd name="adj" fmla="val 16667"/>
            </a:avLst>
          </a:prstGeom>
          <a:solidFill>
            <a:schemeClr val="tx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5" r:id="rId15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533400" indent="-533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tabLst>
          <a:tab pos="981075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58875" indent="-446088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tabLst>
          <a:tab pos="981075" algn="l"/>
        </a:tabLst>
        <a:defRPr sz="2800">
          <a:solidFill>
            <a:schemeClr val="tx1"/>
          </a:solidFill>
          <a:latin typeface="+mn-lt"/>
          <a:cs typeface="+mn-cs"/>
        </a:defRPr>
      </a:lvl2pPr>
      <a:lvl3pPr marL="1703388" indent="317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981075" algn="l"/>
        </a:tabLst>
        <a:defRPr sz="2400">
          <a:solidFill>
            <a:schemeClr val="tx1"/>
          </a:solidFill>
          <a:latin typeface="+mn-lt"/>
          <a:cs typeface="+mn-cs"/>
        </a:defRPr>
      </a:lvl3pPr>
      <a:lvl4pPr marL="2143125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551113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30083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34655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9227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43799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stupnost.nawebu.cz/" TargetMode="External"/><Relationship Id="rId2" Type="http://schemas.openxmlformats.org/officeDocument/2006/relationships/hyperlink" Target="http://www.blindfriendly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akpsatweb.cz/" TargetMode="External"/><Relationship Id="rId5" Type="http://schemas.openxmlformats.org/officeDocument/2006/relationships/hyperlink" Target="http://www.interval.cz/" TargetMode="External"/><Relationship Id="rId4" Type="http://schemas.openxmlformats.org/officeDocument/2006/relationships/hyperlink" Target="http://www.dobryweb.cz/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phil.muni.cz/" TargetMode="External"/><Relationship Id="rId2" Type="http://schemas.openxmlformats.org/officeDocument/2006/relationships/hyperlink" Target="http://www.kis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kdvyskov.cz/" TargetMode="External"/><Relationship Id="rId5" Type="http://schemas.openxmlformats.org/officeDocument/2006/relationships/hyperlink" Target="http://www.nkp.cz/" TargetMode="External"/><Relationship Id="rId4" Type="http://schemas.openxmlformats.org/officeDocument/2006/relationships/hyperlink" Target="http://www.vutbr.cz/knihovny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7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5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7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9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0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8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8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9.pn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81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hyperlink" Target="http://www.smashingmagazine.com/2007/11/16/pagination-gallery-examples-and-good-practices/" TargetMode="External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99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0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07.pn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://zdrojak.root.cz/serialy/webdesigneruv-pruvodce-po-html5" TargetMode="External"/><Relationship Id="rId2" Type="http://schemas.openxmlformats.org/officeDocument/2006/relationships/hyperlink" Target="http://www.w3.org/TR/html5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nterval.cz/clanky/seznameni-s-html-5" TargetMode="Externa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s://s-media-cache-ak0.pinimg.com/originals/f4/df/30/f4df3024274771362514154001962ff4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hyperlink" Target="http://fmbip.com/litmus/" TargetMode="External"/><Relationship Id="rId2" Type="http://schemas.openxmlformats.org/officeDocument/2006/relationships/hyperlink" Target="http://www.tripwiremagazine.com/2012/03/html5-examples-tutorials.html" TargetMode="External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kynet.be/mgueury/mozilla/" TargetMode="External"/><Relationship Id="rId2" Type="http://schemas.openxmlformats.org/officeDocument/2006/relationships/hyperlink" Target="http://validator.w3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idy.sourceforge.net/" TargetMode="External"/><Relationship Id="rId4" Type="http://schemas.openxmlformats.org/officeDocument/2006/relationships/hyperlink" Target="https://addons.mozilla.org/cs/firefox/addon/60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11.png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3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12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hyperlink" Target="http://css3generator.com/" TargetMode="External"/><Relationship Id="rId2" Type="http://schemas.openxmlformats.org/officeDocument/2006/relationships/hyperlink" Target="http://www.w3schools.com/css3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ipts.com/java-scripts/" TargetMode="External"/><Relationship Id="rId2" Type="http://schemas.openxmlformats.org/officeDocument/2006/relationships/hyperlink" Target="http://javascript.interne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va.tatousek.cz/" TargetMode="External"/><Relationship Id="rId5" Type="http://schemas.openxmlformats.org/officeDocument/2006/relationships/hyperlink" Target="http://www.hotscripts.com/JavaScript" TargetMode="External"/><Relationship Id="rId4" Type="http://schemas.openxmlformats.org/officeDocument/2006/relationships/hyperlink" Target="http://www.javascript.com/" TargetMode="Externa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hyperlink" Target="http://jquery.com/" TargetMode="External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hyperlink" Target="http://s3.amazonaws.com/buildinternet/live-tutorials/sliding-boxes/index.htm" TargetMode="External"/><Relationship Id="rId2" Type="http://schemas.openxmlformats.org/officeDocument/2006/relationships/hyperlink" Target="http://www.1stwebdesigner.com/css/ajax-jquery-image-galleri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oomlicious.com/mootable/" TargetMode="External"/><Relationship Id="rId5" Type="http://schemas.openxmlformats.org/officeDocument/2006/relationships/hyperlink" Target="http://cssglobe.com/articles/tagclouds/index3.html" TargetMode="External"/><Relationship Id="rId4" Type="http://schemas.openxmlformats.org/officeDocument/2006/relationships/hyperlink" Target="http://www.dbachrach.com/blog/wp-content/uploads/2007/04/SpotlightSearch/index.html" TargetMode="Externa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mplatemonster.com/demo/41058.html" TargetMode="External"/><Relationship Id="rId2" Type="http://schemas.openxmlformats.org/officeDocument/2006/relationships/hyperlink" Target="http://www.templatemonster.com/demo/44836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mplatemonster.com/demo/40871.html" TargetMode="Externa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scripts.com/PHP/index.html" TargetMode="External"/><Relationship Id="rId7" Type="http://schemas.openxmlformats.org/officeDocument/2006/relationships/hyperlink" Target="http://interval.cz/vyvoj-aplikaci/php" TargetMode="External"/><Relationship Id="rId2" Type="http://schemas.openxmlformats.org/officeDocument/2006/relationships/hyperlink" Target="http://www.php.ne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ilder.cz/" TargetMode="External"/><Relationship Id="rId5" Type="http://schemas.openxmlformats.org/officeDocument/2006/relationships/hyperlink" Target="http://www.scriptsbank.com/" TargetMode="External"/><Relationship Id="rId4" Type="http://schemas.openxmlformats.org/officeDocument/2006/relationships/hyperlink" Target="http://www.phpbuilder.com/" TargetMode="Externa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hyperlink" Target="http://www.wordpress.org/" TargetMode="External"/><Relationship Id="rId7" Type="http://schemas.openxmlformats.org/officeDocument/2006/relationships/image" Target="../media/image119.jpeg"/><Relationship Id="rId12" Type="http://schemas.openxmlformats.org/officeDocument/2006/relationships/image" Target="../media/image12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2.jpeg"/><Relationship Id="rId5" Type="http://schemas.openxmlformats.org/officeDocument/2006/relationships/image" Target="../media/image117.jpeg"/><Relationship Id="rId10" Type="http://schemas.openxmlformats.org/officeDocument/2006/relationships/image" Target="../media/image121.png"/><Relationship Id="rId4" Type="http://schemas.openxmlformats.org/officeDocument/2006/relationships/image" Target="../media/image116.png"/><Relationship Id="rId9" Type="http://schemas.openxmlformats.org/officeDocument/2006/relationships/hyperlink" Target="http://www.beautifullife.info/web-design/15-best-free-website-builders/" TargetMode="Externa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hyperlink" Target="http://w3techs.com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bzdarma.cz/objednavka/order-free/" TargetMode="External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hyperlink" Target="mailto:krcal@fss.muni.cz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network.cz/images/2068/moderni_portfolio/06/0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inspireplz.wordpress.com/2011/05/27/25-examples-of-wireframes-and-mockups-sketches/" TargetMode="External"/><Relationship Id="rId3" Type="http://schemas.openxmlformats.org/officeDocument/2006/relationships/hyperlink" Target="http://www.shopsys.cz/clanky/wireframe-drateny-model-webu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Symbio.cz" TargetMode="External"/><Relationship Id="rId4" Type="http://schemas.openxmlformats.org/officeDocument/2006/relationships/hyperlink" Target="http://www.seo-web-design.cz/reference/muj-mobil-net-cz---jednicka-na-volani-c25.htm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codecondo.com/free-wireframe-tools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weby.cz/uploaded/dokumenty/prototyp-a-web-design-big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websitetemplates.com/" TargetMode="External"/><Relationship Id="rId2" Type="http://schemas.openxmlformats.org/officeDocument/2006/relationships/hyperlink" Target="http://www.templates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ashingmagazine.com/2007/02/14/free-design-templates/" TargetMode="External"/><Relationship Id="rId5" Type="http://schemas.openxmlformats.org/officeDocument/2006/relationships/hyperlink" Target="http://freesitetemplates.com/" TargetMode="External"/><Relationship Id="rId4" Type="http://schemas.openxmlformats.org/officeDocument/2006/relationships/hyperlink" Target="http://www.flashtemplatestore.com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fimedia.cz/" TargetMode="External"/><Relationship Id="rId3" Type="http://schemas.openxmlformats.org/officeDocument/2006/relationships/hyperlink" Target="http://www.pixabay.com/" TargetMode="External"/><Relationship Id="rId7" Type="http://schemas.openxmlformats.org/officeDocument/2006/relationships/hyperlink" Target="https://stock.adobe.com/" TargetMode="External"/><Relationship Id="rId2" Type="http://schemas.openxmlformats.org/officeDocument/2006/relationships/hyperlink" Target="http://www.sxc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utterstock.com/" TargetMode="External"/><Relationship Id="rId5" Type="http://schemas.openxmlformats.org/officeDocument/2006/relationships/hyperlink" Target="http://www.istockphoto.com/" TargetMode="External"/><Relationship Id="rId4" Type="http://schemas.openxmlformats.org/officeDocument/2006/relationships/hyperlink" Target="http://www.everystockphoto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psan.com/blog/27-zdroju-na-fotky-zdarma-ktere-vam-vezmou-dech/" TargetMode="External"/><Relationship Id="rId2" Type="http://schemas.openxmlformats.org/officeDocument/2006/relationships/hyperlink" Target="http://www.bluevertigo.com.ar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commons.cz/zakladni-informace-o-cc/typy-cc-licenci/" TargetMode="External"/><Relationship Id="rId2" Type="http://schemas.openxmlformats.org/officeDocument/2006/relationships/hyperlink" Target="http://www.creativecommons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reative_Commons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petr.vaclavek.com/article/425/fotobanky-prodej-vlastnich-fotek-a-grafiky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bnode.cz/" TargetMode="External"/><Relationship Id="rId3" Type="http://schemas.openxmlformats.org/officeDocument/2006/relationships/hyperlink" Target="http://www.joomlaportal.cz/" TargetMode="External"/><Relationship Id="rId7" Type="http://schemas.openxmlformats.org/officeDocument/2006/relationships/hyperlink" Target="http://cs.wikipedia.org/wiki/Wiki" TargetMode="External"/><Relationship Id="rId2" Type="http://schemas.openxmlformats.org/officeDocument/2006/relationships/hyperlink" Target="http://www.wordpres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nlight.shira.cz/" TargetMode="External"/><Relationship Id="rId11" Type="http://schemas.openxmlformats.org/officeDocument/2006/relationships/hyperlink" Target="http://www.prestashop.com/" TargetMode="External"/><Relationship Id="rId5" Type="http://schemas.openxmlformats.org/officeDocument/2006/relationships/hyperlink" Target="http://phpnuke.org/" TargetMode="External"/><Relationship Id="rId10" Type="http://schemas.openxmlformats.org/officeDocument/2006/relationships/hyperlink" Target="http://opensolution.org/index,pl.html?sLang=en" TargetMode="External"/><Relationship Id="rId4" Type="http://schemas.openxmlformats.org/officeDocument/2006/relationships/hyperlink" Target="http://www.drupal.org/" TargetMode="External"/><Relationship Id="rId9" Type="http://schemas.openxmlformats.org/officeDocument/2006/relationships/hyperlink" Target="https://www.wix.com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ensourcecms.com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edit.org/" TargetMode="External"/><Relationship Id="rId3" Type="http://schemas.openxmlformats.org/officeDocument/2006/relationships/hyperlink" Target="http://www.adobe.com/cz/products/dreamweaver/" TargetMode="External"/><Relationship Id="rId7" Type="http://schemas.openxmlformats.org/officeDocument/2006/relationships/hyperlink" Target="http://www.pspad.com/cz/" TargetMode="External"/><Relationship Id="rId2" Type="http://schemas.openxmlformats.org/officeDocument/2006/relationships/hyperlink" Target="http://www.microsoft.com/expres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design.about.com/" TargetMode="External"/><Relationship Id="rId5" Type="http://schemas.openxmlformats.org/officeDocument/2006/relationships/hyperlink" Target="http://webdesign.about.com/od/windowshtmleditors/tp/windows-wysiwyg-editors.htm" TargetMode="External"/><Relationship Id="rId4" Type="http://schemas.openxmlformats.org/officeDocument/2006/relationships/hyperlink" Target="http://www.adobe.com/cz/products/contribute/" TargetMode="External"/><Relationship Id="rId9" Type="http://schemas.openxmlformats.org/officeDocument/2006/relationships/hyperlink" Target="http://www.elka.cz/easypad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.cz/neco" TargetMode="External"/><Relationship Id="rId2" Type="http://schemas.openxmlformats.org/officeDocument/2006/relationships/hyperlink" Target="http://www.web.cz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mereni.kyblsoft.cz/" TargetMode="External"/><Relationship Id="rId2" Type="http://schemas.openxmlformats.org/officeDocument/2006/relationships/hyperlink" Target="http://www.hostingy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AB97qdm7Wpo7BjfpJRB5vOi26NndrwLhU8nRc2HNrdY/edit#gid=0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zikum.cz/" TargetMode="External"/><Relationship Id="rId2" Type="http://schemas.openxmlformats.org/officeDocument/2006/relationships/hyperlink" Target="https://www.endora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bzdarma.cz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bit.cz/" TargetMode="External"/><Relationship Id="rId7" Type="http://schemas.openxmlformats.org/officeDocument/2006/relationships/hyperlink" Target="http://www.savana.cz/" TargetMode="External"/><Relationship Id="rId2" Type="http://schemas.openxmlformats.org/officeDocument/2006/relationships/hyperlink" Target="http://www.wedo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sky-hosting.cz/" TargetMode="External"/><Relationship Id="rId5" Type="http://schemas.openxmlformats.org/officeDocument/2006/relationships/hyperlink" Target="http://www.active24.cz/" TargetMode="External"/><Relationship Id="rId4" Type="http://schemas.openxmlformats.org/officeDocument/2006/relationships/hyperlink" Target="http://www.forpsi.cz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l.cz/" TargetMode="External"/><Relationship Id="rId2" Type="http://schemas.openxmlformats.org/officeDocument/2006/relationships/hyperlink" Target="http://www.nwt.cz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oleObject" Target="../embeddings/oleObject4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shingmagazine.com/" TargetMode="External"/><Relationship Id="rId2" Type="http://schemas.openxmlformats.org/officeDocument/2006/relationships/hyperlink" Target="http://www.alistapar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ensible.com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kpsatweb.cz/archiv/barvy-zakladni.html" TargetMode="External"/><Relationship Id="rId2" Type="http://schemas.openxmlformats.org/officeDocument/2006/relationships/hyperlink" Target="http://www.webtvorba.cz/css/barv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akpsatweb.cz/archiv/barvy-bezpecn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tcutts.com/blog" TargetMode="External"/><Relationship Id="rId2" Type="http://schemas.openxmlformats.org/officeDocument/2006/relationships/hyperlink" Target="http://www.searchenginewatch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bcredible.com/blog-reports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mov.com/colour" TargetMode="External"/><Relationship Id="rId2" Type="http://schemas.openxmlformats.org/officeDocument/2006/relationships/hyperlink" Target="http://www.wellstyled.com/tools/colorscheme2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ortools.net/" TargetMode="External"/><Relationship Id="rId4" Type="http://schemas.openxmlformats.org/officeDocument/2006/relationships/hyperlink" Target="http://www.colormatch5k.com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urlovers.com/" TargetMode="External"/><Relationship Id="rId2" Type="http://schemas.openxmlformats.org/officeDocument/2006/relationships/hyperlink" Target="https://www.toptal.com/designers/colorfilter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olor_blindness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websitetemplates.com/" TargetMode="External"/><Relationship Id="rId7" Type="http://schemas.openxmlformats.org/officeDocument/2006/relationships/hyperlink" Target="http://www.fwpthemes.com/" TargetMode="External"/><Relationship Id="rId2" Type="http://schemas.openxmlformats.org/officeDocument/2006/relationships/hyperlink" Target="http://www.templates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ashingmagazine.com/2007/02/14/free-design-templates/" TargetMode="External"/><Relationship Id="rId5" Type="http://schemas.openxmlformats.org/officeDocument/2006/relationships/hyperlink" Target="http://freesitetemplates.com/" TargetMode="External"/><Relationship Id="rId4" Type="http://schemas.openxmlformats.org/officeDocument/2006/relationships/hyperlink" Target="http://www.flashtemplatestore.com/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455" y="5503621"/>
            <a:ext cx="5866805" cy="720725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Teoretický základ tvorby webu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60" y="3933056"/>
            <a:ext cx="2368165" cy="86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</a:pPr>
            <a:r>
              <a:rPr lang="cs-CZ" altLang="cs-CZ" b="0" dirty="0"/>
              <a:t>Martin Krčál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84888" y="6394450"/>
            <a:ext cx="273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1200" dirty="0"/>
              <a:t>Brno, KISK FF MU, 28.2.2018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8163" y="620713"/>
            <a:ext cx="432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2000" b="1"/>
              <a:t>Kurz pro studenty oboru 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Informační studia a knihovnictví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České weby</a:t>
            </a:r>
          </a:p>
        </p:txBody>
      </p:sp>
      <p:sp>
        <p:nvSpPr>
          <p:cNvPr id="153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hlinkClick r:id="rId2"/>
              </a:rPr>
              <a:t>Blindfriendly.cz</a:t>
            </a:r>
            <a:r>
              <a:rPr lang="cs-CZ" altLang="cs-CZ" sz="2800" dirty="0">
                <a:solidFill>
                  <a:srgbClr val="CC0000"/>
                </a:solidFill>
              </a:rPr>
              <a:t> </a:t>
            </a:r>
            <a:r>
              <a:rPr lang="cs-CZ" altLang="cs-CZ" sz="2800" dirty="0"/>
              <a:t>- přístupnost</a:t>
            </a:r>
          </a:p>
          <a:p>
            <a:pPr eaLnBrk="1" hangingPunct="1"/>
            <a:r>
              <a:rPr lang="cs-CZ" altLang="cs-CZ" sz="2800" dirty="0">
                <a:hlinkClick r:id="rId3"/>
              </a:rPr>
              <a:t>http://pristupnost.nawebu.cz</a:t>
            </a:r>
            <a:r>
              <a:rPr lang="cs-CZ" altLang="cs-CZ" sz="2800" dirty="0"/>
              <a:t> - přístupnost</a:t>
            </a:r>
          </a:p>
          <a:p>
            <a:pPr eaLnBrk="1" hangingPunct="1"/>
            <a:r>
              <a:rPr lang="cs-CZ" altLang="cs-CZ" sz="2800" dirty="0">
                <a:hlinkClick r:id="rId4"/>
              </a:rPr>
              <a:t>Dobryweb.cz</a:t>
            </a:r>
            <a:r>
              <a:rPr lang="cs-CZ" altLang="cs-CZ" sz="2800" dirty="0"/>
              <a:t> - webdesign, SEO</a:t>
            </a:r>
          </a:p>
          <a:p>
            <a:pPr eaLnBrk="1" hangingPunct="1"/>
            <a:r>
              <a:rPr lang="cs-CZ" altLang="cs-CZ" sz="2800" dirty="0">
                <a:hlinkClick r:id="rId5"/>
              </a:rPr>
              <a:t>Interval.cz</a:t>
            </a:r>
            <a:r>
              <a:rPr lang="cs-CZ" altLang="cs-CZ" sz="2800" dirty="0"/>
              <a:t> - tvorba webu</a:t>
            </a:r>
          </a:p>
          <a:p>
            <a:pPr eaLnBrk="1" hangingPunct="1"/>
            <a:r>
              <a:rPr lang="cs-CZ" altLang="cs-CZ" sz="2800" dirty="0">
                <a:hlinkClick r:id="rId6"/>
              </a:rPr>
              <a:t>Jakpsatweb.cz</a:t>
            </a:r>
            <a:r>
              <a:rPr lang="cs-CZ" altLang="cs-CZ" sz="2800" dirty="0"/>
              <a:t> – základy tvorby HTML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Nevýhody</a:t>
            </a:r>
          </a:p>
        </p:txBody>
      </p:sp>
      <p:sp>
        <p:nvSpPr>
          <p:cNvPr id="409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zvyšuje velikost stránky a přenášených dat </a:t>
            </a:r>
            <a:r>
              <a:rPr lang="cs-CZ">
                <a:sym typeface="Wingdings" pitchFamily="2" charset="2"/>
              </a:rPr>
              <a:t> problém u pomalého připojení</a:t>
            </a:r>
            <a:r>
              <a:rPr lang="cs-CZ"/>
              <a:t> </a:t>
            </a:r>
          </a:p>
          <a:p>
            <a:pPr eaLnBrk="1" hangingPunct="1"/>
            <a:r>
              <a:rPr lang="cs-CZ"/>
              <a:t>písmo nepůjde zvětšit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87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Kódování</a:t>
            </a:r>
          </a:p>
        </p:txBody>
      </p:sp>
      <p:sp>
        <p:nvSpPr>
          <p:cNvPr id="419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kódovací sady pro české stránky</a:t>
            </a:r>
          </a:p>
          <a:p>
            <a:pPr lvl="1" eaLnBrk="1" hangingPunct="1"/>
            <a:r>
              <a:rPr lang="cs-CZ"/>
              <a:t>UTF-8, Win-1250, ISO-8859-2</a:t>
            </a:r>
          </a:p>
          <a:p>
            <a:pPr eaLnBrk="1" hangingPunct="1"/>
            <a:r>
              <a:rPr lang="cs-CZ"/>
              <a:t>preferujte UTF-8</a:t>
            </a:r>
          </a:p>
          <a:p>
            <a:pPr eaLnBrk="1" hangingPunct="1"/>
            <a:r>
              <a:rPr lang="cs-CZ"/>
              <a:t>důležitá správná deklarace v hlavičce</a:t>
            </a:r>
          </a:p>
        </p:txBody>
      </p:sp>
    </p:spTree>
    <p:extLst>
      <p:ext uri="{BB962C8B-B14F-4D97-AF65-F5344CB8AC3E}">
        <p14:creationId xmlns:p14="http://schemas.microsoft.com/office/powerpoint/2010/main" val="245023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Kódování v </a:t>
            </a:r>
            <a:r>
              <a:rPr lang="cs-CZ" dirty="0" err="1"/>
              <a:t>PSPadu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http://download.chip.eu/ii/204309786_5565476c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72170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165304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3939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Správná deklarace kódování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deklarace v (X)HTML - </a:t>
            </a:r>
            <a:r>
              <a:rPr lang="cs-CZ"/>
              <a:t>tag </a:t>
            </a:r>
            <a:r>
              <a:rPr lang="en-US"/>
              <a:t>&lt;meta&gt;</a:t>
            </a:r>
            <a:endParaRPr lang="cs-CZ"/>
          </a:p>
          <a:p>
            <a:pPr lvl="1" eaLnBrk="1" hangingPunct="1"/>
            <a:r>
              <a:rPr lang="en-US"/>
              <a:t>&lt;</a:t>
            </a:r>
            <a:r>
              <a:rPr lang="cs-CZ"/>
              <a:t>meta http-equiv=</a:t>
            </a:r>
            <a:r>
              <a:rPr lang="en-US"/>
              <a:t>“content-type” content=“text/html; charset=utf-</a:t>
            </a:r>
            <a:r>
              <a:rPr lang="cs-CZ"/>
              <a:t>8</a:t>
            </a:r>
            <a:r>
              <a:rPr lang="en-US"/>
              <a:t>”</a:t>
            </a:r>
            <a:r>
              <a:rPr lang="cs-CZ"/>
              <a:t> /</a:t>
            </a:r>
            <a:r>
              <a:rPr lang="en-US"/>
              <a:t>&gt;</a:t>
            </a:r>
          </a:p>
          <a:p>
            <a:pPr eaLnBrk="1" hangingPunct="1"/>
            <a:r>
              <a:rPr lang="en-US"/>
              <a:t>deklarace v XML</a:t>
            </a:r>
          </a:p>
          <a:p>
            <a:pPr lvl="1" eaLnBrk="1" hangingPunct="1"/>
            <a:r>
              <a:rPr lang="en-US"/>
              <a:t>&lt;?xml version=“</a:t>
            </a:r>
            <a:r>
              <a:rPr lang="cs-CZ"/>
              <a:t>1</a:t>
            </a:r>
            <a:r>
              <a:rPr lang="en-US"/>
              <a:t>.</a:t>
            </a:r>
            <a:r>
              <a:rPr lang="cs-CZ"/>
              <a:t>0</a:t>
            </a:r>
            <a:r>
              <a:rPr lang="en-US"/>
              <a:t>”</a:t>
            </a:r>
            <a:r>
              <a:rPr lang="cs-CZ"/>
              <a:t> encoding=</a:t>
            </a:r>
            <a:r>
              <a:rPr lang="en-US"/>
              <a:t>“utf-</a:t>
            </a:r>
            <a:r>
              <a:rPr lang="cs-CZ"/>
              <a:t>8</a:t>
            </a:r>
            <a:r>
              <a:rPr lang="en-US"/>
              <a:t>”</a:t>
            </a:r>
            <a:r>
              <a:rPr lang="cs-CZ"/>
              <a:t>?</a:t>
            </a:r>
            <a:r>
              <a:rPr lang="en-US"/>
              <a:t>&gt;</a:t>
            </a:r>
            <a:endParaRPr lang="cs-CZ"/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2323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Odkazy</a:t>
            </a:r>
            <a:endParaRPr lang="en-US" sz="480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9528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</a:t>
            </a:r>
          </a:p>
        </p:txBody>
      </p:sp>
      <p:sp>
        <p:nvSpPr>
          <p:cNvPr id="450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nejdůležitější prvek stránek</a:t>
            </a:r>
          </a:p>
          <a:p>
            <a:pPr eaLnBrk="1" hangingPunct="1"/>
            <a:r>
              <a:rPr lang="cs-CZ"/>
              <a:t>provázání stránek</a:t>
            </a:r>
          </a:p>
          <a:p>
            <a:pPr eaLnBrk="1" hangingPunct="1"/>
            <a:r>
              <a:rPr lang="cs-CZ"/>
              <a:t>odkazy vždy podtržené </a:t>
            </a:r>
            <a:r>
              <a:rPr lang="cs-CZ">
                <a:sym typeface="Wingdings" pitchFamily="2" charset="2"/>
              </a:rPr>
              <a:t> snadnější orientace v textu</a:t>
            </a:r>
          </a:p>
          <a:p>
            <a:pPr eaLnBrk="1" hangingPunct="1"/>
            <a:r>
              <a:rPr lang="cs-CZ">
                <a:sym typeface="Wingdings" pitchFamily="2" charset="2"/>
              </a:rPr>
              <a:t>nepodtržené odkazy jinak zvýraznit</a:t>
            </a:r>
          </a:p>
        </p:txBody>
      </p:sp>
    </p:spTree>
    <p:extLst>
      <p:ext uri="{BB962C8B-B14F-4D97-AF65-F5344CB8AC3E}">
        <p14:creationId xmlns:p14="http://schemas.microsoft.com/office/powerpoint/2010/main" val="1622175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Texty v odkazech</a:t>
            </a:r>
          </a:p>
        </p:txBody>
      </p:sp>
      <p:sp>
        <p:nvSpPr>
          <p:cNvPr id="460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vždy volíme výstižný text mezi </a:t>
            </a:r>
            <a:r>
              <a:rPr lang="en-US" sz="2800"/>
              <a:t>&lt;a&gt; a &lt;/a&gt;</a:t>
            </a:r>
          </a:p>
          <a:p>
            <a:pPr eaLnBrk="1" hangingPunct="1"/>
            <a:r>
              <a:rPr lang="cs-CZ" sz="2800"/>
              <a:t>nepoužívat klikněte sem, zde apod. </a:t>
            </a:r>
            <a:r>
              <a:rPr lang="cs-CZ" sz="2800">
                <a:sym typeface="Wingdings" pitchFamily="2" charset="2"/>
              </a:rPr>
              <a:t> jasně nevystihují, kam odkaz směřuje (SEO)</a:t>
            </a:r>
          </a:p>
          <a:p>
            <a:pPr eaLnBrk="1" hangingPunct="1"/>
            <a:r>
              <a:rPr lang="en-US" sz="2800"/>
              <a:t>odka</a:t>
            </a:r>
            <a:r>
              <a:rPr lang="cs-CZ" sz="2800"/>
              <a:t>zy krátké</a:t>
            </a:r>
          </a:p>
          <a:p>
            <a:pPr eaLnBrk="1" hangingPunct="1"/>
            <a:r>
              <a:rPr lang="cs-CZ" sz="2800"/>
              <a:t>výraz by měl zapadat do kontextu</a:t>
            </a:r>
          </a:p>
        </p:txBody>
      </p:sp>
    </p:spTree>
    <p:extLst>
      <p:ext uri="{BB962C8B-B14F-4D97-AF65-F5344CB8AC3E}">
        <p14:creationId xmlns:p14="http://schemas.microsoft.com/office/powerpoint/2010/main" val="35338126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Texty v odkazech prakticky</a:t>
            </a:r>
          </a:p>
        </p:txBody>
      </p:sp>
      <p:sp>
        <p:nvSpPr>
          <p:cNvPr id="471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která varianta je správnější:</a:t>
            </a:r>
            <a:endParaRPr lang="en-US"/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684213" y="2997200"/>
            <a:ext cx="80645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 </a:t>
            </a:r>
            <a:r>
              <a:rPr lang="cs-CZ" sz="2600"/>
              <a:t>Pro zjištění nabídky </a:t>
            </a:r>
            <a:r>
              <a:rPr lang="en-US" sz="2600"/>
              <a:t>&lt;a&gt;</a:t>
            </a:r>
            <a:r>
              <a:rPr lang="cs-CZ" sz="2600" b="1"/>
              <a:t>klikněte sem</a:t>
            </a:r>
            <a:r>
              <a:rPr lang="en-US" sz="2600"/>
              <a:t>&lt;/a&gt;.</a:t>
            </a:r>
            <a:endParaRPr lang="cs-CZ" sz="2600"/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684213" y="3789363"/>
            <a:ext cx="85328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 </a:t>
            </a:r>
            <a:r>
              <a:rPr lang="en-US" sz="2600"/>
              <a:t>&lt;a&gt;</a:t>
            </a:r>
            <a:r>
              <a:rPr lang="cs-CZ" sz="2600" b="1"/>
              <a:t>Seznamte se s nabídkou našich služeb</a:t>
            </a:r>
            <a:r>
              <a:rPr lang="en-US" sz="2600"/>
              <a:t>&lt;/a&gt;.</a:t>
            </a:r>
            <a:endParaRPr lang="cs-CZ" sz="2600"/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684213" y="4516438"/>
            <a:ext cx="8388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 </a:t>
            </a:r>
            <a:r>
              <a:rPr lang="cs-CZ" sz="2600"/>
              <a:t>Seznamte se s nabídkou našich </a:t>
            </a:r>
            <a:r>
              <a:rPr lang="en-US" sz="2600"/>
              <a:t>&lt;a&gt;</a:t>
            </a:r>
            <a:r>
              <a:rPr lang="cs-CZ" sz="2600" b="1"/>
              <a:t>služeb</a:t>
            </a:r>
            <a:r>
              <a:rPr lang="en-US" sz="2600"/>
              <a:t>&lt;/a&gt;.</a:t>
            </a:r>
            <a:endParaRPr lang="cs-CZ" sz="2600"/>
          </a:p>
        </p:txBody>
      </p:sp>
    </p:spTree>
    <p:extLst>
      <p:ext uri="{BB962C8B-B14F-4D97-AF65-F5344CB8AC3E}">
        <p14:creationId xmlns:p14="http://schemas.microsoft.com/office/powerpoint/2010/main" val="22790522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/>
      <p:bldP spid="227333" grpId="0"/>
      <p:bldP spid="22733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</a:t>
            </a:r>
          </a:p>
        </p:txBody>
      </p:sp>
      <p:sp>
        <p:nvSpPr>
          <p:cNvPr id="481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atribut</a:t>
            </a:r>
            <a:r>
              <a:rPr lang="cs-CZ"/>
              <a:t> title</a:t>
            </a:r>
            <a:endParaRPr lang="en-US"/>
          </a:p>
          <a:p>
            <a:pPr eaLnBrk="1" hangingPunct="1"/>
            <a:r>
              <a:rPr lang="en-US"/>
              <a:t>tla</a:t>
            </a:r>
            <a:r>
              <a:rPr lang="cs-CZ"/>
              <a:t>čítko zpět (s výstižným textem)</a:t>
            </a:r>
          </a:p>
          <a:p>
            <a:pPr eaLnBrk="1" hangingPunct="1"/>
            <a:r>
              <a:rPr lang="cs-CZ"/>
              <a:t>navštívené odkazy</a:t>
            </a:r>
          </a:p>
          <a:p>
            <a:pPr eaLnBrk="1" hangingPunct="1"/>
            <a:r>
              <a:rPr lang="cs-CZ"/>
              <a:t>dynamické odkazy</a:t>
            </a:r>
          </a:p>
          <a:p>
            <a:pPr lvl="1" eaLnBrk="1" hangingPunct="1"/>
            <a:r>
              <a:rPr lang="cs-CZ"/>
              <a:t>pomocí stylů - a:hover</a:t>
            </a:r>
          </a:p>
          <a:p>
            <a:pPr lvl="1" eaLnBrk="1" hangingPunct="1"/>
            <a:r>
              <a:rPr lang="cs-CZ"/>
              <a:t>dobrá čitelnost odkazu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531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Otvírání stránek v novém okně</a:t>
            </a:r>
          </a:p>
        </p:txBody>
      </p:sp>
      <p:sp>
        <p:nvSpPr>
          <p:cNvPr id="4915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udržení uživatele na stránkách</a:t>
            </a:r>
          </a:p>
          <a:p>
            <a:pPr eaLnBrk="1" hangingPunct="1"/>
            <a:r>
              <a:rPr lang="cs-CZ" dirty="0" err="1"/>
              <a:t>target</a:t>
            </a:r>
            <a:r>
              <a:rPr lang="cs-CZ" dirty="0"/>
              <a:t>=</a:t>
            </a:r>
            <a:r>
              <a:rPr lang="en-US" dirty="0"/>
              <a:t>“_blank” </a:t>
            </a:r>
            <a:r>
              <a:rPr lang="cs-CZ" dirty="0"/>
              <a:t>– zákaz v XHTML 1.1!!!</a:t>
            </a:r>
          </a:p>
          <a:p>
            <a:pPr eaLnBrk="1" hangingPunct="1"/>
            <a:r>
              <a:rPr lang="en-US" dirty="0" err="1"/>
              <a:t>probl</a:t>
            </a:r>
            <a:r>
              <a:rPr lang="cs-CZ" dirty="0"/>
              <a:t>é</a:t>
            </a:r>
            <a:r>
              <a:rPr lang="en-US" dirty="0"/>
              <a:t>m pro </a:t>
            </a:r>
            <a:r>
              <a:rPr lang="cs-CZ" dirty="0"/>
              <a:t>postižené </a:t>
            </a:r>
            <a:r>
              <a:rPr lang="cs-CZ" sz="2800" dirty="0"/>
              <a:t>(a co ostatní???)</a:t>
            </a:r>
            <a:endParaRPr lang="en-US" sz="2800" dirty="0"/>
          </a:p>
          <a:p>
            <a:pPr eaLnBrk="1" hangingPunct="1"/>
            <a:r>
              <a:rPr lang="cs-CZ" dirty="0"/>
              <a:t>při použití uvést v atributu </a:t>
            </a:r>
            <a:r>
              <a:rPr lang="cs-CZ" dirty="0" err="1"/>
              <a:t>title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85349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Knihy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569325" cy="41767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600" dirty="0">
                <a:solidFill>
                  <a:srgbClr val="CC0000"/>
                </a:solidFill>
              </a:rPr>
              <a:t>Steve </a:t>
            </a:r>
            <a:r>
              <a:rPr lang="cs-CZ" altLang="cs-CZ" sz="2600" dirty="0" err="1">
                <a:solidFill>
                  <a:srgbClr val="CC0000"/>
                </a:solidFill>
              </a:rPr>
              <a:t>Krug</a:t>
            </a:r>
            <a:r>
              <a:rPr lang="cs-CZ" altLang="cs-CZ" sz="2600" dirty="0">
                <a:solidFill>
                  <a:srgbClr val="CC0000"/>
                </a:solidFill>
              </a:rPr>
              <a:t> - Nenuťte uživatele přemýšlet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Dan </a:t>
            </a:r>
            <a:r>
              <a:rPr lang="cs-CZ" altLang="cs-CZ" sz="2600" dirty="0" err="1"/>
              <a:t>Cederholm</a:t>
            </a:r>
            <a:r>
              <a:rPr lang="cs-CZ" altLang="cs-CZ" sz="2600" dirty="0"/>
              <a:t> - Flexibilní webdesign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Robert </a:t>
            </a:r>
            <a:r>
              <a:rPr lang="cs-CZ" altLang="cs-CZ" sz="2600" dirty="0" err="1"/>
              <a:t>Mindžák</a:t>
            </a:r>
            <a:r>
              <a:rPr lang="cs-CZ" altLang="cs-CZ" sz="2600" dirty="0"/>
              <a:t> - Dokonalý webdesign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Ondřej </a:t>
            </a:r>
            <a:r>
              <a:rPr lang="cs-CZ" altLang="cs-CZ" sz="2600" dirty="0" err="1"/>
              <a:t>Neumajer</a:t>
            </a:r>
            <a:r>
              <a:rPr lang="cs-CZ" altLang="cs-CZ" sz="2600" dirty="0"/>
              <a:t> - Budujeme školní web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err="1"/>
              <a:t>Jeffrey</a:t>
            </a:r>
            <a:r>
              <a:rPr lang="cs-CZ" altLang="cs-CZ" sz="2600" dirty="0"/>
              <a:t> </a:t>
            </a:r>
            <a:r>
              <a:rPr lang="cs-CZ" altLang="cs-CZ" sz="2600" dirty="0" err="1"/>
              <a:t>Zeldman</a:t>
            </a:r>
            <a:r>
              <a:rPr lang="cs-CZ" altLang="cs-CZ" sz="2600" dirty="0"/>
              <a:t> - Tvorba webů podle standardů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err="1"/>
              <a:t>Lynda</a:t>
            </a:r>
            <a:r>
              <a:rPr lang="cs-CZ" altLang="cs-CZ" sz="2600" dirty="0"/>
              <a:t> </a:t>
            </a:r>
            <a:r>
              <a:rPr lang="cs-CZ" altLang="cs-CZ" sz="2600" dirty="0" err="1"/>
              <a:t>Weinmanová</a:t>
            </a:r>
            <a:r>
              <a:rPr lang="cs-CZ" altLang="cs-CZ" sz="2600" dirty="0"/>
              <a:t> - Velká kniha webdesignu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/>
              <a:t>Michale G. </a:t>
            </a:r>
            <a:r>
              <a:rPr lang="cs-CZ" altLang="cs-CZ" sz="2600" dirty="0" err="1"/>
              <a:t>Paciello</a:t>
            </a:r>
            <a:r>
              <a:rPr lang="cs-CZ" altLang="cs-CZ" sz="2600" dirty="0"/>
              <a:t> - Web </a:t>
            </a:r>
            <a:r>
              <a:rPr lang="cs-CZ" altLang="cs-CZ" sz="2600" dirty="0" err="1"/>
              <a:t>Accessibility</a:t>
            </a:r>
            <a:r>
              <a:rPr lang="cs-CZ" altLang="cs-CZ" sz="2600" dirty="0"/>
              <a:t> </a:t>
            </a:r>
            <a:r>
              <a:rPr lang="cs-CZ" altLang="cs-CZ" sz="2600" dirty="0" err="1"/>
              <a:t>for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People</a:t>
            </a:r>
            <a:r>
              <a:rPr lang="cs-CZ" altLang="cs-CZ" sz="2600" dirty="0"/>
              <a:t> </a:t>
            </a:r>
            <a:r>
              <a:rPr lang="cs-CZ" altLang="cs-CZ" sz="2600" dirty="0" err="1"/>
              <a:t>with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Disabilities</a:t>
            </a:r>
            <a:endParaRPr lang="cs-CZ" altLang="cs-CZ" sz="2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 na soubory</a:t>
            </a:r>
          </a:p>
        </p:txBody>
      </p:sp>
      <p:sp>
        <p:nvSpPr>
          <p:cNvPr id="501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/>
            <a:r>
              <a:rPr lang="cs-CZ"/>
              <a:t>v textech odkazů uvádět:</a:t>
            </a:r>
          </a:p>
          <a:p>
            <a:pPr lvl="1" eaLnBrk="1" hangingPunct="1"/>
            <a:r>
              <a:rPr lang="cs-CZ"/>
              <a:t>formát, velikost, datum zveřejnění, příp. datum aktualizace</a:t>
            </a:r>
          </a:p>
          <a:p>
            <a:pPr lvl="1" eaLnBrk="1" hangingPunct="1"/>
            <a:r>
              <a:rPr lang="cs-CZ"/>
              <a:t>usnadní uživateli rozhodování, zda soubor stahovat</a:t>
            </a:r>
          </a:p>
          <a:p>
            <a:pPr eaLnBrk="1" hangingPunct="1"/>
            <a:r>
              <a:rPr lang="cs-CZ"/>
              <a:t>stejné údaje i do atributu title</a:t>
            </a:r>
          </a:p>
        </p:txBody>
      </p:sp>
    </p:spTree>
    <p:extLst>
      <p:ext uri="{BB962C8B-B14F-4D97-AF65-F5344CB8AC3E}">
        <p14:creationId xmlns:p14="http://schemas.microsoft.com/office/powerpoint/2010/main" val="3086697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Příklad</a:t>
            </a:r>
          </a:p>
        </p:txBody>
      </p:sp>
      <p:sp>
        <p:nvSpPr>
          <p:cNvPr id="512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400" dirty="0"/>
              <a:t>&lt;a </a:t>
            </a:r>
            <a:r>
              <a:rPr lang="en-US" sz="2400" dirty="0" err="1"/>
              <a:t>href</a:t>
            </a:r>
            <a:r>
              <a:rPr lang="en-US" sz="2400" dirty="0"/>
              <a:t>=‘soubor.pdf’ title=‘</a:t>
            </a:r>
            <a:r>
              <a:rPr lang="cs-CZ" sz="2400" dirty="0"/>
              <a:t>statistika výpůjček Ústřední knihovny FSS MU </a:t>
            </a:r>
            <a:r>
              <a:rPr lang="en-US" sz="2400" dirty="0"/>
              <a:t>(PDF,</a:t>
            </a:r>
            <a:r>
              <a:rPr lang="cs-CZ" sz="2400" dirty="0"/>
              <a:t> 120kB </a:t>
            </a:r>
            <a:r>
              <a:rPr lang="en-US" sz="2400" dirty="0"/>
              <a:t>, </a:t>
            </a:r>
            <a:r>
              <a:rPr lang="cs-CZ" sz="2400" dirty="0"/>
              <a:t>12.2.2014</a:t>
            </a:r>
            <a:r>
              <a:rPr lang="en-US" sz="2400" dirty="0"/>
              <a:t>)’&gt;</a:t>
            </a:r>
            <a:r>
              <a:rPr lang="cs-CZ" sz="2400" dirty="0"/>
              <a:t>statistika výpůjček</a:t>
            </a:r>
            <a:r>
              <a:rPr lang="en-US" sz="2400" dirty="0"/>
              <a:t>&lt;/a&gt;</a:t>
            </a:r>
            <a:r>
              <a:rPr lang="cs-CZ" sz="2400" dirty="0"/>
              <a:t> </a:t>
            </a:r>
            <a:r>
              <a:rPr lang="en-US" sz="2400" dirty="0"/>
              <a:t>(PDF, </a:t>
            </a:r>
            <a:r>
              <a:rPr lang="cs-CZ" sz="2400" dirty="0"/>
              <a:t>120kB</a:t>
            </a:r>
            <a:r>
              <a:rPr lang="en-US" sz="2400" dirty="0"/>
              <a:t>, </a:t>
            </a:r>
            <a:r>
              <a:rPr lang="cs-CZ" sz="2400" dirty="0"/>
              <a:t>12.2.2014</a:t>
            </a:r>
            <a:r>
              <a:rPr lang="en-US" sz="2400" dirty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574310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Tabulky</a:t>
            </a:r>
            <a:endParaRPr lang="en-US" sz="480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5304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sp>
        <p:nvSpPr>
          <p:cNvPr id="573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pro prezentaci statistických dat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>
                <a:solidFill>
                  <a:srgbClr val="FF0000"/>
                </a:solidFill>
              </a:rPr>
              <a:t>ne pro layout!!!!!!!!!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problém pro postižené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lineární tabulky (po řádcích)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čtečka předčítá hodnoty buněk zleva doprava</a:t>
            </a:r>
          </a:p>
        </p:txBody>
      </p:sp>
    </p:spTree>
    <p:extLst>
      <p:ext uri="{BB962C8B-B14F-4D97-AF65-F5344CB8AC3E}">
        <p14:creationId xmlns:p14="http://schemas.microsoft.com/office/powerpoint/2010/main" val="20591810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36570" name="Group 26"/>
          <p:cNvGraphicFramePr>
            <a:graphicFrameLocks noGrp="1"/>
          </p:cNvGraphicFramePr>
          <p:nvPr>
            <p:ph idx="1"/>
          </p:nvPr>
        </p:nvGraphicFramePr>
        <p:xfrm>
          <a:off x="1306513" y="1916113"/>
          <a:ext cx="6218237" cy="2952750"/>
        </p:xfrm>
        <a:graphic>
          <a:graphicData uri="http://schemas.openxmlformats.org/drawingml/2006/table">
            <a:tbl>
              <a:tblPr/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Nástup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7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Jihlava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9:30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571" name="Text Box 27"/>
          <p:cNvSpPr txBox="1">
            <a:spLocks noChangeArrowheads="1"/>
          </p:cNvSpPr>
          <p:nvPr/>
        </p:nvSpPr>
        <p:spPr bwMode="auto">
          <a:xfrm>
            <a:off x="1187450" y="5229225"/>
            <a:ext cx="669766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Nástup </a:t>
            </a:r>
            <a:r>
              <a:rPr lang="en-US" sz="2400"/>
              <a:t>| P</a:t>
            </a:r>
            <a:r>
              <a:rPr lang="cs-CZ" sz="2400"/>
              <a:t>říjezd </a:t>
            </a:r>
            <a:r>
              <a:rPr lang="en-US" sz="2400"/>
              <a:t>| </a:t>
            </a:r>
            <a:r>
              <a:rPr lang="cs-CZ" sz="2400"/>
              <a:t>Odjezd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Brno Jihlava Praha </a:t>
            </a:r>
            <a:r>
              <a:rPr lang="en-US" sz="2400"/>
              <a:t>| </a:t>
            </a:r>
            <a:r>
              <a:rPr lang="cs-CZ" sz="2400"/>
              <a:t>- 8:00 9:30 </a:t>
            </a:r>
            <a:r>
              <a:rPr lang="en-US" sz="2400"/>
              <a:t>| </a:t>
            </a:r>
            <a:r>
              <a:rPr lang="cs-CZ" sz="2400"/>
              <a:t>7:00 8:05 -</a:t>
            </a:r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5902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7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83682" name="Group 34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5508625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Město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Jihlava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9:30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3678" name="Text Box 30"/>
          <p:cNvSpPr txBox="1">
            <a:spLocks noChangeArrowheads="1"/>
          </p:cNvSpPr>
          <p:nvPr/>
        </p:nvSpPr>
        <p:spPr bwMode="auto">
          <a:xfrm>
            <a:off x="827088" y="5419725"/>
            <a:ext cx="7129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Město Příjezd Odjezd </a:t>
            </a:r>
            <a:r>
              <a:rPr lang="en-US" sz="2400"/>
              <a:t>| </a:t>
            </a:r>
            <a:r>
              <a:rPr lang="cs-CZ" sz="2400"/>
              <a:t>Brno - 7:00 </a:t>
            </a:r>
            <a:r>
              <a:rPr lang="en-US" sz="2400"/>
              <a:t>|</a:t>
            </a:r>
            <a:r>
              <a:rPr lang="cs-CZ" sz="2400"/>
              <a:t> Jihlava 8:00 8:05 </a:t>
            </a:r>
            <a:r>
              <a:rPr lang="en-US" sz="2400"/>
              <a:t>| </a:t>
            </a:r>
            <a:r>
              <a:rPr lang="cs-CZ" sz="2400"/>
              <a:t>Praha 9:30 -</a:t>
            </a:r>
          </a:p>
        </p:txBody>
      </p:sp>
    </p:spTree>
    <p:extLst>
      <p:ext uri="{BB962C8B-B14F-4D97-AF65-F5344CB8AC3E}">
        <p14:creationId xmlns:p14="http://schemas.microsoft.com/office/powerpoint/2010/main" val="11787353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7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70373" name="Group 37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6227763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Jméno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Tomáš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Mikuláš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Váha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Věk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Dětí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0361" name="Text Box 25"/>
          <p:cNvSpPr txBox="1">
            <a:spLocks noChangeArrowheads="1"/>
          </p:cNvSpPr>
          <p:nvPr/>
        </p:nvSpPr>
        <p:spPr bwMode="auto">
          <a:xfrm>
            <a:off x="1187450" y="5419725"/>
            <a:ext cx="6408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Jméno Jan Tomáš Mikuláš </a:t>
            </a:r>
            <a:r>
              <a:rPr lang="en-US" sz="2400"/>
              <a:t>| </a:t>
            </a:r>
            <a:r>
              <a:rPr lang="cs-CZ" sz="2400"/>
              <a:t>Váha 100 87 69 </a:t>
            </a:r>
            <a:r>
              <a:rPr lang="en-US" sz="2400"/>
              <a:t>|</a:t>
            </a:r>
            <a:r>
              <a:rPr lang="cs-CZ" sz="2400"/>
              <a:t> Věk 30 25 23 </a:t>
            </a:r>
            <a:r>
              <a:rPr lang="en-US" sz="2400"/>
              <a:t>| </a:t>
            </a:r>
            <a:r>
              <a:rPr lang="cs-CZ" sz="2400"/>
              <a:t>Dětí 3 0 1</a:t>
            </a:r>
          </a:p>
        </p:txBody>
      </p:sp>
    </p:spTree>
    <p:extLst>
      <p:ext uri="{BB962C8B-B14F-4D97-AF65-F5344CB8AC3E}">
        <p14:creationId xmlns:p14="http://schemas.microsoft.com/office/powerpoint/2010/main" val="14890964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6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94915" name="Group 3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6227763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Jméno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Váha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Věk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Děti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Tomáš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Mikuláš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4942" name="Text Box 30"/>
          <p:cNvSpPr txBox="1">
            <a:spLocks noChangeArrowheads="1"/>
          </p:cNvSpPr>
          <p:nvPr/>
        </p:nvSpPr>
        <p:spPr bwMode="auto">
          <a:xfrm>
            <a:off x="1258888" y="5419725"/>
            <a:ext cx="5329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Jméno Váha Věk Děti </a:t>
            </a:r>
            <a:r>
              <a:rPr lang="en-US" sz="2400"/>
              <a:t>| </a:t>
            </a:r>
            <a:r>
              <a:rPr lang="cs-CZ" sz="2400"/>
              <a:t>Jan 100 30 3 </a:t>
            </a:r>
            <a:r>
              <a:rPr lang="en-US" sz="2400"/>
              <a:t>|</a:t>
            </a:r>
            <a:r>
              <a:rPr lang="cs-CZ" sz="2400"/>
              <a:t> Tomáš 87 25 0 </a:t>
            </a:r>
            <a:r>
              <a:rPr lang="en-US" sz="2400"/>
              <a:t>| </a:t>
            </a:r>
            <a:r>
              <a:rPr lang="cs-CZ" sz="2400"/>
              <a:t>Mikuláš 69 23 1</a:t>
            </a:r>
          </a:p>
        </p:txBody>
      </p:sp>
    </p:spTree>
    <p:extLst>
      <p:ext uri="{BB962C8B-B14F-4D97-AF65-F5344CB8AC3E}">
        <p14:creationId xmlns:p14="http://schemas.microsoft.com/office/powerpoint/2010/main" val="7516513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4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Zásady tvorby tabulek</a:t>
            </a:r>
          </a:p>
        </p:txBody>
      </p:sp>
      <p:sp>
        <p:nvSpPr>
          <p:cNvPr id="624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definujte </a:t>
            </a:r>
            <a:r>
              <a:rPr lang="en-US"/>
              <a:t>&lt;</a:t>
            </a:r>
            <a:r>
              <a:rPr lang="cs-CZ"/>
              <a:t>caption</a:t>
            </a:r>
            <a:r>
              <a:rPr lang="en-US"/>
              <a:t>&gt;</a:t>
            </a:r>
            <a:r>
              <a:rPr lang="cs-CZ"/>
              <a:t> pro popis tabulky</a:t>
            </a:r>
          </a:p>
          <a:p>
            <a:pPr lvl="1" eaLnBrk="1" hangingPunct="1"/>
            <a:r>
              <a:rPr lang="en-US"/>
              <a:t>&lt;table&gt;&lt;caption &gt;popis&lt;/caption&gt;…</a:t>
            </a:r>
          </a:p>
          <a:p>
            <a:pPr eaLnBrk="1" hangingPunct="1"/>
            <a:r>
              <a:rPr lang="en-US"/>
              <a:t>definujte hlavi</a:t>
            </a:r>
            <a:r>
              <a:rPr lang="cs-CZ"/>
              <a:t>čky (</a:t>
            </a:r>
            <a:r>
              <a:rPr lang="en-US"/>
              <a:t>&lt;th&gt;</a:t>
            </a:r>
            <a:r>
              <a:rPr lang="cs-CZ"/>
              <a:t>)</a:t>
            </a:r>
            <a:endParaRPr lang="en-US"/>
          </a:p>
          <a:p>
            <a:pPr lvl="1" eaLnBrk="1" hangingPunct="1"/>
            <a:r>
              <a:rPr lang="en-US"/>
              <a:t>&lt;tr&gt;&lt;th&gt;sl</a:t>
            </a:r>
            <a:r>
              <a:rPr lang="cs-CZ"/>
              <a:t>oup1</a:t>
            </a:r>
            <a:r>
              <a:rPr lang="en-US"/>
              <a:t>&lt;/th&gt;&lt;th&gt;</a:t>
            </a:r>
            <a:r>
              <a:rPr lang="cs-CZ"/>
              <a:t>sloup2</a:t>
            </a:r>
            <a:r>
              <a:rPr lang="en-US"/>
              <a:t>&lt;/th&gt;&lt;/tr&gt;</a:t>
            </a:r>
            <a:endParaRPr lang="cs-CZ"/>
          </a:p>
          <a:p>
            <a:pPr eaLnBrk="1" hangingPunct="1"/>
            <a:r>
              <a:rPr lang="cs-CZ"/>
              <a:t>relativní výška a šířka sloupců</a:t>
            </a:r>
          </a:p>
          <a:p>
            <a:pPr eaLnBrk="1" hangingPunct="1"/>
            <a:r>
              <a:rPr lang="cs-CZ"/>
              <a:t>silné rámování tabulky a buněk???</a:t>
            </a:r>
          </a:p>
        </p:txBody>
      </p:sp>
    </p:spTree>
    <p:extLst>
      <p:ext uri="{BB962C8B-B14F-4D97-AF65-F5344CB8AC3E}">
        <p14:creationId xmlns:p14="http://schemas.microsoft.com/office/powerpoint/2010/main" val="20481010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Formuláře</a:t>
            </a:r>
            <a:endParaRPr lang="en-US" sz="480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4619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843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Michal </a:t>
            </a:r>
            <a:r>
              <a:rPr lang="cs-CZ" altLang="cs-CZ" sz="2600" dirty="0" err="1"/>
              <a:t>Kubíšek</a:t>
            </a:r>
            <a:r>
              <a:rPr lang="cs-CZ" altLang="cs-CZ" sz="2600" dirty="0"/>
              <a:t> - Velký průvodce SEO</a:t>
            </a:r>
          </a:p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Brian </a:t>
            </a:r>
            <a:r>
              <a:rPr lang="cs-CZ" altLang="cs-CZ" sz="2600" dirty="0" err="1"/>
              <a:t>Clifton</a:t>
            </a:r>
            <a:r>
              <a:rPr lang="cs-CZ" altLang="cs-CZ" sz="2600" dirty="0"/>
              <a:t> - </a:t>
            </a:r>
            <a:r>
              <a:rPr lang="cs-CZ" altLang="cs-CZ" sz="2600" dirty="0" err="1"/>
              <a:t>Advanced</a:t>
            </a:r>
            <a:r>
              <a:rPr lang="cs-CZ" altLang="cs-CZ" sz="2600" dirty="0"/>
              <a:t> Web </a:t>
            </a:r>
            <a:r>
              <a:rPr lang="cs-CZ" altLang="cs-CZ" sz="2600" dirty="0" err="1"/>
              <a:t>Metrix</a:t>
            </a:r>
            <a:r>
              <a:rPr lang="cs-CZ" altLang="cs-CZ" sz="2600" dirty="0"/>
              <a:t> </a:t>
            </a:r>
            <a:r>
              <a:rPr lang="cs-CZ" altLang="cs-CZ" sz="2600" dirty="0" err="1"/>
              <a:t>with</a:t>
            </a:r>
            <a:r>
              <a:rPr lang="cs-CZ" altLang="cs-CZ" sz="2600" dirty="0"/>
              <a:t> Google </a:t>
            </a:r>
            <a:r>
              <a:rPr lang="cs-CZ" altLang="cs-CZ" sz="2600" dirty="0" err="1"/>
              <a:t>Analytics</a:t>
            </a:r>
            <a:endParaRPr lang="cs-CZ" altLang="cs-CZ" sz="2600" dirty="0"/>
          </a:p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Brian </a:t>
            </a:r>
            <a:r>
              <a:rPr lang="cs-CZ" altLang="cs-CZ" sz="2600" dirty="0" err="1"/>
              <a:t>Clifton</a:t>
            </a:r>
            <a:r>
              <a:rPr lang="cs-CZ" altLang="cs-CZ" sz="2600" dirty="0"/>
              <a:t> - Google </a:t>
            </a:r>
            <a:r>
              <a:rPr lang="cs-CZ" altLang="cs-CZ" sz="2600" dirty="0" err="1"/>
              <a:t>analytics</a:t>
            </a:r>
            <a:r>
              <a:rPr lang="cs-CZ" altLang="cs-CZ" sz="2600" dirty="0"/>
              <a:t> : podrobný průvodce webovými statistikami</a:t>
            </a:r>
          </a:p>
          <a:p>
            <a:pPr eaLnBrk="1" hangingPunct="1">
              <a:spcBef>
                <a:spcPts val="0"/>
              </a:spcBef>
            </a:pPr>
            <a:r>
              <a:rPr lang="cs-CZ" altLang="cs-CZ" sz="2600" dirty="0" err="1"/>
              <a:t>Avinash</a:t>
            </a:r>
            <a:r>
              <a:rPr lang="cs-CZ" altLang="cs-CZ" sz="2600" dirty="0"/>
              <a:t> </a:t>
            </a:r>
            <a:r>
              <a:rPr lang="cs-CZ" altLang="cs-CZ" sz="2600" dirty="0" err="1"/>
              <a:t>Kaushik</a:t>
            </a:r>
            <a:r>
              <a:rPr lang="cs-CZ" altLang="cs-CZ" sz="2600" dirty="0"/>
              <a:t> - Web </a:t>
            </a:r>
            <a:r>
              <a:rPr lang="cs-CZ" altLang="cs-CZ" sz="2600" dirty="0" err="1"/>
              <a:t>Analytics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an</a:t>
            </a:r>
            <a:r>
              <a:rPr lang="cs-CZ" altLang="cs-CZ" sz="2600" dirty="0"/>
              <a:t> </a:t>
            </a:r>
            <a:r>
              <a:rPr lang="cs-CZ" altLang="cs-CZ" sz="2600" dirty="0" err="1"/>
              <a:t>Hour</a:t>
            </a:r>
            <a:r>
              <a:rPr lang="cs-CZ" altLang="cs-CZ" sz="2600" dirty="0"/>
              <a:t> a </a:t>
            </a:r>
            <a:r>
              <a:rPr lang="cs-CZ" altLang="cs-CZ" sz="2600" dirty="0" err="1"/>
              <a:t>Day</a:t>
            </a:r>
            <a:endParaRPr lang="cs-CZ" altLang="cs-CZ" sz="2600" dirty="0"/>
          </a:p>
          <a:p>
            <a:pPr eaLnBrk="1" hangingPunct="1">
              <a:spcBef>
                <a:spcPts val="0"/>
              </a:spcBef>
            </a:pPr>
            <a:r>
              <a:rPr lang="cs-CZ" altLang="cs-CZ" sz="2600" dirty="0"/>
              <a:t>Alexander Beck - Google </a:t>
            </a:r>
            <a:r>
              <a:rPr lang="cs-CZ" altLang="cs-CZ" sz="2600" dirty="0" err="1"/>
              <a:t>AdWords</a:t>
            </a:r>
            <a:endParaRPr lang="cs-CZ" altLang="cs-CZ" sz="2600" dirty="0"/>
          </a:p>
          <a:p>
            <a:pPr eaLnBrk="1" hangingPunct="1">
              <a:spcBef>
                <a:spcPts val="0"/>
              </a:spcBef>
            </a:pPr>
            <a:r>
              <a:rPr lang="cs-CZ" sz="2600" dirty="0"/>
              <a:t>Jennifer N. </a:t>
            </a:r>
            <a:r>
              <a:rPr lang="cs-CZ" sz="2600" dirty="0" err="1"/>
              <a:t>Robbins</a:t>
            </a:r>
            <a:r>
              <a:rPr lang="cs-CZ" sz="2600" dirty="0"/>
              <a:t> - Learning Web Design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</a:t>
            </a:r>
          </a:p>
        </p:txBody>
      </p:sp>
      <p:sp>
        <p:nvSpPr>
          <p:cNvPr id="645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umožňují interaktivitu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definujte </a:t>
            </a:r>
            <a:r>
              <a:rPr lang="en-US"/>
              <a:t>&lt;fieldset&gt; </a:t>
            </a:r>
            <a:r>
              <a:rPr lang="cs-CZ"/>
              <a:t>pro rozdělení formuláře do logických bloků</a:t>
            </a:r>
          </a:p>
          <a:p>
            <a:pPr eaLnBrk="1" hangingPunct="1">
              <a:lnSpc>
                <a:spcPct val="110000"/>
              </a:lnSpc>
            </a:pPr>
            <a:r>
              <a:rPr lang="en-US"/>
              <a:t>&lt;legend&gt; </a:t>
            </a:r>
            <a:r>
              <a:rPr lang="cs-CZ"/>
              <a:t>zobrazuje popisek bloku</a:t>
            </a:r>
          </a:p>
          <a:p>
            <a:pPr eaLnBrk="1" hangingPunct="1">
              <a:lnSpc>
                <a:spcPct val="110000"/>
              </a:lnSpc>
            </a:pPr>
            <a:r>
              <a:rPr lang="en-US"/>
              <a:t>&lt;label&gt; popisk</a:t>
            </a:r>
            <a:r>
              <a:rPr lang="cs-CZ"/>
              <a:t>y polí (+parametr for)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provázání s popiskem parametrem id</a:t>
            </a:r>
          </a:p>
        </p:txBody>
      </p:sp>
    </p:spTree>
    <p:extLst>
      <p:ext uri="{BB962C8B-B14F-4D97-AF65-F5344CB8AC3E}">
        <p14:creationId xmlns:p14="http://schemas.microsoft.com/office/powerpoint/2010/main" val="3750493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</a:t>
            </a:r>
          </a:p>
        </p:txBody>
      </p:sp>
      <p:sp>
        <p:nvSpPr>
          <p:cNvPr id="655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nekrátíme parametry</a:t>
            </a:r>
          </a:p>
          <a:p>
            <a:pPr lvl="1" eaLnBrk="1" hangingPunct="1"/>
            <a:r>
              <a:rPr lang="cs-CZ"/>
              <a:t>selected, checked</a:t>
            </a:r>
          </a:p>
          <a:p>
            <a:pPr eaLnBrk="1" hangingPunct="1"/>
            <a:r>
              <a:rPr lang="cs-CZ"/>
              <a:t>parametr tabindex = definuje pořadí procházení polí při stisku klávesy TAB</a:t>
            </a:r>
            <a:endParaRPr lang="en-US"/>
          </a:p>
          <a:p>
            <a:pPr eaLnBrk="1" hangingPunct="1"/>
            <a:r>
              <a:rPr lang="en-US"/>
              <a:t>accesskey </a:t>
            </a:r>
            <a:r>
              <a:rPr lang="cs-CZ"/>
              <a:t>- jako v odkazech</a:t>
            </a:r>
          </a:p>
        </p:txBody>
      </p:sp>
    </p:spTree>
    <p:extLst>
      <p:ext uri="{BB962C8B-B14F-4D97-AF65-F5344CB8AC3E}">
        <p14:creationId xmlns:p14="http://schemas.microsoft.com/office/powerpoint/2010/main" val="15441818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 - příklad</a:t>
            </a:r>
          </a:p>
        </p:txBody>
      </p:sp>
      <p:sp>
        <p:nvSpPr>
          <p:cNvPr id="665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&lt;form method=‘post’ action=‘soubor.php’&gt;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&lt;fieldset&gt;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&lt;legend&gt;Osobn</a:t>
            </a:r>
            <a:r>
              <a:rPr lang="cs-CZ" sz="2400"/>
              <a:t>í údaje</a:t>
            </a:r>
            <a:r>
              <a:rPr lang="en-US" sz="2400"/>
              <a:t>&lt;/legend&gt;</a:t>
            </a:r>
            <a:endParaRPr lang="cs-CZ" sz="240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&lt;label for=‘</a:t>
            </a:r>
            <a:r>
              <a:rPr lang="en-US" sz="2400" b="1"/>
              <a:t>jmeno</a:t>
            </a:r>
            <a:r>
              <a:rPr lang="en-US" sz="2400"/>
              <a:t>’&gt;Jm</a:t>
            </a:r>
            <a:r>
              <a:rPr lang="cs-CZ" sz="2400"/>
              <a:t>éno:</a:t>
            </a:r>
            <a:r>
              <a:rPr lang="en-US" sz="2400"/>
              <a:t>&lt;/label&gt;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&lt;input type=‘</a:t>
            </a:r>
            <a:r>
              <a:rPr lang="cs-CZ" sz="2400"/>
              <a:t>text</a:t>
            </a:r>
            <a:r>
              <a:rPr lang="en-US" sz="2400"/>
              <a:t>’</a:t>
            </a:r>
            <a:r>
              <a:rPr lang="cs-CZ" sz="2400"/>
              <a:t> name=</a:t>
            </a:r>
            <a:r>
              <a:rPr lang="en-US" sz="2400"/>
              <a:t>‘jmeno’ id=‘</a:t>
            </a:r>
            <a:r>
              <a:rPr lang="en-US" sz="2400" b="1"/>
              <a:t>jmeno</a:t>
            </a:r>
            <a:r>
              <a:rPr lang="en-US" sz="2400"/>
              <a:t>’ /&gt;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&lt;input type=‘submit’</a:t>
            </a:r>
            <a:r>
              <a:rPr lang="cs-CZ" sz="2400"/>
              <a:t> name=</a:t>
            </a:r>
            <a:r>
              <a:rPr lang="en-US" sz="2400"/>
              <a:t>‘send’ value=‘Odeslat’ /&gt;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&lt;/fieldset&gt;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&lt;/form&gt;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7423980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Seznamy</a:t>
            </a:r>
            <a:endParaRPr lang="en-US" sz="480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3766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Seznamy</a:t>
            </a:r>
          </a:p>
        </p:txBody>
      </p:sp>
      <p:sp>
        <p:nvSpPr>
          <p:cNvPr id="686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všechny seznamy definujeme pomocí </a:t>
            </a:r>
            <a:r>
              <a:rPr lang="en-US"/>
              <a:t>&lt;ol&gt; nebo &lt;ul&gt;</a:t>
            </a:r>
            <a:endParaRPr lang="cs-CZ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042988" y="3716338"/>
            <a:ext cx="28082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jablka&lt;br /&gt;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/>
              <a:t>hru</a:t>
            </a:r>
            <a:r>
              <a:rPr lang="cs-CZ" sz="2400"/>
              <a:t>šky</a:t>
            </a:r>
            <a:r>
              <a:rPr lang="en-US" sz="2400"/>
              <a:t>&lt;br /&gt;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broskve</a:t>
            </a:r>
            <a:r>
              <a:rPr lang="en-US" sz="2400"/>
              <a:t>&lt;br /&gt;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banány</a:t>
            </a:r>
            <a:r>
              <a:rPr lang="en-US" sz="2400"/>
              <a:t>&lt;br /&gt;</a:t>
            </a:r>
            <a:endParaRPr lang="cs-CZ" sz="2400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211638" y="3716338"/>
            <a:ext cx="28082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&lt;ol&gt;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&lt;li&gt;hru</a:t>
            </a:r>
            <a:r>
              <a:rPr lang="cs-CZ" sz="2400"/>
              <a:t>šky</a:t>
            </a:r>
            <a:r>
              <a:rPr lang="en-US" sz="2400"/>
              <a:t>&lt;/li&gt;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&lt;li&gt;</a:t>
            </a:r>
            <a:r>
              <a:rPr lang="cs-CZ" sz="2400"/>
              <a:t>broskve </a:t>
            </a:r>
            <a:r>
              <a:rPr lang="en-US" sz="2400"/>
              <a:t>&lt;/li&gt;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&lt;/ol&gt;</a:t>
            </a:r>
            <a:endParaRPr lang="cs-CZ" sz="2400"/>
          </a:p>
        </p:txBody>
      </p:sp>
      <p:sp>
        <p:nvSpPr>
          <p:cNvPr id="237574" name="AutoShape 6"/>
          <p:cNvSpPr>
            <a:spLocks noChangeArrowheads="1"/>
          </p:cNvSpPr>
          <p:nvPr/>
        </p:nvSpPr>
        <p:spPr bwMode="auto">
          <a:xfrm>
            <a:off x="395288" y="3500438"/>
            <a:ext cx="3168650" cy="2663825"/>
          </a:xfrm>
          <a:custGeom>
            <a:avLst/>
            <a:gdLst>
              <a:gd name="T0" fmla="*/ 232415343 w 21600"/>
              <a:gd name="T1" fmla="*/ 0 h 21600"/>
              <a:gd name="T2" fmla="*/ 68067590 w 21600"/>
              <a:gd name="T3" fmla="*/ 48106460 h 21600"/>
              <a:gd name="T4" fmla="*/ 0 w 21600"/>
              <a:gd name="T5" fmla="*/ 164258479 h 21600"/>
              <a:gd name="T6" fmla="*/ 68067590 w 21600"/>
              <a:gd name="T7" fmla="*/ 280410375 h 21600"/>
              <a:gd name="T8" fmla="*/ 232415343 w 21600"/>
              <a:gd name="T9" fmla="*/ 328516835 h 21600"/>
              <a:gd name="T10" fmla="*/ 396763097 w 21600"/>
              <a:gd name="T11" fmla="*/ 280410375 h 21600"/>
              <a:gd name="T12" fmla="*/ 464830686 w 21600"/>
              <a:gd name="T13" fmla="*/ 164258479 h 21600"/>
              <a:gd name="T14" fmla="*/ 396763097 w 21600"/>
              <a:gd name="T15" fmla="*/ 4810646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3995738" y="3573463"/>
            <a:ext cx="3168650" cy="2519362"/>
          </a:xfrm>
          <a:prstGeom prst="rect">
            <a:avLst/>
          </a:prstGeom>
          <a:noFill/>
          <a:ln w="136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3581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69635" name="Picture 4" descr="061013_internet_cit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58963"/>
            <a:ext cx="7488238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6396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Informační architektura</a:t>
            </a:r>
            <a:endParaRPr lang="en-US" sz="48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0149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Otázky na úvod</a:t>
            </a:r>
          </a:p>
        </p:txBody>
      </p:sp>
      <p:sp>
        <p:nvSpPr>
          <p:cNvPr id="2037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Co si představujete pod pojmem </a:t>
            </a:r>
            <a:r>
              <a:rPr lang="cs-CZ" sz="4000" b="1"/>
              <a:t>informační architektura</a:t>
            </a:r>
            <a:r>
              <a:rPr lang="cs-CZ"/>
              <a:t>?</a:t>
            </a:r>
          </a:p>
          <a:p>
            <a:r>
              <a:rPr lang="cs-CZ"/>
              <a:t>Kde se s ní můžete setkat?</a:t>
            </a:r>
          </a:p>
        </p:txBody>
      </p:sp>
    </p:spTree>
    <p:extLst>
      <p:ext uri="{BB962C8B-B14F-4D97-AF65-F5344CB8AC3E}">
        <p14:creationId xmlns:p14="http://schemas.microsoft.com/office/powerpoint/2010/main" val="11914554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Definice</a:t>
            </a:r>
          </a:p>
        </p:txBody>
      </p:sp>
      <p:sp>
        <p:nvSpPr>
          <p:cNvPr id="2048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IA = obor zabývající se tříděním informací, jejich uspořádáním a vhodným pojmenováním (v rámci informačního systému)</a:t>
            </a:r>
          </a:p>
          <a:p>
            <a:r>
              <a:rPr lang="cs-CZ"/>
              <a:t>nezaměňovat s grafickým designem!!!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6801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Aplikovaná IA</a:t>
            </a:r>
          </a:p>
        </p:txBody>
      </p:sp>
      <p:sp>
        <p:nvSpPr>
          <p:cNvPr id="2058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800"/>
              <a:t>zkoumá uspořádání info na webové stránce</a:t>
            </a:r>
            <a:endParaRPr lang="cs-CZ" sz="2800"/>
          </a:p>
          <a:p>
            <a:pPr>
              <a:lnSpc>
                <a:spcPct val="110000"/>
              </a:lnSpc>
            </a:pPr>
            <a:r>
              <a:rPr lang="en-GB" sz="2800"/>
              <a:t>cíl</a:t>
            </a:r>
            <a:r>
              <a:rPr lang="cs-CZ" sz="2800"/>
              <a:t>e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dos</a:t>
            </a:r>
            <a:r>
              <a:rPr lang="cs-CZ" sz="2400"/>
              <a:t>ažení</a:t>
            </a:r>
            <a:r>
              <a:rPr lang="en-GB" sz="2400"/>
              <a:t> co nejefektivnějšího uspořádání dat</a:t>
            </a:r>
            <a:endParaRPr lang="cs-CZ" sz="2400"/>
          </a:p>
          <a:p>
            <a:pPr lvl="1">
              <a:lnSpc>
                <a:spcPct val="90000"/>
              </a:lnSpc>
            </a:pPr>
            <a:r>
              <a:rPr lang="en-GB" sz="2400"/>
              <a:t>usnadn</a:t>
            </a:r>
            <a:r>
              <a:rPr lang="cs-CZ" sz="2400"/>
              <a:t>ění</a:t>
            </a:r>
            <a:r>
              <a:rPr lang="en-GB" sz="2400"/>
              <a:t> vyhledávání a práci </a:t>
            </a:r>
            <a:r>
              <a:rPr lang="cs-CZ" sz="2400"/>
              <a:t>info</a:t>
            </a:r>
          </a:p>
          <a:p>
            <a:pPr>
              <a:lnSpc>
                <a:spcPct val="110000"/>
              </a:lnSpc>
            </a:pPr>
            <a:r>
              <a:rPr lang="en-GB" sz="2800"/>
              <a:t>přenáší výsledky informačních studií do praktického využití</a:t>
            </a:r>
            <a:endParaRPr lang="cs-CZ" sz="2800"/>
          </a:p>
          <a:p>
            <a:pPr>
              <a:lnSpc>
                <a:spcPct val="110000"/>
              </a:lnSpc>
            </a:pPr>
            <a:r>
              <a:rPr lang="cs-CZ" sz="2800"/>
              <a:t>uplatnění</a:t>
            </a:r>
            <a:r>
              <a:rPr lang="en-GB" sz="2800"/>
              <a:t> např. </a:t>
            </a:r>
            <a:r>
              <a:rPr lang="cs-CZ" sz="2800"/>
              <a:t>v </a:t>
            </a:r>
            <a:r>
              <a:rPr lang="en-GB" sz="2800"/>
              <a:t>knihovn</a:t>
            </a:r>
            <a:r>
              <a:rPr lang="cs-CZ" sz="2800"/>
              <a:t>ách</a:t>
            </a:r>
          </a:p>
        </p:txBody>
      </p:sp>
    </p:spTree>
    <p:extLst>
      <p:ext uri="{BB962C8B-B14F-4D97-AF65-F5344CB8AC3E}">
        <p14:creationId xmlns:p14="http://schemas.microsoft.com/office/powerpoint/2010/main" val="37898614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na webech špatně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KISK.cz</a:t>
            </a:r>
            <a:endParaRPr lang="cs-CZ" dirty="0"/>
          </a:p>
          <a:p>
            <a:r>
              <a:rPr lang="cs-CZ" dirty="0">
                <a:hlinkClick r:id="rId3"/>
              </a:rPr>
              <a:t>ÚK FF MU</a:t>
            </a:r>
            <a:endParaRPr lang="cs-CZ" dirty="0"/>
          </a:p>
          <a:p>
            <a:r>
              <a:rPr lang="cs-CZ" dirty="0">
                <a:hlinkClick r:id="rId4"/>
              </a:rPr>
              <a:t>Knihovny VUT</a:t>
            </a:r>
            <a:endParaRPr lang="cs-CZ" dirty="0"/>
          </a:p>
          <a:p>
            <a:r>
              <a:rPr lang="cs-CZ" dirty="0">
                <a:hlinkClick r:id="rId5"/>
              </a:rPr>
              <a:t>Národní knihovna ČR</a:t>
            </a:r>
            <a:endParaRPr lang="cs-CZ" dirty="0"/>
          </a:p>
          <a:p>
            <a:r>
              <a:rPr lang="cs-CZ" dirty="0">
                <a:hlinkClick r:id="rId6"/>
              </a:rPr>
              <a:t>Knihovna Vyškov</a:t>
            </a:r>
            <a:endParaRPr lang="cs-CZ" dirty="0"/>
          </a:p>
          <a:p>
            <a:r>
              <a:rPr lang="cs-CZ" dirty="0"/>
              <a:t>jiný web???</a:t>
            </a:r>
          </a:p>
        </p:txBody>
      </p:sp>
    </p:spTree>
    <p:extLst>
      <p:ext uri="{BB962C8B-B14F-4D97-AF65-F5344CB8AC3E}">
        <p14:creationId xmlns:p14="http://schemas.microsoft.com/office/powerpoint/2010/main" val="30720422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U+C+C=IA</a:t>
            </a:r>
          </a:p>
        </p:txBody>
      </p:sp>
      <p:sp>
        <p:nvSpPr>
          <p:cNvPr id="2068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uživatel + obsah + kontext = IA</a:t>
            </a:r>
          </a:p>
        </p:txBody>
      </p:sp>
    </p:spTree>
    <p:extLst>
      <p:ext uri="{BB962C8B-B14F-4D97-AF65-F5344CB8AC3E}">
        <p14:creationId xmlns:p14="http://schemas.microsoft.com/office/powerpoint/2010/main" val="29156603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0537" cy="792162"/>
          </a:xfrm>
        </p:spPr>
        <p:txBody>
          <a:bodyPr/>
          <a:lstStyle/>
          <a:p>
            <a:r>
              <a:rPr lang="cs-CZ"/>
              <a:t>U+C+C</a:t>
            </a:r>
          </a:p>
        </p:txBody>
      </p:sp>
      <p:pic>
        <p:nvPicPr>
          <p:cNvPr id="207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39688"/>
            <a:ext cx="9324976" cy="7069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1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411413" y="1125538"/>
            <a:ext cx="15843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uživatelské </a:t>
            </a:r>
          </a:p>
          <a:p>
            <a:pPr>
              <a:spcBef>
                <a:spcPct val="50000"/>
              </a:spcBef>
            </a:pPr>
            <a:r>
              <a:rPr lang="cs-CZ" b="1"/>
              <a:t>potřeby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059113" y="429260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284663" y="11969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</p:spTree>
    <p:extLst>
      <p:ext uri="{BB962C8B-B14F-4D97-AF65-F5344CB8AC3E}">
        <p14:creationId xmlns:p14="http://schemas.microsoft.com/office/powerpoint/2010/main" val="42153500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Uživatelské potřeby</a:t>
            </a:r>
          </a:p>
        </p:txBody>
      </p:sp>
      <p:sp>
        <p:nvSpPr>
          <p:cNvPr id="2088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Uživatelská potřeba</a:t>
            </a:r>
          </a:p>
          <a:p>
            <a:r>
              <a:rPr lang="cs-CZ"/>
              <a:t>Formulace dotazu</a:t>
            </a:r>
          </a:p>
          <a:p>
            <a:r>
              <a:rPr lang="cs-CZ"/>
              <a:t>Využití dotazovacího jazyka</a:t>
            </a:r>
          </a:p>
          <a:p>
            <a:r>
              <a:rPr lang="cs-CZ"/>
              <a:t>Odpověď systému</a:t>
            </a:r>
          </a:p>
          <a:p>
            <a:r>
              <a:rPr lang="cs-CZ"/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9539243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Hlavní cíl IA</a:t>
            </a:r>
          </a:p>
        </p:txBody>
      </p:sp>
      <p:sp>
        <p:nvSpPr>
          <p:cNvPr id="2099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usnadnit zpětné vyhledání info</a:t>
            </a:r>
          </a:p>
          <a:p>
            <a:pPr lvl="1"/>
            <a:r>
              <a:rPr lang="cs-CZ"/>
              <a:t>vhodná organizace</a:t>
            </a:r>
          </a:p>
          <a:p>
            <a:pPr lvl="1"/>
            <a:r>
              <a:rPr lang="cs-CZ"/>
              <a:t>navigace</a:t>
            </a:r>
          </a:p>
          <a:p>
            <a:pPr lvl="1"/>
            <a:r>
              <a:rPr lang="cs-CZ"/>
              <a:t>reprezentací</a:t>
            </a:r>
          </a:p>
        </p:txBody>
      </p:sp>
    </p:spTree>
    <p:extLst>
      <p:ext uri="{BB962C8B-B14F-4D97-AF65-F5344CB8AC3E}">
        <p14:creationId xmlns:p14="http://schemas.microsoft.com/office/powerpoint/2010/main" val="21493100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Dílčí úkoly IA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915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800"/>
              <a:t>návrh hierarchie info (taxonomie)</a:t>
            </a:r>
          </a:p>
          <a:p>
            <a:pPr>
              <a:lnSpc>
                <a:spcPct val="110000"/>
              </a:lnSpc>
            </a:pPr>
            <a:r>
              <a:rPr lang="cs-CZ" sz="2800"/>
              <a:t>rozdělení info do sekcí (struktura)</a:t>
            </a:r>
          </a:p>
          <a:p>
            <a:pPr>
              <a:lnSpc>
                <a:spcPct val="110000"/>
              </a:lnSpc>
            </a:pPr>
            <a:r>
              <a:rPr lang="cs-CZ" sz="2800"/>
              <a:t>určení vztahů a vazeb stránek (prolinkování)</a:t>
            </a:r>
          </a:p>
          <a:p>
            <a:pPr>
              <a:lnSpc>
                <a:spcPct val="110000"/>
              </a:lnSpc>
            </a:pPr>
            <a:r>
              <a:rPr lang="cs-CZ" sz="2800"/>
              <a:t>pojmenování stránek, sekcí (labeling)</a:t>
            </a:r>
          </a:p>
          <a:p>
            <a:pPr>
              <a:lnSpc>
                <a:spcPct val="110000"/>
              </a:lnSpc>
            </a:pPr>
            <a:r>
              <a:rPr lang="cs-CZ" sz="2800"/>
              <a:t>volba vhodné navigace a začlenění</a:t>
            </a:r>
          </a:p>
          <a:p>
            <a:pPr>
              <a:lnSpc>
                <a:spcPct val="110000"/>
              </a:lnSpc>
            </a:pPr>
            <a:r>
              <a:rPr lang="cs-CZ" sz="2800"/>
              <a:t>FT vyhledávání, reprezentace výsledků</a:t>
            </a:r>
          </a:p>
          <a:p>
            <a:pPr>
              <a:lnSpc>
                <a:spcPct val="110000"/>
              </a:lnSpc>
            </a:pPr>
            <a:r>
              <a:rPr lang="cs-CZ" sz="2800"/>
              <a:t>návrh layoutu stránky</a:t>
            </a:r>
          </a:p>
          <a:p>
            <a:pPr>
              <a:lnSpc>
                <a:spcPct val="110000"/>
              </a:lnSpc>
            </a:pPr>
            <a:r>
              <a:rPr lang="cs-CZ" sz="2800"/>
              <a:t>vytváření metadat</a:t>
            </a:r>
          </a:p>
        </p:txBody>
      </p:sp>
    </p:spTree>
    <p:extLst>
      <p:ext uri="{BB962C8B-B14F-4D97-AF65-F5344CB8AC3E}">
        <p14:creationId xmlns:p14="http://schemas.microsoft.com/office/powerpoint/2010/main" val="4439415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Dělení IA</a:t>
            </a:r>
          </a:p>
        </p:txBody>
      </p:sp>
      <p:sp>
        <p:nvSpPr>
          <p:cNvPr id="2119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organizační systémy</a:t>
            </a:r>
            <a:r>
              <a:rPr lang="cs-CZ" sz="2000" dirty="0"/>
              <a:t> (kategorizace </a:t>
            </a:r>
            <a:r>
              <a:rPr lang="cs-CZ" sz="2000" dirty="0" err="1"/>
              <a:t>info</a:t>
            </a:r>
            <a:r>
              <a:rPr lang="cs-CZ" sz="2000" dirty="0"/>
              <a:t>)</a:t>
            </a:r>
          </a:p>
          <a:p>
            <a:r>
              <a:rPr lang="cs-CZ" dirty="0"/>
              <a:t>navigační systémy </a:t>
            </a:r>
            <a:r>
              <a:rPr lang="cs-CZ" sz="2000" dirty="0"/>
              <a:t>(</a:t>
            </a:r>
            <a:r>
              <a:rPr lang="cs-CZ" sz="2000" dirty="0" err="1"/>
              <a:t>prokliky</a:t>
            </a:r>
            <a:r>
              <a:rPr lang="cs-CZ" sz="2000" dirty="0"/>
              <a:t>)</a:t>
            </a:r>
          </a:p>
          <a:p>
            <a:r>
              <a:rPr lang="cs-CZ" dirty="0"/>
              <a:t>vyhledávací systémy </a:t>
            </a:r>
            <a:r>
              <a:rPr lang="cs-CZ" sz="2000" dirty="0"/>
              <a:t>(vyhledávání </a:t>
            </a:r>
            <a:r>
              <a:rPr lang="cs-CZ" sz="2000" dirty="0" err="1"/>
              <a:t>info</a:t>
            </a:r>
            <a:r>
              <a:rPr lang="cs-CZ" sz="2000" dirty="0"/>
              <a:t>)</a:t>
            </a:r>
          </a:p>
          <a:p>
            <a:r>
              <a:rPr lang="cs-CZ" dirty="0"/>
              <a:t>pojmenovávací systémy</a:t>
            </a:r>
            <a:r>
              <a:rPr lang="cs-CZ" sz="2000" dirty="0"/>
              <a:t> (</a:t>
            </a:r>
            <a:r>
              <a:rPr lang="cs-CZ" sz="2000" dirty="0" err="1"/>
              <a:t>labeling</a:t>
            </a:r>
            <a:r>
              <a:rPr lang="cs-CZ" sz="2000" dirty="0"/>
              <a:t>)</a:t>
            </a:r>
          </a:p>
          <a:p>
            <a:r>
              <a:rPr lang="cs-CZ" dirty="0"/>
              <a:t>t</a:t>
            </a:r>
            <a:r>
              <a:rPr lang="en-US" dirty="0" err="1"/>
              <a:t>ez</a:t>
            </a:r>
            <a:r>
              <a:rPr lang="cs-CZ" dirty="0"/>
              <a:t>aury, řízené slovníky a </a:t>
            </a:r>
            <a:r>
              <a:rPr lang="cs-CZ" dirty="0" err="1"/>
              <a:t>metadata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0764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Jiné dělení</a:t>
            </a:r>
          </a:p>
        </p:txBody>
      </p:sp>
      <p:sp>
        <p:nvSpPr>
          <p:cNvPr id="2129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/>
              <a:t>prohlížecí pomůcky</a:t>
            </a:r>
          </a:p>
          <a:p>
            <a:pPr lvl="1"/>
            <a:r>
              <a:rPr lang="cs-CZ" sz="2400"/>
              <a:t>organizační a (místní) navigační systémy, mapa stránek, rejstříky,…</a:t>
            </a:r>
          </a:p>
          <a:p>
            <a:r>
              <a:rPr lang="cs-CZ" sz="2800"/>
              <a:t>vyhledávací pomůcky</a:t>
            </a:r>
          </a:p>
          <a:p>
            <a:pPr lvl="1"/>
            <a:r>
              <a:rPr lang="cs-CZ" sz="2400"/>
              <a:t>vyhledávací rozhraní, dotazovací jazyk, vyhledávací algoritmus, výsledky vyhledávání,…</a:t>
            </a:r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9865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Jiné dělení</a:t>
            </a:r>
          </a:p>
        </p:txBody>
      </p:sp>
      <p:sp>
        <p:nvSpPr>
          <p:cNvPr id="2150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/>
              <a:t>obsah a činnosti</a:t>
            </a:r>
          </a:p>
          <a:p>
            <a:pPr lvl="1"/>
            <a:r>
              <a:rPr lang="cs-CZ" sz="2400"/>
              <a:t>nadpisy, vložené odkazy, seznamy, sekvenční pomoc (krok 2/7), identifikátory (logo, drobečková navigace), metadata,..</a:t>
            </a:r>
            <a:r>
              <a:rPr lang="cs-CZ"/>
              <a:t> </a:t>
            </a:r>
          </a:p>
          <a:p>
            <a:r>
              <a:rPr lang="cs-CZ"/>
              <a:t>neviditelné komponenty</a:t>
            </a:r>
          </a:p>
          <a:p>
            <a:pPr lvl="1"/>
            <a:r>
              <a:rPr lang="cs-CZ" sz="2400"/>
              <a:t>řízené slovníky, tezaury,…</a:t>
            </a:r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3122545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Organizační schémata</a:t>
            </a:r>
          </a:p>
        </p:txBody>
      </p:sp>
      <p:sp>
        <p:nvSpPr>
          <p:cNvPr id="2170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abecední (alfabetické) schéma</a:t>
            </a:r>
          </a:p>
          <a:p>
            <a:r>
              <a:rPr lang="cs-CZ"/>
              <a:t>předmětové schéma</a:t>
            </a:r>
          </a:p>
          <a:p>
            <a:r>
              <a:rPr lang="cs-CZ"/>
              <a:t>chronologické schéma (asc x desc)</a:t>
            </a:r>
          </a:p>
          <a:p>
            <a:r>
              <a:rPr lang="cs-CZ"/>
              <a:t>geografické schéma</a:t>
            </a:r>
          </a:p>
        </p:txBody>
      </p:sp>
    </p:spTree>
    <p:extLst>
      <p:ext uri="{BB962C8B-B14F-4D97-AF65-F5344CB8AC3E}">
        <p14:creationId xmlns:p14="http://schemas.microsoft.com/office/powerpoint/2010/main" val="4052496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Ikony v menu</a:t>
            </a:r>
          </a:p>
        </p:txBody>
      </p:sp>
      <p:sp>
        <p:nvSpPr>
          <p:cNvPr id="2181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musí být jasné a názorné</a:t>
            </a:r>
          </a:p>
          <a:p>
            <a:r>
              <a:rPr lang="cs-CZ"/>
              <a:t>„mezinárodní“ srozumitelnost</a:t>
            </a:r>
          </a:p>
          <a:p>
            <a:r>
              <a:rPr lang="cs-CZ"/>
              <a:t>vhodné kombinovat s texty</a:t>
            </a:r>
          </a:p>
          <a:p>
            <a:r>
              <a:rPr lang="cs-CZ"/>
              <a:t>zvážit jejich použití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0495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 dirty="0"/>
              <a:t>Proces tvorby</a:t>
            </a:r>
            <a:br>
              <a:rPr lang="cs-CZ" sz="4800" dirty="0"/>
            </a:br>
            <a:r>
              <a:rPr lang="cs-CZ" sz="4800" dirty="0"/>
              <a:t>webových stránek</a:t>
            </a:r>
            <a:endParaRPr lang="en-US" sz="4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2692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39875"/>
            <a:ext cx="9432926" cy="878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140200" y="809625"/>
            <a:ext cx="5076825" cy="341313"/>
          </a:xfrm>
          <a:prstGeom prst="rect">
            <a:avLst/>
          </a:prstGeom>
          <a:solidFill>
            <a:srgbClr val="342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tx2"/>
                </a:solidFill>
              </a:rPr>
              <a:t>Co znamenají tyto ikony?</a:t>
            </a:r>
          </a:p>
        </p:txBody>
      </p:sp>
    </p:spTree>
    <p:extLst>
      <p:ext uri="{BB962C8B-B14F-4D97-AF65-F5344CB8AC3E}">
        <p14:creationId xmlns:p14="http://schemas.microsoft.com/office/powerpoint/2010/main" val="25589097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Druhy navigace</a:t>
            </a:r>
            <a:endParaRPr lang="en-US" sz="480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3912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navigace</a:t>
            </a:r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globální</a:t>
            </a:r>
          </a:p>
          <a:p>
            <a:r>
              <a:rPr lang="cs-CZ"/>
              <a:t>odkazy na hlavní části webu</a:t>
            </a:r>
          </a:p>
          <a:p>
            <a:r>
              <a:rPr lang="cs-CZ"/>
              <a:t>horizontální nebo vertikální</a:t>
            </a:r>
          </a:p>
          <a:p>
            <a:r>
              <a:rPr lang="cs-CZ"/>
              <a:t>obecné věci</a:t>
            </a:r>
          </a:p>
          <a:p>
            <a:r>
              <a:rPr lang="cs-CZ"/>
              <a:t>labeling - ustálené (fungující) výrazy</a:t>
            </a:r>
          </a:p>
        </p:txBody>
      </p:sp>
    </p:spTree>
    <p:extLst>
      <p:ext uri="{BB962C8B-B14F-4D97-AF65-F5344CB8AC3E}">
        <p14:creationId xmlns:p14="http://schemas.microsoft.com/office/powerpoint/2010/main" val="1115724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Sekundární navigace</a:t>
            </a:r>
          </a:p>
        </p:txBody>
      </p:sp>
      <p:sp>
        <p:nvSpPr>
          <p:cNvPr id="2222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lokální</a:t>
            </a:r>
          </a:p>
          <a:p>
            <a:r>
              <a:rPr lang="cs-CZ"/>
              <a:t>další úrovně menu</a:t>
            </a:r>
          </a:p>
          <a:p>
            <a:r>
              <a:rPr lang="cs-CZ"/>
              <a:t>rozbalovací menu nebo v levé části</a:t>
            </a:r>
          </a:p>
          <a:p>
            <a:r>
              <a:rPr lang="cs-CZ"/>
              <a:t>logické rozdělení do sekcí a podsekcí</a:t>
            </a:r>
          </a:p>
          <a:p>
            <a:r>
              <a:rPr lang="cs-CZ"/>
              <a:t>správná definice vztahů a vazeb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4200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232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549400" y="0"/>
          <a:ext cx="11882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Image" r:id="rId3" imgW="14196825" imgH="8088889" progId="Photoshop.Image.8">
                  <p:embed/>
                </p:oleObj>
              </mc:Choice>
              <mc:Fallback>
                <p:oleObj name="Image" r:id="rId3" imgW="14196825" imgH="8088889" progId="Photoshop.Image.8">
                  <p:embed/>
                  <p:pic>
                    <p:nvPicPr>
                      <p:cNvPr id="223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400" y="0"/>
                        <a:ext cx="11882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04753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6807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08" y="-27385"/>
            <a:ext cx="9678252" cy="69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67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005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326544"/>
            <a:ext cx="12622451" cy="380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545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1"/>
          <a:stretch/>
        </p:blipFill>
        <p:spPr bwMode="auto">
          <a:xfrm>
            <a:off x="467544" y="548680"/>
            <a:ext cx="3960440" cy="57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0"/>
          <a:stretch/>
        </p:blipFill>
        <p:spPr bwMode="auto">
          <a:xfrm>
            <a:off x="4716016" y="620688"/>
            <a:ext cx="3816424" cy="600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407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24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612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3" imgW="13257143" imgH="8165079" progId="Photoshop.Image.8">
                  <p:embed/>
                </p:oleObj>
              </mc:Choice>
              <mc:Fallback>
                <p:oleObj name="Image" r:id="rId3" imgW="13257143" imgH="8165079" progId="Photoshop.Image.8">
                  <p:embed/>
                  <p:pic>
                    <p:nvPicPr>
                      <p:cNvPr id="2242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123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67360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Proces tvorby webových stránek</a:t>
            </a:r>
          </a:p>
        </p:txBody>
      </p:sp>
      <p:grpSp>
        <p:nvGrpSpPr>
          <p:cNvPr id="2" name="Zástupný symbol pro obsah 94212"/>
          <p:cNvGrpSpPr>
            <a:grpSpLocks/>
          </p:cNvGrpSpPr>
          <p:nvPr/>
        </p:nvGrpSpPr>
        <p:grpSpPr bwMode="auto">
          <a:xfrm>
            <a:off x="250825" y="1709738"/>
            <a:ext cx="8569325" cy="4814887"/>
            <a:chOff x="1543" y="733"/>
            <a:chExt cx="2663" cy="2761"/>
          </a:xfrm>
        </p:grpSpPr>
        <p:sp>
          <p:nvSpPr>
            <p:cNvPr id="3" name="_s1028"/>
            <p:cNvSpPr>
              <a:spLocks noChangeArrowheads="1" noTextEdit="1"/>
            </p:cNvSpPr>
            <p:nvPr/>
          </p:nvSpPr>
          <p:spPr bwMode="auto">
            <a:xfrm>
              <a:off x="2146" y="899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" name="_s1029"/>
            <p:cNvSpPr>
              <a:spLocks noChangeArrowheads="1" noTextEdit="1"/>
            </p:cNvSpPr>
            <p:nvPr/>
          </p:nvSpPr>
          <p:spPr bwMode="auto">
            <a:xfrm rot="4320000">
              <a:off x="2608" y="1235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" name="_s1030"/>
            <p:cNvSpPr>
              <a:spLocks noChangeArrowheads="1" noTextEdit="1"/>
            </p:cNvSpPr>
            <p:nvPr/>
          </p:nvSpPr>
          <p:spPr bwMode="auto">
            <a:xfrm rot="8640000">
              <a:off x="2431" y="1778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_s1031"/>
            <p:cNvSpPr>
              <a:spLocks noChangeArrowheads="1" noTextEdit="1"/>
            </p:cNvSpPr>
            <p:nvPr/>
          </p:nvSpPr>
          <p:spPr bwMode="auto">
            <a:xfrm rot="12960000">
              <a:off x="1860" y="1777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_s1032"/>
            <p:cNvSpPr>
              <a:spLocks noChangeArrowheads="1" noTextEdit="1"/>
            </p:cNvSpPr>
            <p:nvPr/>
          </p:nvSpPr>
          <p:spPr bwMode="auto">
            <a:xfrm rot="17280000">
              <a:off x="1685" y="1234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364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Návrh</a:t>
              </a:r>
            </a:p>
          </p:txBody>
        </p:sp>
        <p:sp>
          <p:nvSpPr>
            <p:cNvPr id="9" name="_s1034"/>
            <p:cNvSpPr>
              <a:spLocks noChangeArrowheads="1"/>
            </p:cNvSpPr>
            <p:nvPr/>
          </p:nvSpPr>
          <p:spPr bwMode="auto">
            <a:xfrm>
              <a:off x="3249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Plánování</a:t>
              </a:r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2607" y="2939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Realizace</a:t>
              </a:r>
            </a:p>
          </p:txBody>
        </p:sp>
        <p:sp>
          <p:nvSpPr>
            <p:cNvPr id="11" name="_s1036"/>
            <p:cNvSpPr>
              <a:spLocks noChangeArrowheads="1"/>
            </p:cNvSpPr>
            <p:nvPr/>
          </p:nvSpPr>
          <p:spPr bwMode="auto">
            <a:xfrm>
              <a:off x="1965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Údržba</a:t>
              </a:r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156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Zveřejnění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5727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519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923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" y="-10410"/>
            <a:ext cx="7728218" cy="68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684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6605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372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63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Amazon.com</a:t>
            </a:r>
          </a:p>
          <a:p>
            <a:r>
              <a:rPr lang="cs-CZ"/>
              <a:t>důvody použití:</a:t>
            </a:r>
          </a:p>
          <a:p>
            <a:pPr lvl="1"/>
            <a:r>
              <a:rPr lang="cs-CZ"/>
              <a:t>intuitivnost</a:t>
            </a:r>
          </a:p>
          <a:p>
            <a:pPr lvl="1"/>
            <a:r>
              <a:rPr lang="cs-CZ"/>
              <a:t>nelze je přehlédnout</a:t>
            </a:r>
          </a:p>
          <a:p>
            <a:pPr lvl="1"/>
            <a:r>
              <a:rPr lang="cs-CZ"/>
              <a:t>vizuálně zajímavé (webdesignéři)</a:t>
            </a:r>
          </a:p>
          <a:p>
            <a:pPr lvl="1"/>
            <a:r>
              <a:rPr lang="cs-CZ"/>
              <a:t>prostorový dojem</a:t>
            </a:r>
          </a:p>
        </p:txBody>
      </p:sp>
    </p:spTree>
    <p:extLst>
      <p:ext uri="{BB962C8B-B14F-4D97-AF65-F5344CB8AC3E}">
        <p14:creationId xmlns:p14="http://schemas.microsoft.com/office/powerpoint/2010/main" val="37551107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73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podmínky použití</a:t>
            </a:r>
          </a:p>
          <a:p>
            <a:pPr lvl="1"/>
            <a:r>
              <a:rPr lang="cs-CZ"/>
              <a:t>málo sekcí (max. 1 řádek)</a:t>
            </a:r>
          </a:p>
          <a:p>
            <a:pPr lvl="1"/>
            <a:r>
              <a:rPr lang="cs-CZ"/>
              <a:t>rychle se načítají (použití obrázků)</a:t>
            </a:r>
          </a:p>
          <a:p>
            <a:pPr lvl="1"/>
            <a:r>
              <a:rPr lang="cs-CZ"/>
              <a:t>bezchybně nakresleny</a:t>
            </a:r>
          </a:p>
          <a:p>
            <a:pPr lvl="1"/>
            <a:r>
              <a:rPr lang="cs-CZ"/>
              <a:t>aktivní záložka zvýrazněna, hover</a:t>
            </a:r>
          </a:p>
          <a:p>
            <a:pPr lvl="1"/>
            <a:r>
              <a:rPr lang="cs-CZ"/>
              <a:t>barevné odlišení záložek???</a:t>
            </a:r>
          </a:p>
          <a:p>
            <a:pPr lvl="1"/>
            <a:r>
              <a:rPr lang="cs-CZ"/>
              <a:t>při vstupu je již 1 záložka vybraná</a:t>
            </a:r>
          </a:p>
          <a:p>
            <a:pPr lvl="1"/>
            <a:endParaRPr lang="cs-CZ"/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0009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08275"/>
            <a:ext cx="734536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003800" y="2767013"/>
            <a:ext cx="3240088" cy="1670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/>
              <a:t>Špatně: Žádné spojení, žádné vyskakování.</a:t>
            </a:r>
          </a:p>
          <a:p>
            <a:pPr>
              <a:spcBef>
                <a:spcPct val="50000"/>
              </a:spcBef>
            </a:pPr>
            <a:endParaRPr lang="cs-CZ" sz="500" b="1"/>
          </a:p>
          <a:p>
            <a:pPr>
              <a:spcBef>
                <a:spcPct val="50000"/>
              </a:spcBef>
            </a:pPr>
            <a:r>
              <a:rPr lang="cs-CZ" sz="1200" b="1"/>
              <a:t>Lépe: Propojeno, ale žádný kontrast. omezené opakování</a:t>
            </a:r>
          </a:p>
          <a:p>
            <a:pPr>
              <a:spcBef>
                <a:spcPct val="50000"/>
              </a:spcBef>
            </a:pPr>
            <a:endParaRPr lang="cs-CZ" sz="1600" b="1"/>
          </a:p>
          <a:p>
            <a:pPr>
              <a:spcBef>
                <a:spcPct val="50000"/>
              </a:spcBef>
            </a:pPr>
            <a:r>
              <a:rPr lang="cs-CZ" sz="1200" b="1"/>
              <a:t>Nejlépe: To je ono! Vyskočí přímo na vás.</a:t>
            </a:r>
          </a:p>
        </p:txBody>
      </p:sp>
    </p:spTree>
    <p:extLst>
      <p:ext uri="{BB962C8B-B14F-4D97-AF65-F5344CB8AC3E}">
        <p14:creationId xmlns:p14="http://schemas.microsoft.com/office/powerpoint/2010/main" val="21261746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3453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2930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Image" r:id="rId3" imgW="14171429" imgH="8025397" progId="Photoshop.Image.8">
                  <p:embed/>
                </p:oleObj>
              </mc:Choice>
              <mc:Fallback>
                <p:oleObj name="Image" r:id="rId3" imgW="14171429" imgH="8025397" progId="Photoshop.Image.8">
                  <p:embed/>
                  <p:pic>
                    <p:nvPicPr>
                      <p:cNvPr id="231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14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Image" r:id="rId5" imgW="14171429" imgH="8025397" progId="Photoshop.Image.8">
                  <p:embed/>
                </p:oleObj>
              </mc:Choice>
              <mc:Fallback>
                <p:oleObj name="Image" r:id="rId5" imgW="14171429" imgH="8025397" progId="Photoshop.Image.8">
                  <p:embed/>
                  <p:pic>
                    <p:nvPicPr>
                      <p:cNvPr id="2314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5037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9093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576" y="2060847"/>
            <a:ext cx="3770387" cy="403197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44000" cy="71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022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Plánování</a:t>
            </a:r>
            <a:endParaRPr lang="en-US" sz="4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2843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311"/>
            <a:ext cx="7488832" cy="665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244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Ukázky záložek</a:t>
            </a:r>
          </a:p>
        </p:txBody>
      </p:sp>
      <p:graphicFrame>
        <p:nvGraphicFramePr>
          <p:cNvPr id="2324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Image" r:id="rId3" imgW="10450794" imgH="8012698" progId="Photoshop.Image.8">
                  <p:embed/>
                </p:oleObj>
              </mc:Choice>
              <mc:Fallback>
                <p:oleObj name="Image" r:id="rId3" imgW="10450794" imgH="8012698" progId="Photoshop.Image.8">
                  <p:embed/>
                  <p:pic>
                    <p:nvPicPr>
                      <p:cNvPr id="232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1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7966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88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654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8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0"/>
            <a:ext cx="8604448" cy="66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3721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34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Image" r:id="rId3" imgW="13676190" imgH="8063492" progId="Photoshop.Image.8">
                  <p:embed/>
                </p:oleObj>
              </mc:Choice>
              <mc:Fallback>
                <p:oleObj name="Image" r:id="rId3" imgW="13676190" imgH="8063492" progId="Photoshop.Image.8">
                  <p:embed/>
                  <p:pic>
                    <p:nvPicPr>
                      <p:cNvPr id="233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30273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71" cy="741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443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44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Image" r:id="rId3" imgW="10057143" imgH="6425397" progId="Photoshop.Image.8">
                  <p:embed/>
                </p:oleObj>
              </mc:Choice>
              <mc:Fallback>
                <p:oleObj name="Image" r:id="rId3" imgW="10057143" imgH="6425397" progId="Photoshop.Image.8">
                  <p:embed/>
                  <p:pic>
                    <p:nvPicPr>
                      <p:cNvPr id="2344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2524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Drobečková navigace</a:t>
            </a:r>
          </a:p>
        </p:txBody>
      </p:sp>
      <p:sp>
        <p:nvSpPr>
          <p:cNvPr id="23552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původně na rozsáhlých webech se složitou strukturou</a:t>
            </a:r>
          </a:p>
          <a:p>
            <a:pPr>
              <a:lnSpc>
                <a:spcPct val="110000"/>
              </a:lnSpc>
            </a:pPr>
            <a:r>
              <a:rPr lang="cs-CZ"/>
              <a:t>ukazují</a:t>
            </a:r>
          </a:p>
          <a:p>
            <a:pPr lvl="1">
              <a:lnSpc>
                <a:spcPct val="90000"/>
              </a:lnSpc>
            </a:pPr>
            <a:r>
              <a:rPr lang="cs-CZ"/>
              <a:t>kde právě jste</a:t>
            </a:r>
          </a:p>
          <a:p>
            <a:pPr lvl="1">
              <a:lnSpc>
                <a:spcPct val="90000"/>
              </a:lnSpc>
            </a:pPr>
            <a:r>
              <a:rPr lang="cs-CZ"/>
              <a:t>jak se tam dostanete (cesta)</a:t>
            </a:r>
          </a:p>
          <a:p>
            <a:pPr>
              <a:lnSpc>
                <a:spcPct val="110000"/>
              </a:lnSpc>
            </a:pPr>
            <a:r>
              <a:rPr lang="cs-CZ"/>
              <a:t>klikací odkazy </a:t>
            </a:r>
            <a:r>
              <a:rPr lang="cs-CZ">
                <a:sym typeface="Wingdings" pitchFamily="2" charset="2"/>
              </a:rPr>
              <a:t> lehce se vrátíte na vyšší úroveň</a:t>
            </a:r>
          </a:p>
          <a:p>
            <a:pPr>
              <a:lnSpc>
                <a:spcPct val="11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5811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Drobečková navigace</a:t>
            </a:r>
          </a:p>
        </p:txBody>
      </p:sp>
      <p:sp>
        <p:nvSpPr>
          <p:cNvPr id="2365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sym typeface="Wingdings" pitchFamily="2" charset="2"/>
              </a:rPr>
              <a:t>doplňková navigace</a:t>
            </a:r>
          </a:p>
          <a:p>
            <a:r>
              <a:rPr lang="cs-CZ"/>
              <a:t>nevhodné jako primární navigace!!!</a:t>
            </a:r>
          </a:p>
          <a:p>
            <a:r>
              <a:rPr lang="cs-CZ"/>
              <a:t>umístění:</a:t>
            </a:r>
          </a:p>
          <a:p>
            <a:pPr lvl="1"/>
            <a:r>
              <a:rPr lang="cs-CZ"/>
              <a:t>v horní části stránky (nad hlavičkou)</a:t>
            </a:r>
          </a:p>
          <a:p>
            <a:pPr lvl="1"/>
            <a:r>
              <a:rPr lang="cs-CZ"/>
              <a:t>pod menu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5886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u drobků dodržovat?</a:t>
            </a:r>
          </a:p>
        </p:txBody>
      </p:sp>
      <p:sp>
        <p:nvSpPr>
          <p:cNvPr id="2375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r>
              <a:rPr lang="cs-CZ"/>
              <a:t>položky oddělujte znakem </a:t>
            </a:r>
            <a:r>
              <a:rPr lang="en-US"/>
              <a:t>&gt;</a:t>
            </a:r>
            <a:endParaRPr lang="cs-CZ"/>
          </a:p>
          <a:p>
            <a:r>
              <a:rPr lang="cs-CZ"/>
              <a:t>používejte malé písmo</a:t>
            </a:r>
          </a:p>
          <a:p>
            <a:r>
              <a:rPr lang="cs-CZ"/>
              <a:t>jednotlivé položky klikací</a:t>
            </a:r>
          </a:p>
          <a:p>
            <a:r>
              <a:rPr lang="cs-CZ"/>
              <a:t>aktuální položka tučná a bez odkazu</a:t>
            </a:r>
          </a:p>
          <a:p>
            <a:r>
              <a:rPr lang="cs-CZ"/>
              <a:t>nepoužívat poslední položku jako název</a:t>
            </a:r>
          </a:p>
        </p:txBody>
      </p:sp>
    </p:spTree>
    <p:extLst>
      <p:ext uri="{BB962C8B-B14F-4D97-AF65-F5344CB8AC3E}">
        <p14:creationId xmlns:p14="http://schemas.microsoft.com/office/powerpoint/2010/main" val="22124356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Tvůrčí tým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webdesignér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grafik, kodér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specialista na obsah</a:t>
            </a:r>
          </a:p>
          <a:p>
            <a:pPr lvl="1" eaLnBrk="1" hangingPunct="1">
              <a:lnSpc>
                <a:spcPct val="110000"/>
              </a:lnSpc>
            </a:pPr>
            <a:r>
              <a:rPr lang="cs-CZ" dirty="0"/>
              <a:t>vizualizace obsahu, SEO,…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zástupce zadavatele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uživatel</a:t>
            </a:r>
          </a:p>
        </p:txBody>
      </p:sp>
    </p:spTree>
    <p:extLst>
      <p:ext uri="{BB962C8B-B14F-4D97-AF65-F5344CB8AC3E}">
        <p14:creationId xmlns:p14="http://schemas.microsoft.com/office/powerpoint/2010/main" val="9682708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Kde se využívají?</a:t>
            </a:r>
          </a:p>
        </p:txBody>
      </p:sp>
      <p:sp>
        <p:nvSpPr>
          <p:cNvPr id="2385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e-shopy</a:t>
            </a:r>
          </a:p>
          <a:p>
            <a:r>
              <a:rPr lang="cs-CZ"/>
              <a:t>zpravodajství</a:t>
            </a:r>
          </a:p>
          <a:p>
            <a:r>
              <a:rPr lang="cs-CZ"/>
              <a:t>firemní katalogy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6058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818473" cy="673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743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8288" cy="115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4544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/>
          <a:stretch/>
        </p:blipFill>
        <p:spPr bwMode="auto">
          <a:xfrm>
            <a:off x="770400" y="90136"/>
            <a:ext cx="7834048" cy="67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5074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41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18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Image" r:id="rId3" imgW="10120635" imgH="7949206" progId="Photoshop.Image.8">
                  <p:embed/>
                </p:oleObj>
              </mc:Choice>
              <mc:Fallback>
                <p:oleObj name="Image" r:id="rId3" imgW="10120635" imgH="7949206" progId="Photoshop.Image.8">
                  <p:embed/>
                  <p:pic>
                    <p:nvPicPr>
                      <p:cNvPr id="2416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8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4907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Hierarchické menu</a:t>
            </a:r>
          </a:p>
        </p:txBody>
      </p:sp>
      <p:sp>
        <p:nvSpPr>
          <p:cNvPr id="2426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menu dle oborů</a:t>
            </a:r>
          </a:p>
          <a:p>
            <a:r>
              <a:rPr lang="cs-CZ"/>
              <a:t>definuje vazby a vztahy</a:t>
            </a:r>
          </a:p>
          <a:p>
            <a:r>
              <a:rPr lang="cs-CZ"/>
              <a:t>může využívat tezaury, klasifikace,…</a:t>
            </a:r>
          </a:p>
          <a:p>
            <a:r>
              <a:rPr lang="cs-CZ"/>
              <a:t>důležité správné zařazení (více sekcí!!!)</a:t>
            </a:r>
          </a:p>
          <a:p>
            <a:r>
              <a:rPr lang="cs-CZ"/>
              <a:t>využití - portály, rejstříky firem, eshopy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8115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37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15888"/>
          <a:ext cx="6764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Image" r:id="rId3" imgW="10069841" imgH="10209524" progId="Photoshop.Image.8">
                  <p:embed/>
                </p:oleObj>
              </mc:Choice>
              <mc:Fallback>
                <p:oleObj name="Image" r:id="rId3" imgW="10069841" imgH="10209524" progId="Photoshop.Image.8">
                  <p:embed/>
                  <p:pic>
                    <p:nvPicPr>
                      <p:cNvPr id="2437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5888"/>
                        <a:ext cx="6764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5439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2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5655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2179"/>
            <a:ext cx="10855813" cy="696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069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776864" cy="688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112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byste si měli zjistit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/>
            <a:r>
              <a:rPr lang="cs-CZ" sz="2800"/>
              <a:t>určení cílové skupiny</a:t>
            </a:r>
          </a:p>
          <a:p>
            <a:pPr eaLnBrk="1" hangingPunct="1"/>
            <a:r>
              <a:rPr lang="cs-CZ" sz="2800"/>
              <a:t>cíle stránek</a:t>
            </a:r>
          </a:p>
          <a:p>
            <a:pPr eaLnBrk="1" hangingPunct="1"/>
            <a:r>
              <a:rPr lang="cs-CZ" sz="2800"/>
              <a:t>obsah webu (existují podklady?)</a:t>
            </a:r>
          </a:p>
          <a:p>
            <a:pPr eaLnBrk="1" hangingPunct="1"/>
            <a:r>
              <a:rPr lang="cs-CZ" sz="2800"/>
              <a:t>speciální požadavky klienta</a:t>
            </a:r>
          </a:p>
          <a:p>
            <a:pPr eaLnBrk="1" hangingPunct="1"/>
            <a:r>
              <a:rPr lang="cs-CZ" sz="2800"/>
              <a:t>má klient nějaké vzorové stránky</a:t>
            </a:r>
          </a:p>
          <a:p>
            <a:pPr eaLnBrk="1" hangingPunct="1"/>
            <a:r>
              <a:rPr lang="cs-CZ" sz="2800"/>
              <a:t>zmapování konkurence</a:t>
            </a:r>
          </a:p>
          <a:p>
            <a:pPr eaLnBrk="1" hangingPunct="1"/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30079398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57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71550" y="12700"/>
          <a:ext cx="7343775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Image" r:id="rId3" imgW="10273016" imgH="9574603" progId="Photoshop.Image.8">
                  <p:embed/>
                </p:oleObj>
              </mc:Choice>
              <mc:Fallback>
                <p:oleObj name="Image" r:id="rId3" imgW="10273016" imgH="9574603" progId="Photoshop.Image.8">
                  <p:embed/>
                  <p:pic>
                    <p:nvPicPr>
                      <p:cNvPr id="245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700"/>
                        <a:ext cx="7343775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9736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5523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1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" y="116632"/>
            <a:ext cx="9136432" cy="645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6599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7811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r>
              <a:rPr lang="cs-CZ" sz="2000"/>
              <a:t>http://www.hifishop.cz/default.asp?CatID=801</a:t>
            </a:r>
          </a:p>
        </p:txBody>
      </p:sp>
      <p:graphicFrame>
        <p:nvGraphicFramePr>
          <p:cNvPr id="2478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47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6863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Uživatelské menu</a:t>
            </a:r>
          </a:p>
        </p:txBody>
      </p:sp>
      <p:sp>
        <p:nvSpPr>
          <p:cNvPr id="2488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rozdělení stránek dle zájmu uživatelů</a:t>
            </a:r>
          </a:p>
          <a:p>
            <a:r>
              <a:rPr lang="cs-CZ"/>
              <a:t>výhoda - rychlé nasměrování uživatelů na to, co by je mohlo zajímat</a:t>
            </a:r>
          </a:p>
          <a:p>
            <a:r>
              <a:rPr lang="cs-CZ"/>
              <a:t>důraz na kvalitní zpracování (rozdělení)</a:t>
            </a:r>
          </a:p>
          <a:p>
            <a:r>
              <a:rPr lang="cs-CZ"/>
              <a:t>často na firemních stránkách</a:t>
            </a:r>
          </a:p>
        </p:txBody>
      </p:sp>
    </p:spTree>
    <p:extLst>
      <p:ext uri="{BB962C8B-B14F-4D97-AF65-F5344CB8AC3E}">
        <p14:creationId xmlns:p14="http://schemas.microsoft.com/office/powerpoint/2010/main" val="24056316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498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498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3692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51951" cy="69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3097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" y="0"/>
            <a:ext cx="75199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852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3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1"/>
          <a:stretch/>
        </p:blipFill>
        <p:spPr bwMode="auto">
          <a:xfrm>
            <a:off x="49251" y="404665"/>
            <a:ext cx="434595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6"/>
          <a:stretch/>
        </p:blipFill>
        <p:spPr bwMode="auto">
          <a:xfrm>
            <a:off x="4484774" y="404664"/>
            <a:ext cx="459998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5105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9077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Určení cílové skupiny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různí uživatelé</a:t>
            </a:r>
          </a:p>
          <a:p>
            <a:pPr lvl="1" eaLnBrk="1" hangingPunct="1"/>
            <a:r>
              <a:rPr lang="cs-CZ"/>
              <a:t>věk, znalosti, zkušenosti</a:t>
            </a:r>
          </a:p>
          <a:p>
            <a:pPr eaLnBrk="1" hangingPunct="1"/>
            <a:r>
              <a:rPr lang="cs-CZ"/>
              <a:t>různé chování uživatelů </a:t>
            </a:r>
            <a:r>
              <a:rPr lang="cs-CZ" sz="2400"/>
              <a:t>(návyky)</a:t>
            </a:r>
          </a:p>
          <a:p>
            <a:pPr lvl="1" eaLnBrk="1" hangingPunct="1"/>
            <a:r>
              <a:rPr lang="cs-CZ"/>
              <a:t>starší lidé více čtou, mladí prohlížejí</a:t>
            </a:r>
          </a:p>
          <a:p>
            <a:pPr eaLnBrk="1" hangingPunct="1"/>
            <a:r>
              <a:rPr lang="cs-CZ"/>
              <a:t>různé přístupy </a:t>
            </a:r>
            <a:r>
              <a:rPr lang="cs-CZ" sz="2400"/>
              <a:t>(aneb proč přicházejí)</a:t>
            </a:r>
          </a:p>
          <a:p>
            <a:pPr lvl="1" eaLnBrk="1" hangingPunct="1"/>
            <a:r>
              <a:rPr lang="cs-CZ"/>
              <a:t>firemní stránky, portály, e-shopy, e-banky</a:t>
            </a:r>
          </a:p>
        </p:txBody>
      </p:sp>
    </p:spTree>
    <p:extLst>
      <p:ext uri="{BB962C8B-B14F-4D97-AF65-F5344CB8AC3E}">
        <p14:creationId xmlns:p14="http://schemas.microsoft.com/office/powerpoint/2010/main" val="40383917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730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7403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4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9"/>
          <a:stretch/>
        </p:blipFill>
        <p:spPr bwMode="auto">
          <a:xfrm>
            <a:off x="107504" y="620688"/>
            <a:ext cx="43692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6"/>
          <a:stretch/>
        </p:blipFill>
        <p:spPr bwMode="auto">
          <a:xfrm>
            <a:off x="4667225" y="620688"/>
            <a:ext cx="4369271" cy="45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7601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529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52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1241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910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5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3476"/>
            <a:ext cx="6048672" cy="66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4870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ED50A-C0B5-4D09-B017-22045CA2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DE1DF4-77B9-49C1-85F6-0DEEEDE5D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22BAD5-CC56-445A-A9DB-343EC1452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94"/>
          <a:stretch/>
        </p:blipFill>
        <p:spPr>
          <a:xfrm>
            <a:off x="-324545" y="-99393"/>
            <a:ext cx="9468545" cy="70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7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Kontextová navigace</a:t>
            </a:r>
          </a:p>
        </p:txBody>
      </p:sp>
      <p:sp>
        <p:nvSpPr>
          <p:cNvPr id="2549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7075"/>
          </a:xfrm>
        </p:spPr>
        <p:txBody>
          <a:bodyPr/>
          <a:lstStyle/>
          <a:p>
            <a:r>
              <a:rPr lang="cs-CZ"/>
              <a:t>odkazy na podobné stránky, články,…</a:t>
            </a:r>
          </a:p>
          <a:p>
            <a:pPr lvl="1"/>
            <a:r>
              <a:rPr lang="cs-CZ"/>
              <a:t>viz také, see also, podobné odkazy</a:t>
            </a:r>
          </a:p>
          <a:p>
            <a:r>
              <a:rPr lang="cs-CZ"/>
              <a:t>jako citace, poznámky pod čarou</a:t>
            </a:r>
          </a:p>
          <a:p>
            <a:r>
              <a:rPr lang="cs-CZ"/>
              <a:t>upozorníte uživatele na další informace, které by ho mohly zajímat</a:t>
            </a:r>
          </a:p>
          <a:p>
            <a:r>
              <a:rPr lang="cs-CZ"/>
              <a:t>kontextová reklama (slink.cz)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9014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Kontextová navigace</a:t>
            </a:r>
          </a:p>
        </p:txBody>
      </p:sp>
      <p:sp>
        <p:nvSpPr>
          <p:cNvPr id="2560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využití</a:t>
            </a:r>
          </a:p>
          <a:p>
            <a:pPr lvl="1"/>
            <a:r>
              <a:rPr lang="cs-CZ"/>
              <a:t>zpravodajství</a:t>
            </a:r>
          </a:p>
          <a:p>
            <a:pPr lvl="1"/>
            <a:r>
              <a:rPr lang="cs-CZ"/>
              <a:t>slovníky, encyklopedie (Wiki)</a:t>
            </a:r>
          </a:p>
          <a:p>
            <a:pPr lvl="1"/>
            <a:r>
              <a:rPr lang="cs-CZ"/>
              <a:t>blogy</a:t>
            </a:r>
          </a:p>
          <a:p>
            <a:pPr lvl="1"/>
            <a:r>
              <a:rPr lang="cs-CZ"/>
              <a:t>odborné weby</a:t>
            </a:r>
          </a:p>
        </p:txBody>
      </p:sp>
    </p:spTree>
    <p:extLst>
      <p:ext uri="{BB962C8B-B14F-4D97-AF65-F5344CB8AC3E}">
        <p14:creationId xmlns:p14="http://schemas.microsoft.com/office/powerpoint/2010/main" val="1287709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5113">
            <a:off x="4716463" y="1989138"/>
            <a:ext cx="44275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43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684213" y="404813"/>
            <a:ext cx="81105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cs-CZ" sz="3600" b="1"/>
              <a:t>Kontextová navigace</a:t>
            </a:r>
          </a:p>
        </p:txBody>
      </p:sp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6718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35450"/>
            <a:ext cx="68421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471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580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58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91093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Obsah kurzu</a:t>
            </a:r>
          </a:p>
        </p:txBody>
      </p:sp>
      <p:sp>
        <p:nvSpPr>
          <p:cNvPr id="409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Úvod do problematiky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Webdesign, základní principy grafického návrhu stránek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Informační architektura, uspořádání a navigace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Webové technologie a standardy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Redakční systémy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Určení cílové skupiny</a:t>
            </a:r>
          </a:p>
        </p:txBody>
      </p:sp>
      <p:sp>
        <p:nvSpPr>
          <p:cNvPr id="102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>
                <a:solidFill>
                  <a:srgbClr val="CC0000"/>
                </a:solidFill>
              </a:rPr>
              <a:t>KDO</a:t>
            </a:r>
            <a:r>
              <a:rPr lang="cs-CZ"/>
              <a:t> je cílová skupina uživatelů</a:t>
            </a:r>
          </a:p>
          <a:p>
            <a:pPr eaLnBrk="1" hangingPunct="1"/>
            <a:r>
              <a:rPr lang="cs-CZ" b="1">
                <a:solidFill>
                  <a:srgbClr val="CC0000"/>
                </a:solidFill>
              </a:rPr>
              <a:t>CO</a:t>
            </a:r>
            <a:r>
              <a:rPr lang="cs-CZ"/>
              <a:t> cílová skupina chce</a:t>
            </a:r>
          </a:p>
          <a:p>
            <a:pPr eaLnBrk="1" hangingPunct="1"/>
            <a:r>
              <a:rPr lang="cs-CZ" b="1">
                <a:solidFill>
                  <a:srgbClr val="CC0000"/>
                </a:solidFill>
              </a:rPr>
              <a:t>JAK</a:t>
            </a:r>
            <a:r>
              <a:rPr lang="cs-CZ"/>
              <a:t> (jakou formou) to cílová skupina chce</a:t>
            </a:r>
          </a:p>
        </p:txBody>
      </p:sp>
    </p:spTree>
    <p:extLst>
      <p:ext uri="{BB962C8B-B14F-4D97-AF65-F5344CB8AC3E}">
        <p14:creationId xmlns:p14="http://schemas.microsoft.com/office/powerpoint/2010/main" val="12013616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Mapa stránek (Site Map)</a:t>
            </a:r>
          </a:p>
        </p:txBody>
      </p:sp>
      <p:sp>
        <p:nvSpPr>
          <p:cNvPr id="2590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doplňková navigace</a:t>
            </a:r>
          </a:p>
          <a:p>
            <a:pPr>
              <a:lnSpc>
                <a:spcPct val="110000"/>
              </a:lnSpc>
            </a:pPr>
            <a:r>
              <a:rPr lang="cs-CZ"/>
              <a:t>obsah stránek včetně hierarchie</a:t>
            </a:r>
          </a:p>
          <a:p>
            <a:pPr>
              <a:lnSpc>
                <a:spcPct val="110000"/>
              </a:lnSpc>
            </a:pPr>
            <a:r>
              <a:rPr lang="cs-CZ"/>
              <a:t>umístění odkazu v pravém horním rohu</a:t>
            </a:r>
          </a:p>
          <a:p>
            <a:pPr>
              <a:lnSpc>
                <a:spcPct val="110000"/>
              </a:lnSpc>
            </a:pPr>
            <a:r>
              <a:rPr lang="cs-CZ"/>
              <a:t>ukazuje uživateli celou strukturu stránek</a:t>
            </a:r>
          </a:p>
          <a:p>
            <a:pPr>
              <a:lnSpc>
                <a:spcPct val="110000"/>
              </a:lnSpc>
            </a:pPr>
            <a:r>
              <a:rPr lang="cs-CZ"/>
              <a:t>vliv na použitelnost a SEO (roboti)</a:t>
            </a:r>
          </a:p>
        </p:txBody>
      </p:sp>
    </p:spTree>
    <p:extLst>
      <p:ext uri="{BB962C8B-B14F-4D97-AF65-F5344CB8AC3E}">
        <p14:creationId xmlns:p14="http://schemas.microsoft.com/office/powerpoint/2010/main" val="24666378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0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60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0866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11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Image" r:id="rId3" imgW="8126984" imgH="6082540" progId="Photoshop.Image.7">
                  <p:embed/>
                </p:oleObj>
              </mc:Choice>
              <mc:Fallback>
                <p:oleObj name="Image" r:id="rId3" imgW="8126984" imgH="6082540" progId="Photoshop.Image.7">
                  <p:embed/>
                  <p:pic>
                    <p:nvPicPr>
                      <p:cNvPr id="261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155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" y="0"/>
            <a:ext cx="9140155" cy="86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896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Rejstřík stránek (Site Index)</a:t>
            </a:r>
          </a:p>
        </p:txBody>
      </p:sp>
      <p:sp>
        <p:nvSpPr>
          <p:cNvPr id="262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doplňková navigace</a:t>
            </a:r>
          </a:p>
          <a:p>
            <a:r>
              <a:rPr lang="cs-CZ"/>
              <a:t>řazení dle abecedy</a:t>
            </a:r>
          </a:p>
          <a:p>
            <a:r>
              <a:rPr lang="cs-CZ"/>
              <a:t>využití</a:t>
            </a:r>
          </a:p>
          <a:p>
            <a:pPr lvl="1"/>
            <a:r>
              <a:rPr lang="cs-CZ"/>
              <a:t>slovníčky, rejstříky pojmů</a:t>
            </a:r>
          </a:p>
        </p:txBody>
      </p:sp>
    </p:spTree>
    <p:extLst>
      <p:ext uri="{BB962C8B-B14F-4D97-AF65-F5344CB8AC3E}">
        <p14:creationId xmlns:p14="http://schemas.microsoft.com/office/powerpoint/2010/main" val="38551150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31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63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43725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5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463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Stránkování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myslet na uživatele</a:t>
            </a:r>
          </a:p>
          <a:p>
            <a:r>
              <a:rPr lang="cs-CZ" dirty="0"/>
              <a:t>trend – automatické načítání dalších záznamů po dosažení konce stránky</a:t>
            </a:r>
          </a:p>
          <a:p>
            <a:pPr lvl="1"/>
            <a:r>
              <a:rPr lang="cs-CZ" dirty="0" err="1"/>
              <a:t>Facebook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2912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68811"/>
            <a:ext cx="1860352" cy="2480469"/>
          </a:xfrm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38">
            <a:off x="2756777" y="2661705"/>
            <a:ext cx="587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86">
            <a:off x="611560" y="3933056"/>
            <a:ext cx="501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778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Loading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...</a:t>
            </a: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96">
            <a:off x="896119" y="2967038"/>
            <a:ext cx="2457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" y="5306397"/>
            <a:ext cx="4255270" cy="6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36984"/>
            <a:ext cx="2695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0089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445224"/>
            <a:ext cx="29337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29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6505599"/>
            <a:ext cx="813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11"/>
              </a:rPr>
              <a:t>http://www.smashingmagazine.com/2007/11/16/pagination-gallery-examples-and-good-practices/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064217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4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nejčastěji fulltextové vyhledávání</a:t>
            </a:r>
          </a:p>
          <a:p>
            <a:r>
              <a:rPr lang="cs-CZ"/>
              <a:t>rozsáhlejší weby a webové služby</a:t>
            </a:r>
          </a:p>
          <a:p>
            <a:r>
              <a:rPr lang="cs-CZ"/>
              <a:t>druhy vyhledávání</a:t>
            </a:r>
          </a:p>
          <a:p>
            <a:pPr lvl="1"/>
            <a:r>
              <a:rPr lang="cs-CZ"/>
              <a:t>jednoduché</a:t>
            </a:r>
          </a:p>
          <a:p>
            <a:pPr lvl="1"/>
            <a:r>
              <a:rPr lang="cs-CZ"/>
              <a:t>pokročilé</a:t>
            </a:r>
          </a:p>
          <a:p>
            <a:pPr lvl="1"/>
            <a:r>
              <a:rPr lang="cs-CZ"/>
              <a:t>prohlížení</a:t>
            </a:r>
          </a:p>
        </p:txBody>
      </p:sp>
    </p:spTree>
    <p:extLst>
      <p:ext uri="{BB962C8B-B14F-4D97-AF65-F5344CB8AC3E}">
        <p14:creationId xmlns:p14="http://schemas.microsoft.com/office/powerpoint/2010/main" val="7361517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cs-CZ" sz="6000" dirty="0"/>
              <a:t>Mířit na všechny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8000" dirty="0"/>
              <a:t>=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6000" dirty="0"/>
              <a:t>netrefit nikoho</a:t>
            </a:r>
          </a:p>
        </p:txBody>
      </p:sp>
    </p:spTree>
    <p:extLst>
      <p:ext uri="{BB962C8B-B14F-4D97-AF65-F5344CB8AC3E}">
        <p14:creationId xmlns:p14="http://schemas.microsoft.com/office/powerpoint/2010/main" val="5770290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booleovské, proximitní operátory,…</a:t>
            </a:r>
          </a:p>
          <a:p>
            <a:r>
              <a:rPr lang="cs-CZ"/>
              <a:t>stránkování výsledků</a:t>
            </a:r>
          </a:p>
          <a:p>
            <a:r>
              <a:rPr lang="cs-CZ"/>
              <a:t>řazení výsledků</a:t>
            </a:r>
          </a:p>
          <a:p>
            <a:pPr lvl="1"/>
            <a:r>
              <a:rPr lang="cs-CZ"/>
              <a:t>abecední, dle relevance, chronologické, dle hodnocení uživatelů (ranking), řazení dle polí</a:t>
            </a:r>
          </a:p>
        </p:txBody>
      </p:sp>
    </p:spTree>
    <p:extLst>
      <p:ext uri="{BB962C8B-B14F-4D97-AF65-F5344CB8AC3E}">
        <p14:creationId xmlns:p14="http://schemas.microsoft.com/office/powerpoint/2010/main" val="33604086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62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r>
              <a:rPr lang="cs-CZ"/>
              <a:t>která varianta je nejsprávnější?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a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b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c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d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258888" y="2854325"/>
            <a:ext cx="5976937" cy="33115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25775"/>
            <a:ext cx="4608513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529013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86275"/>
            <a:ext cx="56165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38750"/>
            <a:ext cx="4248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1403350" y="3716338"/>
            <a:ext cx="4032250" cy="64928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3678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9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726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vyhledávací pole do pravé horní části (případně doprostřed stránky u vyhledávacích služeb, kde je vyhledávání stěžejní činností - Google)</a:t>
            </a:r>
          </a:p>
          <a:p>
            <a:pPr>
              <a:lnSpc>
                <a:spcPct val="110000"/>
              </a:lnSpc>
            </a:pPr>
            <a:r>
              <a:rPr lang="cs-CZ"/>
              <a:t>na první pohled by mělo být jasné, že jde o vyhledávací (formulářové) pole</a:t>
            </a:r>
          </a:p>
          <a:p>
            <a:pPr>
              <a:lnSpc>
                <a:spcPct val="110000"/>
              </a:lnSpc>
            </a:pPr>
            <a:r>
              <a:rPr lang="cs-CZ"/>
              <a:t>nápověda </a:t>
            </a:r>
          </a:p>
        </p:txBody>
      </p:sp>
    </p:spTree>
    <p:extLst>
      <p:ext uri="{BB962C8B-B14F-4D97-AF65-F5344CB8AC3E}">
        <p14:creationId xmlns:p14="http://schemas.microsoft.com/office/powerpoint/2010/main" val="36042571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00200"/>
            <a:ext cx="8477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9808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95"/>
            <a:ext cx="9361040" cy="68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167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-108520" y="-99392"/>
            <a:ext cx="9361040" cy="7056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0"/>
            <a:ext cx="79243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6565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82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Image" r:id="rId3" imgW="9142857" imgH="6780952" progId="Photoshop.Image.7">
                  <p:embed/>
                </p:oleObj>
              </mc:Choice>
              <mc:Fallback>
                <p:oleObj name="Image" r:id="rId3" imgW="9142857" imgH="6780952" progId="Photoshop.Image.7">
                  <p:embed/>
                  <p:pic>
                    <p:nvPicPr>
                      <p:cNvPr id="268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619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93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577388" cy="688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Image" r:id="rId3" imgW="8507937" imgH="6120635" progId="Photoshop.Image.7">
                  <p:embed/>
                </p:oleObj>
              </mc:Choice>
              <mc:Fallback>
                <p:oleObj name="Image" r:id="rId3" imgW="8507937" imgH="6120635" progId="Photoshop.Image.7">
                  <p:embed/>
                  <p:pic>
                    <p:nvPicPr>
                      <p:cNvPr id="2693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577388" cy="688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94612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16632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958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5" y="692696"/>
            <a:ext cx="914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051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Praktický úkol</a:t>
            </a:r>
          </a:p>
        </p:txBody>
      </p:sp>
      <p:sp>
        <p:nvSpPr>
          <p:cNvPr id="112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pojišťovna specializující se na povinné ručení</a:t>
            </a:r>
          </a:p>
          <a:p>
            <a:pPr eaLnBrk="1" hangingPunct="1"/>
            <a:r>
              <a:rPr lang="cs-CZ"/>
              <a:t>důraz na nízkou cenu pojištění</a:t>
            </a:r>
          </a:p>
          <a:p>
            <a:pPr eaLnBrk="1" hangingPunct="1"/>
            <a:r>
              <a:rPr lang="cs-CZ"/>
              <a:t>definujte cílovou skupinu</a:t>
            </a:r>
          </a:p>
        </p:txBody>
      </p:sp>
    </p:spTree>
    <p:extLst>
      <p:ext uri="{BB962C8B-B14F-4D97-AF65-F5344CB8AC3E}">
        <p14:creationId xmlns:p14="http://schemas.microsoft.com/office/powerpoint/2010/main" val="35185469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78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412776"/>
            <a:ext cx="9087753" cy="4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6611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5440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7909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555875" y="2852738"/>
            <a:ext cx="38163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600">
                <a:solidFill>
                  <a:srgbClr val="009900"/>
                </a:solidFill>
              </a:rPr>
              <a:t>Co to je?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900113" y="3141663"/>
            <a:ext cx="74898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800">
                <a:solidFill>
                  <a:srgbClr val="FF0000"/>
                </a:solidFill>
              </a:rPr>
              <a:t>Velká chyba!!!</a:t>
            </a:r>
          </a:p>
        </p:txBody>
      </p:sp>
    </p:spTree>
    <p:extLst>
      <p:ext uri="{BB962C8B-B14F-4D97-AF65-F5344CB8AC3E}">
        <p14:creationId xmlns:p14="http://schemas.microsoft.com/office/powerpoint/2010/main" val="3122085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/>
      <p:bldP spid="271365" grpId="1"/>
      <p:bldP spid="271366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Chyba 404</a:t>
            </a:r>
          </a:p>
        </p:txBody>
      </p:sp>
      <p:sp>
        <p:nvSpPr>
          <p:cNvPr id="272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r>
              <a:rPr lang="cs-CZ"/>
              <a:t>neexistující stránka (page not found)</a:t>
            </a:r>
          </a:p>
          <a:p>
            <a:r>
              <a:rPr lang="cs-CZ"/>
              <a:t>špatně zadaná URL, chyba v odkazu</a:t>
            </a:r>
          </a:p>
          <a:p>
            <a:r>
              <a:rPr lang="cs-CZ"/>
              <a:t>jednoduchá (odlišit od zbytku webu)</a:t>
            </a:r>
          </a:p>
          <a:p>
            <a:r>
              <a:rPr lang="cs-CZ"/>
              <a:t>identifikace webu (kam se dostal)</a:t>
            </a:r>
          </a:p>
          <a:p>
            <a:r>
              <a:rPr lang="cs-CZ"/>
              <a:t>odkaz na homepage, mapu stránek, případně na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3972760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Chyba 404</a:t>
            </a:r>
          </a:p>
        </p:txBody>
      </p:sp>
      <p:sp>
        <p:nvSpPr>
          <p:cNvPr id="2734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zachovejte přátelský tón v textu</a:t>
            </a:r>
          </a:p>
          <a:p>
            <a:r>
              <a:rPr lang="cs-CZ"/>
              <a:t>napište pravděpodobné příčiny</a:t>
            </a:r>
          </a:p>
        </p:txBody>
      </p:sp>
    </p:spTree>
    <p:extLst>
      <p:ext uri="{BB962C8B-B14F-4D97-AF65-F5344CB8AC3E}">
        <p14:creationId xmlns:p14="http://schemas.microsoft.com/office/powerpoint/2010/main" val="28390560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74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Image" r:id="rId3" imgW="11530159" imgH="8495238" progId="Photoshop.Image.7">
                  <p:embed/>
                </p:oleObj>
              </mc:Choice>
              <mc:Fallback>
                <p:oleObj name="Image" r:id="rId3" imgW="11530159" imgH="8495238" progId="Photoshop.Image.7">
                  <p:embed/>
                  <p:pic>
                    <p:nvPicPr>
                      <p:cNvPr id="274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4040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Logo</a:t>
            </a:r>
          </a:p>
        </p:txBody>
      </p:sp>
      <p:sp>
        <p:nvSpPr>
          <p:cNvPr id="2754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opakování:</a:t>
            </a:r>
          </a:p>
          <a:p>
            <a:pPr lvl="1"/>
            <a:r>
              <a:rPr lang="cs-CZ"/>
              <a:t>jaké funkce plní logo?</a:t>
            </a:r>
          </a:p>
          <a:p>
            <a:r>
              <a:rPr lang="cs-CZ"/>
              <a:t>má ještě jinou funkci - ve vztahu k navigaci?</a:t>
            </a:r>
          </a:p>
        </p:txBody>
      </p:sp>
    </p:spTree>
    <p:extLst>
      <p:ext uri="{BB962C8B-B14F-4D97-AF65-F5344CB8AC3E}">
        <p14:creationId xmlns:p14="http://schemas.microsoft.com/office/powerpoint/2010/main" val="32524388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Logo v navigaci</a:t>
            </a:r>
          </a:p>
        </p:txBody>
      </p:sp>
      <p:sp>
        <p:nvSpPr>
          <p:cNvPr id="276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odkaz na domovskou stránku</a:t>
            </a:r>
          </a:p>
          <a:p>
            <a:r>
              <a:rPr lang="cs-CZ"/>
              <a:t>pokud se uživatel ztratí, vždy ví, jak se vrátit na úvod!</a:t>
            </a:r>
          </a:p>
        </p:txBody>
      </p:sp>
    </p:spTree>
    <p:extLst>
      <p:ext uri="{BB962C8B-B14F-4D97-AF65-F5344CB8AC3E}">
        <p14:creationId xmlns:p14="http://schemas.microsoft.com/office/powerpoint/2010/main" val="132513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závěr…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1505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poznat cílovou skupinu?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kvantita</a:t>
            </a:r>
          </a:p>
          <a:p>
            <a:pPr lvl="1"/>
            <a:r>
              <a:rPr lang="cs-CZ" dirty="0"/>
              <a:t>dotazníky, průzkumy</a:t>
            </a:r>
          </a:p>
          <a:p>
            <a:r>
              <a:rPr lang="cs-CZ" dirty="0"/>
              <a:t>kvalita</a:t>
            </a:r>
          </a:p>
          <a:p>
            <a:pPr lvl="1"/>
            <a:r>
              <a:rPr lang="cs-CZ" dirty="0"/>
              <a:t>rozhovory, 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pozorování, persony, </a:t>
            </a:r>
            <a:r>
              <a:rPr lang="cs-CZ" dirty="0" err="1"/>
              <a:t>storybordy</a:t>
            </a:r>
            <a:r>
              <a:rPr lang="cs-CZ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8137318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Webové technologie</a:t>
            </a:r>
            <a:endParaRPr lang="en-US" sz="4800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9463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Jazyk HTML</a:t>
            </a:r>
          </a:p>
        </p:txBody>
      </p:sp>
      <p:sp>
        <p:nvSpPr>
          <p:cNvPr id="28365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základem tvorby stránek</a:t>
            </a:r>
          </a:p>
          <a:p>
            <a:pPr eaLnBrk="1" hangingPunct="1">
              <a:tabLst/>
            </a:pPr>
            <a:r>
              <a:rPr lang="cs-CZ" b="1"/>
              <a:t>H</a:t>
            </a:r>
            <a:r>
              <a:rPr lang="cs-CZ"/>
              <a:t>yper</a:t>
            </a:r>
            <a:r>
              <a:rPr lang="cs-CZ" b="1"/>
              <a:t>T</a:t>
            </a:r>
            <a:r>
              <a:rPr lang="cs-CZ"/>
              <a:t>ext </a:t>
            </a:r>
            <a:r>
              <a:rPr lang="cs-CZ" b="1"/>
              <a:t>M</a:t>
            </a:r>
            <a:r>
              <a:rPr lang="cs-CZ"/>
              <a:t>arkup </a:t>
            </a:r>
            <a:r>
              <a:rPr lang="cs-CZ" b="1"/>
              <a:t>L</a:t>
            </a:r>
            <a:r>
              <a:rPr lang="cs-CZ"/>
              <a:t>anguage</a:t>
            </a:r>
          </a:p>
          <a:p>
            <a:pPr eaLnBrk="1" hangingPunct="1">
              <a:tabLst/>
            </a:pPr>
            <a:r>
              <a:rPr lang="cs-CZ"/>
              <a:t>odvozen od SGML</a:t>
            </a:r>
          </a:p>
          <a:p>
            <a:pPr eaLnBrk="1" hangingPunct="1">
              <a:tabLst/>
            </a:pPr>
            <a:r>
              <a:rPr lang="cs-CZ"/>
              <a:t>rozvržení dokumentu a odkazů</a:t>
            </a:r>
          </a:p>
          <a:p>
            <a:pPr eaLnBrk="1" hangingPunct="1">
              <a:tabLst/>
            </a:pPr>
            <a:r>
              <a:rPr lang="cs-CZ"/>
              <a:t>Tim Berners Lee - CERN (1990)</a:t>
            </a:r>
          </a:p>
        </p:txBody>
      </p:sp>
    </p:spTree>
    <p:extLst>
      <p:ext uri="{BB962C8B-B14F-4D97-AF65-F5344CB8AC3E}">
        <p14:creationId xmlns:p14="http://schemas.microsoft.com/office/powerpoint/2010/main" val="26906230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Vývoj HTML</a:t>
            </a:r>
          </a:p>
        </p:txBody>
      </p:sp>
      <p:sp>
        <p:nvSpPr>
          <p:cNvPr id="284675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28775"/>
            <a:ext cx="8291513" cy="460851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0.9 - nepodporuje grafický režim </a:t>
            </a:r>
            <a:r>
              <a:rPr lang="cs-CZ" sz="2800"/>
              <a:t>(1991)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2.0 - formuláře a podpora grafiky </a:t>
            </a:r>
            <a:r>
              <a:rPr lang="cs-CZ" sz="2800"/>
              <a:t>(1994)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3.0 - nekoncepční, Netscape </a:t>
            </a:r>
            <a:r>
              <a:rPr lang="cs-CZ" sz="2800"/>
              <a:t>(1995)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3.2 - tabulky, styly, W3C </a:t>
            </a:r>
            <a:r>
              <a:rPr lang="cs-CZ" sz="2800"/>
              <a:t>(1997)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4.0 - frames, sémantika, W3C </a:t>
            </a:r>
            <a:r>
              <a:rPr lang="cs-CZ" sz="2800"/>
              <a:t>(1998)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4.01 - opravuje chyby, W3C </a:t>
            </a:r>
            <a:r>
              <a:rPr lang="cs-CZ" sz="2800"/>
              <a:t>(1999)</a:t>
            </a:r>
          </a:p>
        </p:txBody>
      </p:sp>
    </p:spTree>
    <p:extLst>
      <p:ext uri="{BB962C8B-B14F-4D97-AF65-F5344CB8AC3E}">
        <p14:creationId xmlns:p14="http://schemas.microsoft.com/office/powerpoint/2010/main" val="2160516550"/>
      </p:ext>
    </p:extLst>
  </p:cSld>
  <p:clrMapOvr>
    <a:masterClrMapping/>
  </p:clrMapOvr>
  <p:transition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XHTML</a:t>
            </a:r>
          </a:p>
        </p:txBody>
      </p:sp>
      <p:sp>
        <p:nvSpPr>
          <p:cNvPr id="28569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e</a:t>
            </a:r>
            <a:r>
              <a:rPr lang="cs-CZ" b="1"/>
              <a:t>X</a:t>
            </a:r>
            <a:r>
              <a:rPr lang="cs-CZ"/>
              <a:t>tensible </a:t>
            </a:r>
            <a:r>
              <a:rPr lang="cs-CZ" b="1"/>
              <a:t>H</a:t>
            </a:r>
            <a:r>
              <a:rPr lang="cs-CZ"/>
              <a:t>ypertext </a:t>
            </a:r>
            <a:r>
              <a:rPr lang="cs-CZ" b="1"/>
              <a:t>M</a:t>
            </a:r>
            <a:r>
              <a:rPr lang="cs-CZ"/>
              <a:t>arkup </a:t>
            </a:r>
            <a:r>
              <a:rPr lang="cs-CZ" b="1"/>
              <a:t>L</a:t>
            </a:r>
            <a:r>
              <a:rPr lang="cs-CZ"/>
              <a:t>anguage</a:t>
            </a:r>
          </a:p>
          <a:p>
            <a:pPr eaLnBrk="1" hangingPunct="1">
              <a:tabLst/>
            </a:pPr>
            <a:r>
              <a:rPr lang="cs-CZ"/>
              <a:t>W3C (od 2000)</a:t>
            </a:r>
          </a:p>
          <a:p>
            <a:pPr eaLnBrk="1" hangingPunct="1">
              <a:tabLst/>
            </a:pPr>
            <a:r>
              <a:rPr lang="cs-CZ"/>
              <a:t>původně nástupce HTML 4.01</a:t>
            </a:r>
          </a:p>
          <a:p>
            <a:pPr eaLnBrk="1" hangingPunct="1">
              <a:tabLst/>
            </a:pPr>
            <a:r>
              <a:rPr lang="cs-CZ"/>
              <a:t>založeno na XML</a:t>
            </a:r>
          </a:p>
        </p:txBody>
      </p:sp>
    </p:spTree>
    <p:extLst>
      <p:ext uri="{BB962C8B-B14F-4D97-AF65-F5344CB8AC3E}">
        <p14:creationId xmlns:p14="http://schemas.microsoft.com/office/powerpoint/2010/main" val="846085062"/>
      </p:ext>
    </p:extLst>
  </p:cSld>
  <p:clrMapOvr>
    <a:masterClrMapping/>
  </p:clrMapOvr>
  <p:transition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Verze XHTML</a:t>
            </a:r>
          </a:p>
        </p:txBody>
      </p:sp>
      <p:sp>
        <p:nvSpPr>
          <p:cNvPr id="28672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1.0 </a:t>
            </a:r>
            <a:r>
              <a:rPr lang="cs-CZ" sz="2800"/>
              <a:t>(2000, revize 2003)</a:t>
            </a:r>
            <a:r>
              <a:rPr lang="cs-CZ"/>
              <a:t> - tři varianty: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Strict - struktury, obsahu, grafika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Transitional - přechodná varianta, umožňuje používání překonaných tagů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Frameset - jako Trans + podpora rámců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1.1 - nejpřísnější XHTML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2.0 - návrh specifikace</a:t>
            </a:r>
          </a:p>
        </p:txBody>
      </p:sp>
    </p:spTree>
    <p:extLst>
      <p:ext uri="{BB962C8B-B14F-4D97-AF65-F5344CB8AC3E}">
        <p14:creationId xmlns:p14="http://schemas.microsoft.com/office/powerpoint/2010/main" val="859925418"/>
      </p:ext>
    </p:extLst>
  </p:cSld>
  <p:clrMapOvr>
    <a:masterClrMapping/>
  </p:clrMapOvr>
  <p:transition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774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správné zanoření tagů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1042988" y="34290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&lt;p&gt;&lt;strong&gt;text&lt;/strong&gt;&lt;/p&gt;</a:t>
            </a:r>
            <a:endParaRPr lang="cs-CZ" sz="2800"/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042988" y="4710113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&lt;p&gt;&lt;strong&gt;text&lt;/p&gt;&lt;/strong&gt;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0749302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/>
      <p:bldP spid="158724" grpId="1"/>
      <p:bldP spid="158725" grpId="0"/>
      <p:bldP spid="158725" grpId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877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všechny tagy uzavřené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042988" y="30686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text&lt;</a:t>
            </a:r>
            <a:r>
              <a:rPr lang="cs-CZ" sz="2800"/>
              <a:t>br </a:t>
            </a:r>
            <a:r>
              <a:rPr lang="en-US" sz="2800"/>
              <a:t>/&gt;</a:t>
            </a:r>
            <a:endParaRPr lang="cs-CZ" sz="2800"/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1042988" y="3929063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&lt;p&gt;text&lt;/p&gt;</a:t>
            </a:r>
            <a:endParaRPr lang="cs-CZ" sz="2800"/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042988" y="4865688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href=“index.php” title=“text”&gt;text&lt;</a:t>
            </a:r>
            <a:r>
              <a:rPr lang="cs-CZ" sz="2800"/>
              <a:t>br</a:t>
            </a:r>
            <a:r>
              <a:rPr lang="en-US" sz="2800"/>
              <a:t>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7349330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/>
      <p:bldP spid="159748" grpId="1"/>
      <p:bldP spid="159749" grpId="0"/>
      <p:bldP spid="159749" grpId="1"/>
      <p:bldP spid="159750" grpId="0"/>
      <p:bldP spid="159750" grpId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979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hodnot</a:t>
            </a:r>
            <a:r>
              <a:rPr lang="cs-CZ"/>
              <a:t>y atributů se píší do uvozovek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042988" y="32845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a href=</a:t>
            </a:r>
            <a:r>
              <a:rPr lang="en-US" sz="2800"/>
              <a:t>“index.php”&gt;odkaz&lt;/a&gt;</a:t>
            </a:r>
            <a:endParaRPr lang="cs-CZ" sz="2800"/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</a:t>
            </a:r>
            <a:r>
              <a:rPr lang="cs-CZ" sz="2800"/>
              <a:t>a href=</a:t>
            </a:r>
            <a:r>
              <a:rPr lang="en-US" sz="2800"/>
              <a:t>‘index.php’&gt;odkaz&lt;/a&gt;</a:t>
            </a:r>
            <a:endParaRPr lang="cs-CZ" sz="2800"/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1042988" y="4868863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href=index.php&gt;odkaz&lt;/a&gt;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6205373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/>
      <p:bldP spid="160772" grpId="1"/>
      <p:bldP spid="160773" grpId="0"/>
      <p:bldP spid="160773" grpId="1"/>
      <p:bldP spid="160774" grpId="0"/>
      <p:bldP spid="160774" grpId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9081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tag</a:t>
            </a:r>
            <a:r>
              <a:rPr lang="cs-CZ"/>
              <a:t>y a atributy se píší malým písmenem</a:t>
            </a:r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042988" y="32845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A HREF=</a:t>
            </a:r>
            <a:r>
              <a:rPr lang="en-US" sz="2800"/>
              <a:t>“index.php”&gt;odkaz&lt;/</a:t>
            </a:r>
            <a:r>
              <a:rPr lang="cs-CZ" sz="2800"/>
              <a:t>A</a:t>
            </a:r>
            <a:r>
              <a:rPr lang="en-US" sz="2800"/>
              <a:t>&gt;</a:t>
            </a:r>
            <a:endParaRPr lang="cs-CZ" sz="2800"/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</a:t>
            </a:r>
            <a:r>
              <a:rPr lang="cs-CZ" sz="2800"/>
              <a:t>a href=</a:t>
            </a:r>
            <a:r>
              <a:rPr lang="en-US" sz="2800"/>
              <a:t>“</a:t>
            </a:r>
            <a:r>
              <a:rPr lang="cs-CZ" sz="2800"/>
              <a:t>INDEX</a:t>
            </a:r>
            <a:r>
              <a:rPr lang="en-US" sz="2800"/>
              <a:t>.</a:t>
            </a:r>
            <a:r>
              <a:rPr lang="cs-CZ" sz="2800"/>
              <a:t>PHP</a:t>
            </a:r>
            <a:r>
              <a:rPr lang="en-US" sz="2800"/>
              <a:t>”&gt;odkaz&lt;/a&gt;</a:t>
            </a:r>
            <a:endParaRPr lang="cs-CZ" sz="2800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042988" y="4868863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href=index.php&gt;odkaz&lt;/a&gt;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3360439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/>
      <p:bldP spid="161796" grpId="1"/>
      <p:bldP spid="161797" grpId="0"/>
      <p:bldP spid="161797" grpId="1"/>
      <p:bldP spid="161798" grpId="0"/>
      <p:bldP spid="161798" grpId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9184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kr</a:t>
            </a:r>
            <a:r>
              <a:rPr lang="cs-CZ"/>
              <a:t>ácení atributů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1042988" y="34290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option</a:t>
            </a:r>
            <a:r>
              <a:rPr lang="en-US" sz="2800"/>
              <a:t> disabled&gt;&lt;/</a:t>
            </a:r>
            <a:r>
              <a:rPr lang="cs-CZ" sz="2800"/>
              <a:t>option</a:t>
            </a:r>
            <a:r>
              <a:rPr lang="en-US" sz="2800"/>
              <a:t>&gt;</a:t>
            </a:r>
            <a:endParaRPr lang="cs-CZ" sz="2800"/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042988" y="4710113"/>
            <a:ext cx="7850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&lt;option</a:t>
            </a:r>
            <a:r>
              <a:rPr lang="cs-CZ" sz="2800"/>
              <a:t> disabled=</a:t>
            </a:r>
            <a:r>
              <a:rPr lang="en-US" sz="2800"/>
              <a:t>“disabled”&gt;&lt;/option&gt;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16077483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/>
      <p:bldP spid="162820" grpId="1"/>
      <p:bldP spid="162821" grpId="0"/>
      <p:bldP spid="1628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Koho testovat?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budoucí uživatelé</a:t>
            </a:r>
          </a:p>
          <a:p>
            <a:r>
              <a:rPr lang="cs-CZ" dirty="0"/>
              <a:t>zástupci oboru, kterému se web věnuje</a:t>
            </a:r>
          </a:p>
          <a:p>
            <a:r>
              <a:rPr lang="cs-CZ" dirty="0"/>
              <a:t>oddělení péče o uživatele</a:t>
            </a:r>
          </a:p>
          <a:p>
            <a:r>
              <a:rPr lang="cs-CZ" dirty="0"/>
              <a:t>lidé komunikující s uživateli</a:t>
            </a:r>
          </a:p>
          <a:p>
            <a:r>
              <a:rPr lang="cs-CZ" dirty="0"/>
              <a:t>lidé z okolí</a:t>
            </a:r>
          </a:p>
          <a:p>
            <a:pPr lvl="1"/>
            <a:r>
              <a:rPr lang="cs-CZ" dirty="0"/>
              <a:t>rodina, známí,…</a:t>
            </a:r>
          </a:p>
        </p:txBody>
      </p:sp>
    </p:spTree>
    <p:extLst>
      <p:ext uri="{BB962C8B-B14F-4D97-AF65-F5344CB8AC3E}">
        <p14:creationId xmlns:p14="http://schemas.microsoft.com/office/powerpoint/2010/main" val="21817030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</a:t>
            </a:r>
            <a:br>
              <a:rPr lang="cs-CZ" sz="3200"/>
            </a:br>
            <a:r>
              <a:rPr lang="en-US" sz="3200"/>
              <a:t>X</a:t>
            </a:r>
            <a:r>
              <a:rPr lang="cs-CZ" sz="3200"/>
              <a:t>HTML 1.0 Strict a XHTML 1.1</a:t>
            </a:r>
          </a:p>
        </p:txBody>
      </p:sp>
      <p:sp>
        <p:nvSpPr>
          <p:cNvPr id="29286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nov</a:t>
            </a:r>
            <a:r>
              <a:rPr lang="cs-CZ"/>
              <a:t>ý atribut </a:t>
            </a:r>
            <a:r>
              <a:rPr lang="cs-CZ" i="1"/>
              <a:t>id </a:t>
            </a:r>
            <a:r>
              <a:rPr lang="cs-CZ"/>
              <a:t>nahradil původní</a:t>
            </a:r>
            <a:r>
              <a:rPr lang="cs-CZ" i="1"/>
              <a:t> name</a:t>
            </a:r>
          </a:p>
          <a:p>
            <a:pPr eaLnBrk="1" hangingPunct="1">
              <a:tabLst/>
            </a:pPr>
            <a:r>
              <a:rPr lang="cs-CZ"/>
              <a:t>u všech tagů odstraněn tag lang a nahrazen xml:lang</a:t>
            </a:r>
          </a:p>
          <a:p>
            <a:pPr eaLnBrk="1" hangingPunct="1">
              <a:tabLst/>
            </a:pPr>
            <a:r>
              <a:rPr lang="cs-CZ"/>
              <a:t>přidána kolekce ruby </a:t>
            </a:r>
          </a:p>
          <a:p>
            <a:pPr marL="1082675" lvl="1" indent="-369888" eaLnBrk="1" hangingPunct="1">
              <a:tabLst/>
            </a:pPr>
            <a:r>
              <a:rPr lang="cs-CZ"/>
              <a:t>definice zkratek</a:t>
            </a:r>
          </a:p>
          <a:p>
            <a:pPr marL="1082675" lvl="1" indent="-369888" eaLnBrk="1" hangingPunct="1">
              <a:tabLst/>
            </a:pPr>
            <a:r>
              <a:rPr lang="cs-CZ"/>
              <a:t>definice výslovnosti</a:t>
            </a:r>
          </a:p>
        </p:txBody>
      </p:sp>
    </p:spTree>
    <p:extLst>
      <p:ext uri="{BB962C8B-B14F-4D97-AF65-F5344CB8AC3E}">
        <p14:creationId xmlns:p14="http://schemas.microsoft.com/office/powerpoint/2010/main" val="510954355"/>
      </p:ext>
    </p:extLst>
  </p:cSld>
  <p:clrMapOvr>
    <a:masterClrMapping/>
  </p:clrMapOvr>
  <p:transition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HTML 5.0</a:t>
            </a:r>
          </a:p>
        </p:txBody>
      </p:sp>
      <p:sp>
        <p:nvSpPr>
          <p:cNvPr id="29389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sz="2800" dirty="0"/>
              <a:t>7.3.2007 - vytvořena pracovní skupina HTML</a:t>
            </a:r>
          </a:p>
          <a:p>
            <a:pPr eaLnBrk="1" hangingPunct="1">
              <a:tabLst/>
            </a:pPr>
            <a:r>
              <a:rPr lang="cs-CZ" sz="2800" dirty="0"/>
              <a:t>založeno na Web </a:t>
            </a:r>
            <a:r>
              <a:rPr lang="cs-CZ" sz="2800" dirty="0" err="1"/>
              <a:t>Applications</a:t>
            </a:r>
            <a:r>
              <a:rPr lang="cs-CZ" sz="2800" dirty="0"/>
              <a:t> 1.0 a Web </a:t>
            </a:r>
            <a:r>
              <a:rPr lang="cs-CZ" sz="2800" dirty="0" err="1"/>
              <a:t>Forms</a:t>
            </a:r>
            <a:r>
              <a:rPr lang="cs-CZ" sz="2800" dirty="0"/>
              <a:t> 2.0 z iniciativy WHATWG</a:t>
            </a:r>
          </a:p>
          <a:p>
            <a:pPr eaLnBrk="1" hangingPunct="1">
              <a:tabLst/>
            </a:pPr>
            <a:r>
              <a:rPr lang="cs-CZ" sz="2800" dirty="0"/>
              <a:t>odkazy</a:t>
            </a: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2"/>
              </a:rPr>
              <a:t>http://www.w3.org/TR/html5</a:t>
            </a:r>
            <a:r>
              <a:rPr lang="cs-CZ" sz="1800" dirty="0"/>
              <a:t> - specifikace</a:t>
            </a: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3"/>
              </a:rPr>
              <a:t>http://www.html5.cz/</a:t>
            </a:r>
            <a:r>
              <a:rPr lang="cs-CZ" sz="1800" dirty="0"/>
              <a:t> - </a:t>
            </a:r>
            <a:r>
              <a:rPr lang="cs-CZ" sz="1800" dirty="0" err="1"/>
              <a:t>agregátor</a:t>
            </a:r>
            <a:endParaRPr lang="cs-CZ" sz="1800" dirty="0">
              <a:hlinkClick r:id="" action="ppaction://noaction"/>
            </a:endParaRP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" action="ppaction://noaction"/>
              </a:rPr>
              <a:t>http://zdrojak.root.cz/serialy/webdesigneruv-pruvodce-po-html5</a:t>
            </a:r>
            <a:endParaRPr lang="cs-CZ" sz="1800" dirty="0"/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4"/>
              </a:rPr>
              <a:t>http://interval.cz/clanky/seznameni-s-html-5</a:t>
            </a:r>
            <a:r>
              <a:rPr lang="cs-CZ" sz="2400" dirty="0"/>
              <a:t> </a:t>
            </a:r>
            <a:r>
              <a:rPr lang="cs-CZ" sz="1800" dirty="0"/>
              <a:t> </a:t>
            </a:r>
          </a:p>
          <a:p>
            <a:pPr marL="1082675" lvl="1" indent="-369888" eaLnBrk="1" hangingPunct="1">
              <a:tabLst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92328189"/>
      </p:ext>
    </p:extLst>
  </p:cSld>
  <p:clrMapOvr>
    <a:masterClrMapping/>
  </p:clrMapOvr>
  <p:transition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HTML 5.0</a:t>
            </a:r>
          </a:p>
        </p:txBody>
      </p:sp>
      <p:sp>
        <p:nvSpPr>
          <p:cNvPr id="29389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&lt;body&gt;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&lt;header&gt;&lt;/header&gt;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</a:t>
            </a:r>
            <a:r>
              <a:rPr lang="en-US" sz="2400" dirty="0" err="1"/>
              <a:t>nav</a:t>
            </a:r>
            <a:r>
              <a:rPr lang="en-US" sz="2400" dirty="0"/>
              <a:t>&gt;&lt;/</a:t>
            </a:r>
            <a:r>
              <a:rPr lang="en-US" sz="2400" dirty="0" err="1"/>
              <a:t>nav</a:t>
            </a:r>
            <a:r>
              <a:rPr lang="en-US" sz="2400" dirty="0"/>
              <a:t>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&lt;article&gt;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cs-CZ" sz="2400" dirty="0"/>
              <a:t>	</a:t>
            </a:r>
            <a:r>
              <a:rPr lang="en-US" sz="2400" dirty="0"/>
              <a:t>&lt;section&gt;&lt;/section&gt;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&lt;/article&gt;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&lt;aside&gt;&lt;/aside&gt;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&lt;footer&gt;&lt;/footer&gt;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&lt;/body&gt;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17269225"/>
      </p:ext>
    </p:extLst>
  </p:cSld>
  <p:clrMapOvr>
    <a:masterClrMapping/>
  </p:clrMapOvr>
  <p:transition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https://s-media-cache-ak0.pinimg.com/originals/f4/df/30/f4df3024274771362514154001962f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6286248" cy="68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96" y="6642556"/>
            <a:ext cx="6119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Zdroj:</a:t>
            </a:r>
            <a:r>
              <a:rPr lang="cs-CZ" sz="800" dirty="0"/>
              <a:t> </a:t>
            </a:r>
            <a:r>
              <a:rPr lang="cs-CZ" sz="800" dirty="0">
                <a:hlinkClick r:id="rId3"/>
              </a:rPr>
              <a:t>https://s-media-cache-ak0.pinimg.com/originals/f4/df/30/f4df3024274771362514154001962ff4.jpg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16345426"/>
      </p:ext>
    </p:extLst>
  </p:cSld>
  <p:clrMapOvr>
    <a:masterClrMapping/>
  </p:clrMapOvr>
  <p:transition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http://upload.wikimedia.org/wikipedia/commons/thumb/7/7f/HTML5_APIs_and_related_technologies_taxonomy_and_status.svg/1133px-HTML5_APIs_and_related_technologies_taxonomy_and_statu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564"/>
            <a:ext cx="8291028" cy="57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6669940"/>
            <a:ext cx="7560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Zdroj: </a:t>
            </a:r>
            <a:r>
              <a:rPr lang="cs-CZ" sz="800" dirty="0"/>
              <a:t>MAVRODY, </a:t>
            </a:r>
            <a:r>
              <a:rPr lang="cs-CZ" sz="800" dirty="0" err="1"/>
              <a:t>Sergey</a:t>
            </a:r>
            <a:r>
              <a:rPr lang="cs-CZ" sz="800" dirty="0"/>
              <a:t>. </a:t>
            </a:r>
            <a:r>
              <a:rPr lang="cs-CZ" sz="800" i="1" dirty="0" err="1"/>
              <a:t>Sergey's</a:t>
            </a:r>
            <a:r>
              <a:rPr lang="cs-CZ" sz="800" i="1" dirty="0"/>
              <a:t> HTML5 &amp; CSS3 </a:t>
            </a:r>
            <a:r>
              <a:rPr lang="cs-CZ" sz="800" i="1" dirty="0" err="1"/>
              <a:t>Quick</a:t>
            </a:r>
            <a:r>
              <a:rPr lang="cs-CZ" sz="800" i="1" dirty="0"/>
              <a:t> Reference</a:t>
            </a:r>
            <a:r>
              <a:rPr lang="cs-CZ" sz="800" dirty="0"/>
              <a:t>. 2nd </a:t>
            </a:r>
            <a:r>
              <a:rPr lang="cs-CZ" sz="800" dirty="0" err="1"/>
              <a:t>ed</a:t>
            </a:r>
            <a:r>
              <a:rPr lang="cs-CZ" sz="800" dirty="0"/>
              <a:t>. </a:t>
            </a:r>
            <a:r>
              <a:rPr lang="cs-CZ" sz="800" dirty="0" err="1"/>
              <a:t>Belisso</a:t>
            </a:r>
            <a:r>
              <a:rPr lang="cs-CZ" sz="800" dirty="0"/>
              <a:t> </a:t>
            </a:r>
            <a:r>
              <a:rPr lang="cs-CZ" sz="800" dirty="0" err="1"/>
              <a:t>Corp</a:t>
            </a:r>
            <a:r>
              <a:rPr lang="cs-CZ" sz="800" dirty="0"/>
              <a:t>., 2012. ISBN 978-0-9833867-2-8</a:t>
            </a:r>
          </a:p>
        </p:txBody>
      </p:sp>
    </p:spTree>
    <p:extLst>
      <p:ext uri="{BB962C8B-B14F-4D97-AF65-F5344CB8AC3E}">
        <p14:creationId xmlns:p14="http://schemas.microsoft.com/office/powerpoint/2010/main" val="372025490"/>
      </p:ext>
    </p:extLst>
  </p:cSld>
  <p:clrMapOvr>
    <a:masterClrMapping/>
  </p:clrMapOvr>
  <p:transition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HTML 5.0</a:t>
            </a:r>
          </a:p>
        </p:txBody>
      </p:sp>
      <p:sp>
        <p:nvSpPr>
          <p:cNvPr id="294915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tabLst/>
            </a:pPr>
            <a:r>
              <a:rPr lang="cs-CZ" dirty="0"/>
              <a:t>podpora prohlížeči</a:t>
            </a:r>
          </a:p>
          <a:p>
            <a:pPr eaLnBrk="1" hangingPunct="1">
              <a:tabLst/>
            </a:pPr>
            <a:r>
              <a:rPr lang="cs-CZ" dirty="0"/>
              <a:t>rozšíření na mobilních platformách</a:t>
            </a:r>
          </a:p>
          <a:p>
            <a:pPr eaLnBrk="1" hangingPunct="1">
              <a:tabLst/>
            </a:pPr>
            <a:r>
              <a:rPr lang="en-US" dirty="0">
                <a:hlinkClick r:id="rId2"/>
              </a:rPr>
              <a:t>40+ Useful HTML5 Examples and Tutorials</a:t>
            </a:r>
            <a:endParaRPr lang="cs-CZ" dirty="0"/>
          </a:p>
          <a:p>
            <a:pPr eaLnBrk="1" hangingPunct="1">
              <a:tabLst/>
            </a:pPr>
            <a:r>
              <a:rPr lang="cs-CZ" dirty="0"/>
              <a:t>Podpora v prohlížečích</a:t>
            </a:r>
          </a:p>
          <a:p>
            <a:pPr lvl="1" eaLnBrk="1" hangingPunct="1">
              <a:tabLst/>
            </a:pPr>
            <a:r>
              <a:rPr lang="en-US" dirty="0">
                <a:hlinkClick r:id="rId3"/>
              </a:rPr>
              <a:t>http://fmbip.com/litmus/</a:t>
            </a:r>
            <a:endParaRPr lang="cs-CZ" dirty="0"/>
          </a:p>
          <a:p>
            <a:pPr eaLnBrk="1" hangingPunct="1">
              <a:tabLst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43309"/>
      </p:ext>
    </p:extLst>
  </p:cSld>
  <p:clrMapOvr>
    <a:masterClrMapping/>
  </p:clrMapOvr>
  <p:transition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Validita zdrojového kódu</a:t>
            </a:r>
          </a:p>
        </p:txBody>
      </p:sp>
      <p:sp>
        <p:nvSpPr>
          <p:cNvPr id="29593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specializované nástroje</a:t>
            </a:r>
          </a:p>
          <a:p>
            <a:pPr marL="1082675" lvl="1" indent="-369888" eaLnBrk="1" hangingPunct="1">
              <a:tabLst/>
            </a:pPr>
            <a:r>
              <a:rPr lang="cs-CZ" dirty="0">
                <a:hlinkClick r:id="rId2"/>
              </a:rPr>
              <a:t>validator.w3.org</a:t>
            </a:r>
            <a:r>
              <a:rPr lang="cs-CZ" dirty="0"/>
              <a:t> (W3C)</a:t>
            </a:r>
          </a:p>
          <a:p>
            <a:pPr marL="1082675" lvl="1" indent="-369888" eaLnBrk="1" hangingPunct="1">
              <a:tabLst/>
            </a:pPr>
            <a:r>
              <a:rPr lang="cs-CZ" dirty="0"/>
              <a:t>rozšíření do prohlížeče (např. </a:t>
            </a:r>
            <a:r>
              <a:rPr lang="cs-CZ" dirty="0">
                <a:hlinkClick r:id="rId3"/>
              </a:rPr>
              <a:t>HTML </a:t>
            </a:r>
            <a:r>
              <a:rPr lang="cs-CZ" dirty="0" err="1">
                <a:hlinkClick r:id="rId3"/>
              </a:rPr>
              <a:t>Validator</a:t>
            </a:r>
            <a:r>
              <a:rPr lang="cs-CZ" dirty="0"/>
              <a:t>, </a:t>
            </a:r>
            <a:r>
              <a:rPr lang="cs-CZ" dirty="0">
                <a:hlinkClick r:id="rId4"/>
              </a:rPr>
              <a:t>Web Developer </a:t>
            </a:r>
            <a:r>
              <a:rPr lang="cs-CZ" dirty="0" err="1">
                <a:hlinkClick r:id="rId4"/>
              </a:rPr>
              <a:t>Toolbar</a:t>
            </a:r>
            <a:r>
              <a:rPr lang="cs-CZ" dirty="0"/>
              <a:t>)</a:t>
            </a:r>
          </a:p>
          <a:p>
            <a:pPr marL="1082675" lvl="1" indent="-369888" eaLnBrk="1" hangingPunct="1">
              <a:tabLst/>
            </a:pPr>
            <a:r>
              <a:rPr lang="cs-CZ" dirty="0"/>
              <a:t>off-line validátory (</a:t>
            </a:r>
            <a:r>
              <a:rPr lang="cs-CZ" dirty="0">
                <a:hlinkClick r:id="rId5"/>
              </a:rPr>
              <a:t>HTML </a:t>
            </a:r>
            <a:r>
              <a:rPr lang="cs-CZ" dirty="0" err="1">
                <a:hlinkClick r:id="rId5"/>
              </a:rPr>
              <a:t>Tidy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2886872"/>
      </p:ext>
    </p:extLst>
  </p:cSld>
  <p:clrMapOvr>
    <a:masterClrMapping/>
  </p:clrMapOvr>
  <p:transition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Web Developer Toolbar</a:t>
            </a:r>
          </a:p>
        </p:txBody>
      </p:sp>
      <p:graphicFrame>
        <p:nvGraphicFramePr>
          <p:cNvPr id="296963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79388" y="1917700"/>
          <a:ext cx="8748712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Image" r:id="rId3" imgW="9955556" imgH="2336508" progId="Photoshop.Image.8">
                  <p:embed/>
                </p:oleObj>
              </mc:Choice>
              <mc:Fallback>
                <p:oleObj name="Image" r:id="rId3" imgW="9955556" imgH="2336508" progId="Photoshop.Image.8">
                  <p:embed/>
                  <p:pic>
                    <p:nvPicPr>
                      <p:cNvPr id="2969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17700"/>
                        <a:ext cx="8748712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179388" y="3141663"/>
            <a:ext cx="8713787" cy="28733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1684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8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HTML Validator</a:t>
            </a:r>
          </a:p>
        </p:txBody>
      </p:sp>
      <p:graphicFrame>
        <p:nvGraphicFramePr>
          <p:cNvPr id="297987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097213" y="2112963"/>
          <a:ext cx="3419475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name="Image" r:id="rId3" imgW="2793651" imgH="2311111" progId="Photoshop.Image.8">
                  <p:embed/>
                </p:oleObj>
              </mc:Choice>
              <mc:Fallback>
                <p:oleObj name="Image" r:id="rId3" imgW="2793651" imgH="2311111" progId="Photoshop.Image.8">
                  <p:embed/>
                  <p:pic>
                    <p:nvPicPr>
                      <p:cNvPr id="29798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2112963"/>
                        <a:ext cx="3419475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2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635375" y="3433763"/>
          <a:ext cx="2540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5" name="Image" r:id="rId5" imgW="2539683" imgH="787024" progId="Photoshop.Image.8">
                  <p:embed/>
                </p:oleObj>
              </mc:Choice>
              <mc:Fallback>
                <p:oleObj name="Image" r:id="rId5" imgW="2539683" imgH="787024" progId="Photoshop.Image.8">
                  <p:embed/>
                  <p:pic>
                    <p:nvPicPr>
                      <p:cNvPr id="1955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433763"/>
                        <a:ext cx="25400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011863" y="4005263"/>
            <a:ext cx="576262" cy="51276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195597" name="Object 1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17488" y="1484313"/>
          <a:ext cx="8675687" cy="472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6" name="Image" r:id="rId7" imgW="14628571" imgH="7974603" progId="Photoshop.Image.8">
                  <p:embed/>
                </p:oleObj>
              </mc:Choice>
              <mc:Fallback>
                <p:oleObj name="Image" r:id="rId7" imgW="14628571" imgH="7974603" progId="Photoshop.Image.8">
                  <p:embed/>
                  <p:pic>
                    <p:nvPicPr>
                      <p:cNvPr id="19559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484313"/>
                        <a:ext cx="8675687" cy="472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2198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8" grpId="1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Kaskádové styly (CSS)</a:t>
            </a:r>
          </a:p>
        </p:txBody>
      </p:sp>
      <p:sp>
        <p:nvSpPr>
          <p:cNvPr id="29901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11300"/>
            <a:ext cx="8291513" cy="494188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b="1" dirty="0" err="1"/>
              <a:t>C</a:t>
            </a:r>
            <a:r>
              <a:rPr lang="cs-CZ" dirty="0" err="1"/>
              <a:t>ascading</a:t>
            </a:r>
            <a:r>
              <a:rPr lang="cs-CZ" dirty="0"/>
              <a:t> </a:t>
            </a:r>
            <a:r>
              <a:rPr lang="cs-CZ" b="1" dirty="0"/>
              <a:t>S</a:t>
            </a:r>
            <a:r>
              <a:rPr lang="cs-CZ" dirty="0"/>
              <a:t>tyle </a:t>
            </a:r>
            <a:r>
              <a:rPr lang="cs-CZ" b="1" dirty="0" err="1"/>
              <a:t>S</a:t>
            </a:r>
            <a:r>
              <a:rPr lang="cs-CZ" dirty="0" err="1"/>
              <a:t>heets</a:t>
            </a:r>
            <a:r>
              <a:rPr lang="cs-CZ" dirty="0"/>
              <a:t> (W3C) - 1997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formátování (X)HTML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cíl </a:t>
            </a:r>
            <a:r>
              <a:rPr lang="cs-CZ" dirty="0">
                <a:sym typeface="Wingdings" pitchFamily="2" charset="2"/>
              </a:rPr>
              <a:t></a:t>
            </a:r>
            <a:r>
              <a:rPr lang="cs-CZ" dirty="0"/>
              <a:t> oddělit vzhled dokumentu od jeho struktury a obsahu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verze CSS2 </a:t>
            </a:r>
            <a:r>
              <a:rPr lang="cs-CZ" dirty="0" err="1"/>
              <a:t>vs</a:t>
            </a:r>
            <a:r>
              <a:rPr lang="cs-CZ" dirty="0"/>
              <a:t> CSS3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CSS3 </a:t>
            </a:r>
            <a:r>
              <a:rPr lang="cs-CZ" dirty="0">
                <a:sym typeface="Wingdings" pitchFamily="2" charset="2"/>
              </a:rPr>
              <a:t> definice sloupců, stínování, oblé rohy, animace,... (</a:t>
            </a:r>
            <a:r>
              <a:rPr lang="cs-CZ" dirty="0">
                <a:sym typeface="Wingdings" pitchFamily="2" charset="2"/>
                <a:hlinkClick r:id="rId2"/>
              </a:rPr>
              <a:t>W3Schools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>
                <a:sym typeface="Wingdings" pitchFamily="2" charset="2"/>
                <a:hlinkClick r:id="rId3"/>
              </a:rPr>
              <a:t>css3generator.com</a:t>
            </a:r>
            <a:r>
              <a:rPr lang="cs-CZ" dirty="0">
                <a:sym typeface="Wingdings" pitchFamily="2" charset="2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029685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zkoumat?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online prostředí</a:t>
            </a:r>
          </a:p>
          <a:p>
            <a:r>
              <a:rPr lang="cs-CZ" dirty="0"/>
              <a:t>neformální prostředí</a:t>
            </a:r>
          </a:p>
          <a:p>
            <a:pPr lvl="1"/>
            <a:r>
              <a:rPr lang="cs-CZ" dirty="0"/>
              <a:t>kavárna vs. kancelář</a:t>
            </a:r>
          </a:p>
        </p:txBody>
      </p:sp>
    </p:spTree>
    <p:extLst>
      <p:ext uri="{BB962C8B-B14F-4D97-AF65-F5344CB8AC3E}">
        <p14:creationId xmlns:p14="http://schemas.microsoft.com/office/powerpoint/2010/main" val="26563537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Proč používat CSS</a:t>
            </a:r>
          </a:p>
        </p:txBody>
      </p:sp>
      <p:sp>
        <p:nvSpPr>
          <p:cNvPr id="30003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širší možnosti formátování textu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jednoduché přestylování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konzistentní styl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rychlejší načítání stránky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různé styly pro různá výstupní zařízení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 sz="2400"/>
              <a:t>tiskový styl, PDA, mobil, internetový prohlížeč</a:t>
            </a:r>
          </a:p>
        </p:txBody>
      </p:sp>
    </p:spTree>
    <p:extLst>
      <p:ext uri="{BB962C8B-B14F-4D97-AF65-F5344CB8AC3E}">
        <p14:creationId xmlns:p14="http://schemas.microsoft.com/office/powerpoint/2010/main" val="1418128940"/>
      </p:ext>
    </p:extLst>
  </p:cSld>
  <p:clrMapOvr>
    <a:masterClrMapping/>
  </p:clrMapOvr>
  <p:transition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Nevýhody stylů</a:t>
            </a:r>
          </a:p>
        </p:txBody>
      </p:sp>
      <p:sp>
        <p:nvSpPr>
          <p:cNvPr id="30105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nejednotná podpora v prohlížečích</a:t>
            </a:r>
          </a:p>
          <a:p>
            <a:pPr marL="1082675" lvl="1" indent="-369888" eaLnBrk="1" hangingPunct="1">
              <a:tabLst/>
            </a:pPr>
            <a:r>
              <a:rPr lang="cs-CZ" dirty="0"/>
              <a:t>stejný kód se může načíst v různých prohlížečích různě</a:t>
            </a:r>
          </a:p>
          <a:p>
            <a:pPr marL="1082675" lvl="1" indent="-369888" eaLnBrk="1" hangingPunct="1">
              <a:tabLst/>
            </a:pPr>
            <a:r>
              <a:rPr lang="cs-CZ" dirty="0"/>
              <a:t>problémy zejména ve starších verzích IE</a:t>
            </a:r>
          </a:p>
          <a:p>
            <a:pPr marL="1082675" lvl="1" indent="-369888" eaLnBrk="1" hangingPunct="1">
              <a:tabLst/>
            </a:pPr>
            <a:r>
              <a:rPr lang="cs-CZ" dirty="0"/>
              <a:t>např. IE a </a:t>
            </a:r>
            <a:r>
              <a:rPr lang="cs-CZ" i="1" dirty="0" err="1"/>
              <a:t>max-width</a:t>
            </a:r>
            <a:r>
              <a:rPr lang="cs-CZ" dirty="0"/>
              <a:t>, </a:t>
            </a:r>
            <a:r>
              <a:rPr lang="cs-CZ" i="1" dirty="0"/>
              <a:t>min-</a:t>
            </a:r>
            <a:r>
              <a:rPr lang="cs-CZ" i="1" dirty="0" err="1"/>
              <a:t>width</a:t>
            </a:r>
            <a:endParaRPr lang="cs-CZ" i="1" dirty="0"/>
          </a:p>
          <a:p>
            <a:pPr marL="1082675" lvl="1" indent="-369888" eaLnBrk="1" hangingPunct="1">
              <a:tabLst/>
            </a:pPr>
            <a:r>
              <a:rPr lang="cs-CZ" dirty="0"/>
              <a:t>dříve různě počítaná šířka elementů v IE a FF při použití </a:t>
            </a:r>
            <a:r>
              <a:rPr lang="cs-CZ" i="1" dirty="0" err="1"/>
              <a:t>padding</a:t>
            </a:r>
            <a:r>
              <a:rPr lang="cs-CZ" dirty="0" err="1"/>
              <a:t>u</a:t>
            </a:r>
            <a:endParaRPr lang="cs-CZ" dirty="0"/>
          </a:p>
          <a:p>
            <a:pPr marL="1082675" lvl="1" indent="-369888"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194427"/>
      </p:ext>
    </p:extLst>
  </p:cSld>
  <p:clrMapOvr>
    <a:masterClrMapping/>
  </p:clrMapOvr>
  <p:transition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JavaScript</a:t>
            </a:r>
          </a:p>
        </p:txBody>
      </p:sp>
      <p:sp>
        <p:nvSpPr>
          <p:cNvPr id="30310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vytvořil Brendan Eich (Netscape) - 1995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objektově orientovaný skriptovací jazyk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provádí se na straně klienta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od roku 1997 standardizován (ECMA a ISO) </a:t>
            </a:r>
            <a:r>
              <a:rPr lang="cs-CZ">
                <a:sym typeface="Wingdings" pitchFamily="2" charset="2"/>
              </a:rPr>
              <a:t> ECMAScript (od něj odvozen např. ActionScript)</a:t>
            </a:r>
            <a:endParaRPr lang="cs-CZ"/>
          </a:p>
          <a:p>
            <a:pPr eaLnBrk="1" hangingPunct="1">
              <a:lnSpc>
                <a:spcPct val="110000"/>
              </a:lnSpc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975220"/>
      </p:ext>
    </p:extLst>
  </p:cSld>
  <p:clrMapOvr>
    <a:masterClrMapping/>
  </p:clrMapOvr>
  <p:transition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JavaScript</a:t>
            </a:r>
          </a:p>
        </p:txBody>
      </p:sp>
      <p:sp>
        <p:nvSpPr>
          <p:cNvPr id="30413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využití javascriptu: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ovládání interaktivních prvků (ověřování formulářů, dynamické menu)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efekty (přechody stránek)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animace (létající šipky, padající sníh)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nevýhoda - možnost vypnutí podpory JS v prohlížeči</a:t>
            </a:r>
          </a:p>
          <a:p>
            <a:pPr eaLnBrk="1" hangingPunct="1">
              <a:lnSpc>
                <a:spcPct val="110000"/>
              </a:lnSpc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5603"/>
      </p:ext>
    </p:extLst>
  </p:cSld>
  <p:clrMapOvr>
    <a:masterClrMapping/>
  </p:clrMapOvr>
  <p:transition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JS - zajímavé odkazy</a:t>
            </a:r>
          </a:p>
        </p:txBody>
      </p:sp>
      <p:sp>
        <p:nvSpPr>
          <p:cNvPr id="30515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>
                <a:hlinkClick r:id="rId2"/>
              </a:rPr>
              <a:t>http://javascript.internet.com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3"/>
              </a:rPr>
              <a:t>http://www.scripts.com/java-scripts/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4"/>
              </a:rPr>
              <a:t>http://www.javascript.com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5"/>
              </a:rPr>
              <a:t>http://www.hotscripts.com/JavaScript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6"/>
              </a:rPr>
              <a:t>http://java.tatousek.cz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555395"/>
      </p:ext>
    </p:extLst>
  </p:cSld>
  <p:clrMapOvr>
    <a:masterClrMapping/>
  </p:clrMapOvr>
  <p:transition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err="1"/>
              <a:t>jQuery</a:t>
            </a:r>
            <a:endParaRPr lang="cs-CZ" dirty="0"/>
          </a:p>
        </p:txBody>
      </p:sp>
      <p:sp>
        <p:nvSpPr>
          <p:cNvPr id="30413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 err="1"/>
              <a:t>js</a:t>
            </a:r>
            <a:r>
              <a:rPr lang="cs-CZ" dirty="0"/>
              <a:t> knihovna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malý, ale mocný nástroj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využívá množství webů a </a:t>
            </a:r>
            <a:r>
              <a:rPr lang="cs-CZ" dirty="0" err="1"/>
              <a:t>scriptů</a:t>
            </a:r>
            <a:endParaRPr lang="cs-CZ" dirty="0"/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animace</a:t>
            </a:r>
          </a:p>
          <a:p>
            <a:pPr lvl="1" eaLnBrk="1" hangingPunct="1">
              <a:lnSpc>
                <a:spcPct val="110000"/>
              </a:lnSpc>
              <a:tabLst/>
            </a:pPr>
            <a:r>
              <a:rPr lang="cs-CZ" dirty="0"/>
              <a:t>efekty s obrázky a texty</a:t>
            </a:r>
            <a:r>
              <a:rPr lang="cs-CZ" sz="1600" dirty="0"/>
              <a:t> (fading, </a:t>
            </a:r>
            <a:r>
              <a:rPr lang="cs-CZ" sz="1600" dirty="0" err="1"/>
              <a:t>scrolling</a:t>
            </a:r>
            <a:r>
              <a:rPr lang="cs-CZ" sz="1600" dirty="0"/>
              <a:t>, </a:t>
            </a:r>
            <a:r>
              <a:rPr lang="cs-CZ" sz="1600" dirty="0" err="1"/>
              <a:t>slide</a:t>
            </a:r>
            <a:r>
              <a:rPr lang="cs-CZ" sz="1600" dirty="0"/>
              <a:t> text,...)</a:t>
            </a:r>
            <a:endParaRPr lang="cs-CZ" dirty="0"/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>
                <a:hlinkClick r:id="rId2"/>
              </a:rPr>
              <a:t>http://jquery.com/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802193"/>
      </p:ext>
    </p:extLst>
  </p:cSld>
  <p:clrMapOvr>
    <a:masterClrMapping/>
  </p:clrMapOvr>
  <p:transition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DOM</a:t>
            </a:r>
          </a:p>
        </p:txBody>
      </p:sp>
      <p:sp>
        <p:nvSpPr>
          <p:cNvPr id="30617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b="1"/>
              <a:t>D</a:t>
            </a:r>
            <a:r>
              <a:rPr lang="cs-CZ"/>
              <a:t>ocument </a:t>
            </a:r>
            <a:r>
              <a:rPr lang="cs-CZ" b="1"/>
              <a:t>O</a:t>
            </a:r>
            <a:r>
              <a:rPr lang="cs-CZ"/>
              <a:t>bject </a:t>
            </a:r>
            <a:r>
              <a:rPr lang="cs-CZ" b="1"/>
              <a:t>M</a:t>
            </a:r>
            <a:r>
              <a:rPr lang="cs-CZ"/>
              <a:t>odel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rozhraní pro přístup k jednotlivým částem nebo prvkům (X)HTML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využívá JavaScript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3 úrovně (level 1,2,3)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základem DHTML</a:t>
            </a:r>
          </a:p>
        </p:txBody>
      </p:sp>
    </p:spTree>
    <p:extLst>
      <p:ext uri="{BB962C8B-B14F-4D97-AF65-F5344CB8AC3E}">
        <p14:creationId xmlns:p14="http://schemas.microsoft.com/office/powerpoint/2010/main" val="519855341"/>
      </p:ext>
    </p:extLst>
  </p:cSld>
  <p:clrMapOvr>
    <a:masterClrMapping/>
  </p:clrMapOvr>
  <p:transition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AJAX</a:t>
            </a:r>
          </a:p>
        </p:txBody>
      </p:sp>
      <p:sp>
        <p:nvSpPr>
          <p:cNvPr id="30720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b="1"/>
              <a:t>A</a:t>
            </a:r>
            <a:r>
              <a:rPr lang="cs-CZ"/>
              <a:t>synchronous </a:t>
            </a:r>
            <a:r>
              <a:rPr lang="cs-CZ" b="1"/>
              <a:t>J</a:t>
            </a:r>
            <a:r>
              <a:rPr lang="cs-CZ"/>
              <a:t>avaScript </a:t>
            </a:r>
            <a:r>
              <a:rPr lang="cs-CZ" b="1"/>
              <a:t>a</a:t>
            </a:r>
            <a:r>
              <a:rPr lang="cs-CZ"/>
              <a:t>nd </a:t>
            </a:r>
            <a:r>
              <a:rPr lang="cs-CZ" b="1"/>
              <a:t>X</a:t>
            </a:r>
            <a:r>
              <a:rPr lang="cs-CZ"/>
              <a:t>ML</a:t>
            </a:r>
          </a:p>
          <a:p>
            <a:pPr eaLnBrk="1" hangingPunct="1">
              <a:tabLst/>
            </a:pPr>
            <a:r>
              <a:rPr lang="cs-CZ"/>
              <a:t>mění obsah stránek bez </a:t>
            </a:r>
            <a:r>
              <a:rPr lang="cs-CZ" b="1"/>
              <a:t>znovunačtení</a:t>
            </a:r>
          </a:p>
          <a:p>
            <a:pPr eaLnBrk="1" hangingPunct="1">
              <a:tabLst/>
            </a:pPr>
            <a:r>
              <a:rPr lang="cs-CZ" sz="3000"/>
              <a:t>HTML, JavaScript, XML, XMLHttpRequest</a:t>
            </a:r>
          </a:p>
          <a:p>
            <a:pPr eaLnBrk="1" hangingPunct="1">
              <a:tabLst/>
            </a:pPr>
            <a:r>
              <a:rPr lang="cs-CZ"/>
              <a:t>cíl </a:t>
            </a:r>
            <a:r>
              <a:rPr lang="cs-CZ">
                <a:sym typeface="Wingdings" pitchFamily="2" charset="2"/>
              </a:rPr>
              <a:t></a:t>
            </a:r>
            <a:r>
              <a:rPr lang="cs-CZ"/>
              <a:t> uživatelský komfort</a:t>
            </a:r>
          </a:p>
          <a:p>
            <a:pPr eaLnBrk="1" hangingPunct="1">
              <a:tabLst/>
            </a:pPr>
            <a:r>
              <a:rPr lang="cs-CZ"/>
              <a:t>vyžadují použití moderních prohlížečů</a:t>
            </a:r>
          </a:p>
        </p:txBody>
      </p:sp>
    </p:spTree>
    <p:extLst>
      <p:ext uri="{BB962C8B-B14F-4D97-AF65-F5344CB8AC3E}">
        <p14:creationId xmlns:p14="http://schemas.microsoft.com/office/powerpoint/2010/main" val="1731782249"/>
      </p:ext>
    </p:extLst>
  </p:cSld>
  <p:clrMapOvr>
    <a:masterClrMapping/>
  </p:clrMapOvr>
  <p:transition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AJAX</a:t>
            </a:r>
          </a:p>
        </p:txBody>
      </p:sp>
      <p:sp>
        <p:nvSpPr>
          <p:cNvPr id="308227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752975"/>
          </a:xfrm>
        </p:spPr>
        <p:txBody>
          <a:bodyPr/>
          <a:lstStyle/>
          <a:p>
            <a:pPr eaLnBrk="1" hangingPunct="1">
              <a:tabLst/>
            </a:pPr>
            <a:r>
              <a:rPr lang="cs-CZ"/>
              <a:t>výhody</a:t>
            </a:r>
          </a:p>
          <a:p>
            <a:pPr marL="1082675" lvl="1" indent="-369888" eaLnBrk="1" hangingPunct="1">
              <a:tabLst/>
            </a:pPr>
            <a:r>
              <a:rPr lang="cs-CZ"/>
              <a:t>odstranění nutnosti načtení stránek při každé operaci (server posílá pouze tu část stránky, která se změnila)</a:t>
            </a:r>
          </a:p>
          <a:p>
            <a:pPr marL="1082675" lvl="1" indent="-369888" eaLnBrk="1" hangingPunct="1">
              <a:tabLst/>
            </a:pPr>
            <a:r>
              <a:rPr lang="cs-CZ"/>
              <a:t>snižování zátěže webových serverů a sítí</a:t>
            </a:r>
          </a:p>
          <a:p>
            <a:pPr eaLnBrk="1" hangingPunct="1">
              <a:tabLst/>
            </a:pPr>
            <a:r>
              <a:rPr lang="cs-CZ"/>
              <a:t>nevýhody</a:t>
            </a:r>
          </a:p>
          <a:p>
            <a:pPr marL="1082675" lvl="1" indent="-369888" eaLnBrk="1" hangingPunct="1">
              <a:tabLst/>
            </a:pPr>
            <a:r>
              <a:rPr lang="cs-CZ"/>
              <a:t>vazba na moderní prohlížeče</a:t>
            </a:r>
          </a:p>
          <a:p>
            <a:pPr marL="1082675" lvl="1" indent="-369888" eaLnBrk="1" hangingPunct="1">
              <a:tabLst/>
            </a:pPr>
            <a:r>
              <a:rPr lang="cs-CZ"/>
              <a:t>při nevhodném užití snižují použitelnost</a:t>
            </a:r>
          </a:p>
        </p:txBody>
      </p:sp>
    </p:spTree>
    <p:extLst>
      <p:ext uri="{BB962C8B-B14F-4D97-AF65-F5344CB8AC3E}">
        <p14:creationId xmlns:p14="http://schemas.microsoft.com/office/powerpoint/2010/main" val="3139577282"/>
      </p:ext>
    </p:extLst>
  </p:cSld>
  <p:clrMapOvr>
    <a:masterClrMapping/>
  </p:clrMapOvr>
  <p:transition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Využití AJAXu v praxi</a:t>
            </a:r>
          </a:p>
        </p:txBody>
      </p:sp>
      <p:sp>
        <p:nvSpPr>
          <p:cNvPr id="30925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služby Googlu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Google Maps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Gmail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Microsoft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Outlook Web Access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jiné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našeptávače, ankety, formuláře apod. </a:t>
            </a:r>
          </a:p>
        </p:txBody>
      </p:sp>
    </p:spTree>
    <p:extLst>
      <p:ext uri="{BB962C8B-B14F-4D97-AF65-F5344CB8AC3E}">
        <p14:creationId xmlns:p14="http://schemas.microsoft.com/office/powerpoint/2010/main" val="2717712920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Odměny za testování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finanční odměna</a:t>
            </a:r>
          </a:p>
          <a:p>
            <a:r>
              <a:rPr lang="cs-CZ" dirty="0"/>
              <a:t>poskytnutí SW nebo služby</a:t>
            </a:r>
          </a:p>
          <a:p>
            <a:r>
              <a:rPr lang="cs-CZ" dirty="0"/>
              <a:t>certifikát</a:t>
            </a:r>
          </a:p>
          <a:p>
            <a:r>
              <a:rPr lang="cs-CZ" dirty="0"/>
              <a:t>drobný dárek</a:t>
            </a:r>
          </a:p>
          <a:p>
            <a:r>
              <a:rPr lang="cs-CZ" dirty="0"/>
              <a:t>dobrý pocit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91560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Praktické ukázky Ajaxu</a:t>
            </a:r>
          </a:p>
        </p:txBody>
      </p:sp>
      <p:sp>
        <p:nvSpPr>
          <p:cNvPr id="310275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2"/>
              </a:rPr>
              <a:t>fotogalerie a </a:t>
            </a:r>
            <a:r>
              <a:rPr lang="cs-CZ" sz="2800" dirty="0" err="1">
                <a:hlinkClick r:id="rId2"/>
              </a:rPr>
              <a:t>slideshow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3"/>
              </a:rPr>
              <a:t>efekty s obrázky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4"/>
              </a:rPr>
              <a:t>vyhledávání</a:t>
            </a:r>
            <a:r>
              <a:rPr lang="cs-CZ" sz="2800" dirty="0"/>
              <a:t> (našeptávač)</a:t>
            </a:r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 err="1">
                <a:hlinkClick r:id="rId5"/>
              </a:rPr>
              <a:t>tag</a:t>
            </a:r>
            <a:r>
              <a:rPr lang="cs-CZ" sz="2800" dirty="0">
                <a:hlinkClick r:id="rId5"/>
              </a:rPr>
              <a:t> </a:t>
            </a:r>
            <a:r>
              <a:rPr lang="cs-CZ" sz="2800" dirty="0" err="1">
                <a:hlinkClick r:id="rId5"/>
              </a:rPr>
              <a:t>clouds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6"/>
              </a:rPr>
              <a:t>tabulky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/>
              <a:t>hlasování</a:t>
            </a:r>
          </a:p>
        </p:txBody>
      </p:sp>
    </p:spTree>
    <p:extLst>
      <p:ext uri="{BB962C8B-B14F-4D97-AF65-F5344CB8AC3E}">
        <p14:creationId xmlns:p14="http://schemas.microsoft.com/office/powerpoint/2010/main" val="2685665477"/>
      </p:ext>
    </p:extLst>
  </p:cSld>
  <p:clrMapOvr>
    <a:masterClrMapping/>
  </p:clrMapOvr>
  <p:transition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Flash</a:t>
            </a:r>
          </a:p>
        </p:txBody>
      </p:sp>
      <p:sp>
        <p:nvSpPr>
          <p:cNvPr id="31129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technologie pro vektorové animace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Adobe </a:t>
            </a:r>
            <a:r>
              <a:rPr lang="cs-CZ" dirty="0" err="1"/>
              <a:t>Flash</a:t>
            </a:r>
            <a:r>
              <a:rPr lang="cs-CZ" dirty="0"/>
              <a:t> CS6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 err="1"/>
              <a:t>ActionScript</a:t>
            </a:r>
            <a:r>
              <a:rPr lang="cs-CZ" dirty="0"/>
              <a:t> 3.0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interaktivní animace, prezentace, hry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složité animace, ale malé soubory </a:t>
            </a:r>
            <a:r>
              <a:rPr lang="cs-CZ" dirty="0">
                <a:sym typeface="Wingdings" pitchFamily="2" charset="2"/>
              </a:rPr>
              <a:t> ideální pro web???</a:t>
            </a:r>
          </a:p>
        </p:txBody>
      </p:sp>
    </p:spTree>
    <p:extLst>
      <p:ext uri="{BB962C8B-B14F-4D97-AF65-F5344CB8AC3E}">
        <p14:creationId xmlns:p14="http://schemas.microsoft.com/office/powerpoint/2010/main" val="1499495096"/>
      </p:ext>
    </p:extLst>
  </p:cSld>
  <p:clrMapOvr>
    <a:masterClrMapping/>
  </p:clrMapOvr>
  <p:transition>
    <p:wipe dir="r"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Proč se Flashi vyhnout</a:t>
            </a:r>
          </a:p>
        </p:txBody>
      </p:sp>
      <p:sp>
        <p:nvSpPr>
          <p:cNvPr id="312323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tabLst/>
            </a:pPr>
            <a:r>
              <a:rPr lang="cs-CZ" sz="2800" dirty="0"/>
              <a:t>špatná indexace vyhledávači</a:t>
            </a:r>
          </a:p>
          <a:p>
            <a:pPr eaLnBrk="1" hangingPunct="1">
              <a:tabLst/>
            </a:pPr>
            <a:r>
              <a:rPr lang="cs-CZ" sz="2800" dirty="0"/>
              <a:t>nevhodné pro handicapované</a:t>
            </a:r>
          </a:p>
          <a:p>
            <a:pPr eaLnBrk="1" hangingPunct="1">
              <a:tabLst/>
            </a:pPr>
            <a:r>
              <a:rPr lang="cs-CZ" sz="2800" dirty="0"/>
              <a:t>špatná podpora starších prohlížečů, mobily</a:t>
            </a:r>
          </a:p>
          <a:p>
            <a:pPr eaLnBrk="1" hangingPunct="1">
              <a:tabLst/>
            </a:pPr>
            <a:r>
              <a:rPr lang="cs-CZ" sz="2800" dirty="0"/>
              <a:t>obtížnější aktualizace</a:t>
            </a:r>
          </a:p>
          <a:p>
            <a:pPr marL="1082675" lvl="1" indent="-369888" eaLnBrk="1" hangingPunct="1">
              <a:tabLst/>
            </a:pPr>
            <a:r>
              <a:rPr lang="cs-CZ" sz="2400" dirty="0"/>
              <a:t>nevhodné pro rozsáhlejší a často aktualizované texty, RS apod.</a:t>
            </a:r>
          </a:p>
          <a:p>
            <a:pPr marL="457200" indent="-369888" eaLnBrk="1" hangingPunct="1">
              <a:tabLst/>
            </a:pPr>
            <a:r>
              <a:rPr lang="cs-CZ" dirty="0"/>
              <a:t>ukázky: </a:t>
            </a:r>
            <a:r>
              <a:rPr lang="en-US" dirty="0">
                <a:hlinkClick r:id="rId2"/>
              </a:rPr>
              <a:t>#1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#2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#3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658325"/>
      </p:ext>
    </p:extLst>
  </p:cSld>
  <p:clrMapOvr>
    <a:masterClrMapping/>
  </p:clrMapOvr>
  <p:transition>
    <p:wipe dir="r"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Programovací jazyky</a:t>
            </a:r>
          </a:p>
        </p:txBody>
      </p:sp>
      <p:sp>
        <p:nvSpPr>
          <p:cNvPr id="31334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pro programování dynamických stránek</a:t>
            </a:r>
          </a:p>
          <a:p>
            <a:pPr marL="1082675" lvl="1" indent="-369888" eaLnBrk="1" hangingPunct="1">
              <a:tabLst/>
            </a:pPr>
            <a:r>
              <a:rPr lang="cs-CZ"/>
              <a:t>webové aplikace a online služby</a:t>
            </a:r>
          </a:p>
          <a:p>
            <a:pPr eaLnBrk="1" hangingPunct="1">
              <a:tabLst/>
            </a:pPr>
            <a:r>
              <a:rPr lang="cs-CZ"/>
              <a:t>běží na straně serveru</a:t>
            </a:r>
          </a:p>
          <a:p>
            <a:pPr eaLnBrk="1" hangingPunct="1">
              <a:tabLst/>
            </a:pPr>
            <a:r>
              <a:rPr lang="cs-CZ"/>
              <a:t>nejpoužívanější PHP a ASP</a:t>
            </a:r>
          </a:p>
          <a:p>
            <a:pPr eaLnBrk="1" hangingPunct="1">
              <a:tabLst/>
            </a:pPr>
            <a:r>
              <a:rPr lang="cs-CZ"/>
              <a:t>propojení na databázové systémy</a:t>
            </a:r>
          </a:p>
          <a:p>
            <a:pPr marL="1082675" lvl="1" indent="-369888" eaLnBrk="1" hangingPunct="1">
              <a:tabLst/>
            </a:pPr>
            <a:r>
              <a:rPr lang="cs-CZ"/>
              <a:t>MySQL, Oracle, ODBC, PostgreSQL,…</a:t>
            </a:r>
          </a:p>
          <a:p>
            <a:pPr eaLnBrk="1" hangingPunct="1"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773802"/>
      </p:ext>
    </p:extLst>
  </p:cSld>
  <p:clrMapOvr>
    <a:masterClrMapping/>
  </p:clrMapOvr>
  <p:transition>
    <p:wipe dir="r"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</a:t>
            </a:r>
          </a:p>
        </p:txBody>
      </p:sp>
      <p:sp>
        <p:nvSpPr>
          <p:cNvPr id="31437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programování dynamických stránek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nezávislé na platformě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vychází z Perlu, C, Javy a Pascalu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poměrně jednoduché na pochopení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LAMP = Linux, </a:t>
            </a:r>
            <a:r>
              <a:rPr lang="cs-CZ" dirty="0" err="1"/>
              <a:t>Apache</a:t>
            </a:r>
            <a:r>
              <a:rPr lang="cs-CZ" dirty="0"/>
              <a:t>, </a:t>
            </a:r>
            <a:r>
              <a:rPr lang="cs-CZ" dirty="0" err="1"/>
              <a:t>MySQL</a:t>
            </a:r>
            <a:r>
              <a:rPr lang="cs-CZ" dirty="0"/>
              <a:t>, PHP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aktuální verze 5.6.19</a:t>
            </a:r>
          </a:p>
        </p:txBody>
      </p:sp>
    </p:spTree>
    <p:extLst>
      <p:ext uri="{BB962C8B-B14F-4D97-AF65-F5344CB8AC3E}">
        <p14:creationId xmlns:p14="http://schemas.microsoft.com/office/powerpoint/2010/main" val="1552726893"/>
      </p:ext>
    </p:extLst>
  </p:cSld>
  <p:clrMapOvr>
    <a:masterClrMapping/>
  </p:clrMapOvr>
  <p:transition>
    <p:wipe dir="r"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</a:t>
            </a:r>
          </a:p>
        </p:txBody>
      </p:sp>
      <p:sp>
        <p:nvSpPr>
          <p:cNvPr id="31539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rozsáhlé knihovny a moduly</a:t>
            </a:r>
          </a:p>
          <a:p>
            <a:pPr eaLnBrk="1" hangingPunct="1">
              <a:tabLst/>
            </a:pPr>
            <a:r>
              <a:rPr lang="cs-CZ"/>
              <a:t>spolupráce s většinou databází</a:t>
            </a:r>
          </a:p>
          <a:p>
            <a:pPr eaLnBrk="1" hangingPunct="1">
              <a:tabLst/>
            </a:pPr>
            <a:r>
              <a:rPr lang="cs-CZ"/>
              <a:t>podpora většiny internetových protokolů</a:t>
            </a:r>
          </a:p>
          <a:p>
            <a:pPr marL="1082675" lvl="1" indent="-369888" eaLnBrk="1" hangingPunct="1">
              <a:tabLst/>
            </a:pPr>
            <a:r>
              <a:rPr lang="cs-CZ"/>
              <a:t>HTTP, SMTP, FTP, IMAP, POP3,…</a:t>
            </a:r>
          </a:p>
          <a:p>
            <a:pPr eaLnBrk="1" hangingPunct="1">
              <a:tabLst/>
            </a:pPr>
            <a:r>
              <a:rPr lang="cs-CZ"/>
              <a:t>objektové programování (od verze 5)</a:t>
            </a:r>
          </a:p>
          <a:p>
            <a:pPr eaLnBrk="1" hangingPunct="1">
              <a:buFont typeface="Wingdings" pitchFamily="2" charset="2"/>
              <a:buNone/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071186"/>
      </p:ext>
    </p:extLst>
  </p:cSld>
  <p:clrMapOvr>
    <a:masterClrMapping/>
  </p:clrMapOvr>
  <p:transition>
    <p:wipe dir="r"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PHP - ukázka</a:t>
            </a:r>
          </a:p>
        </p:txBody>
      </p:sp>
      <p:sp>
        <p:nvSpPr>
          <p:cNvPr id="31437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&lt;?</a:t>
            </a:r>
            <a:r>
              <a:rPr lang="cs-CZ" dirty="0" err="1"/>
              <a:t>php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echo "Hello, </a:t>
            </a:r>
            <a:r>
              <a:rPr lang="cs-CZ" dirty="0" err="1"/>
              <a:t>World</a:t>
            </a:r>
            <a:r>
              <a:rPr lang="cs-CZ" dirty="0"/>
              <a:t>!"; </a:t>
            </a:r>
          </a:p>
          <a:p>
            <a:pPr marL="0" indent="0">
              <a:buNone/>
            </a:pPr>
            <a:r>
              <a:rPr lang="cs-CZ" dirty="0"/>
              <a:t>?&gt; </a:t>
            </a:r>
          </a:p>
        </p:txBody>
      </p:sp>
    </p:spTree>
    <p:extLst>
      <p:ext uri="{BB962C8B-B14F-4D97-AF65-F5344CB8AC3E}">
        <p14:creationId xmlns:p14="http://schemas.microsoft.com/office/powerpoint/2010/main" val="951669130"/>
      </p:ext>
    </p:extLst>
  </p:cSld>
  <p:clrMapOvr>
    <a:masterClrMapping/>
  </p:clrMapOvr>
  <p:transition>
    <p:wipe dir="r"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 scripty</a:t>
            </a:r>
          </a:p>
        </p:txBody>
      </p:sp>
      <p:sp>
        <p:nvSpPr>
          <p:cNvPr id="31641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sz="2800">
                <a:hlinkClick r:id="rId2"/>
              </a:rPr>
              <a:t>http://www.php.net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3"/>
              </a:rPr>
              <a:t>http://www.hotscripts.com/PHP/index.html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4"/>
              </a:rPr>
              <a:t>http://www.phpbuilder.com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5"/>
              </a:rPr>
              <a:t>http://www.scriptsbank.com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6"/>
              </a:rPr>
              <a:t>http://www.builder.cz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7"/>
              </a:rPr>
              <a:t>http://interval.cz/vyvoj-aplikaci/php</a:t>
            </a:r>
            <a:endParaRPr lang="cs-CZ" sz="2800"/>
          </a:p>
          <a:p>
            <a:pPr eaLnBrk="1" hangingPunct="1"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00435"/>
      </p:ext>
    </p:extLst>
  </p:cSld>
  <p:clrMapOvr>
    <a:masterClrMapping/>
  </p:clrMapOvr>
  <p:transition>
    <p:wipe dir="r"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ASP</a:t>
            </a:r>
          </a:p>
        </p:txBody>
      </p:sp>
      <p:sp>
        <p:nvSpPr>
          <p:cNvPr id="31744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b="1"/>
              <a:t>A</a:t>
            </a:r>
            <a:r>
              <a:rPr lang="cs-CZ"/>
              <a:t>ctive </a:t>
            </a:r>
            <a:r>
              <a:rPr lang="cs-CZ" b="1"/>
              <a:t>S</a:t>
            </a:r>
            <a:r>
              <a:rPr lang="cs-CZ"/>
              <a:t>erver </a:t>
            </a:r>
            <a:r>
              <a:rPr lang="cs-CZ" b="1"/>
              <a:t>P</a:t>
            </a:r>
            <a:r>
              <a:rPr lang="cs-CZ"/>
              <a:t>ages</a:t>
            </a:r>
          </a:p>
          <a:p>
            <a:pPr eaLnBrk="1" hangingPunct="1">
              <a:tabLst/>
            </a:pPr>
            <a:r>
              <a:rPr lang="cs-CZ"/>
              <a:t>vyvíjí Microsoft</a:t>
            </a:r>
          </a:p>
          <a:p>
            <a:pPr eaLnBrk="1" hangingPunct="1">
              <a:tabLst/>
            </a:pPr>
            <a:r>
              <a:rPr lang="cs-CZ"/>
              <a:t>běží na serverech s OS Windows</a:t>
            </a:r>
          </a:p>
        </p:txBody>
      </p:sp>
    </p:spTree>
    <p:extLst>
      <p:ext uri="{BB962C8B-B14F-4D97-AF65-F5344CB8AC3E}">
        <p14:creationId xmlns:p14="http://schemas.microsoft.com/office/powerpoint/2010/main" val="4246374740"/>
      </p:ext>
    </p:extLst>
  </p:cSld>
  <p:clrMapOvr>
    <a:masterClrMapping/>
  </p:clrMapOvr>
  <p:transition>
    <p:wipe dir="r"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Redakční systémy</a:t>
            </a:r>
            <a:endParaRPr lang="en-US" sz="48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5115255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Ptejte se na to,…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113"/>
            <a:ext cx="8435280" cy="4176712"/>
          </a:xfrm>
        </p:spPr>
        <p:txBody>
          <a:bodyPr/>
          <a:lstStyle/>
          <a:p>
            <a:r>
              <a:rPr lang="cs-CZ" dirty="0"/>
              <a:t>jaký mají problém a jak ho teď řeší</a:t>
            </a:r>
          </a:p>
          <a:p>
            <a:pPr lvl="1"/>
            <a:r>
              <a:rPr lang="cs-CZ" dirty="0"/>
              <a:t>nástroje, weby, postupy</a:t>
            </a:r>
          </a:p>
          <a:p>
            <a:r>
              <a:rPr lang="cs-CZ" dirty="0"/>
              <a:t>co ji na řešení vadí</a:t>
            </a:r>
          </a:p>
          <a:p>
            <a:pPr lvl="1"/>
            <a:r>
              <a:rPr lang="cs-CZ" dirty="0"/>
              <a:t>jak by to šlo vylepšit</a:t>
            </a:r>
          </a:p>
          <a:p>
            <a:r>
              <a:rPr lang="cs-CZ" dirty="0"/>
              <a:t>co dělají</a:t>
            </a:r>
          </a:p>
          <a:p>
            <a:pPr lvl="1"/>
            <a:r>
              <a:rPr lang="cs-CZ" dirty="0"/>
              <a:t>jak pracují s Vaším produktem, chtějí ho využívat, pomáhá jim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150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Redakční systémy</a:t>
            </a:r>
          </a:p>
        </p:txBody>
      </p:sp>
      <p:sp>
        <p:nvSpPr>
          <p:cNvPr id="33485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instantní web = web z prášku :)</a:t>
            </a:r>
          </a:p>
          <a:p>
            <a:pPr eaLnBrk="1" hangingPunct="1">
              <a:tabLst/>
            </a:pPr>
            <a:r>
              <a:rPr lang="cs-CZ" dirty="0"/>
              <a:t>WYSIWYG editory</a:t>
            </a:r>
          </a:p>
          <a:p>
            <a:pPr eaLnBrk="1" hangingPunct="1">
              <a:tabLst/>
            </a:pPr>
            <a:r>
              <a:rPr lang="cs-CZ" dirty="0"/>
              <a:t>není třeba znalost HTML, CSS, </a:t>
            </a:r>
            <a:r>
              <a:rPr lang="cs-CZ" dirty="0" err="1"/>
              <a:t>scriptovacích</a:t>
            </a:r>
            <a:r>
              <a:rPr lang="cs-CZ" dirty="0"/>
              <a:t> a programovacích jazyků</a:t>
            </a:r>
          </a:p>
          <a:p>
            <a:pPr eaLnBrk="1" hangingPunct="1">
              <a:tabLst/>
            </a:pPr>
            <a:r>
              <a:rPr lang="cs-CZ" dirty="0"/>
              <a:t>zdarma vs. komerční</a:t>
            </a:r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9061567"/>
      </p:ext>
    </p:extLst>
  </p:cSld>
  <p:clrMapOvr>
    <a:masterClrMapping/>
  </p:clrMapOvr>
  <p:transition>
    <p:wipe dir="r"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joom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9012" name="Picture 4" descr="http://technolotal.org/wp-content/uploads/2015/12/joom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216264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https://s3.amazonaws.com/eb-blog-blog/wp-content/uploads/wordpress-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08103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6" name="Picture 8" descr="http://www.affilbox.cz/wp-content/uploads/2014/11/webnode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88" y="4653136"/>
            <a:ext cx="1457384" cy="7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2" name="Picture 14" descr="http://www.bluetext.com/wp-content/uploads/2014/07/logo-drup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42" y="2204864"/>
            <a:ext cx="319339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4" name="Picture 16" descr="http://f.tqn.com/y/opensource/1/0/g/5/-/-/Plon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 b="19969"/>
          <a:stretch/>
        </p:blipFill>
        <p:spPr bwMode="auto">
          <a:xfrm>
            <a:off x="7190149" y="1484784"/>
            <a:ext cx="1604388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" descr="Výsledek obrázku pro wi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9030" name="Picture 22" descr="http://m.c.lnkd.licdn.com/mpr/mpr/AAEAAQAAAAAAAALcAAAAJGIwNjk3NDZhLWJlZmUtNGFhNS04ZmRiLWZkMDBiYzIxNGM3N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b="11230"/>
          <a:stretch/>
        </p:blipFill>
        <p:spPr bwMode="auto">
          <a:xfrm>
            <a:off x="1836576" y="4653136"/>
            <a:ext cx="1799320" cy="7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6311" y="5805264"/>
            <a:ext cx="251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hlinkClick r:id="rId9"/>
              </a:rPr>
              <a:t>Další online nástroje</a:t>
            </a:r>
            <a:endParaRPr lang="cs-CZ" dirty="0"/>
          </a:p>
        </p:txBody>
      </p:sp>
      <p:sp>
        <p:nvSpPr>
          <p:cNvPr id="15" name="Nadpis 1"/>
          <p:cNvSpPr txBox="1">
            <a:spLocks/>
          </p:cNvSpPr>
          <p:nvPr/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kern="0" dirty="0"/>
              <a:t>Nejznámější RS</a:t>
            </a:r>
          </a:p>
        </p:txBody>
      </p:sp>
      <p:pic>
        <p:nvPicPr>
          <p:cNvPr id="29903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34" y="3645510"/>
            <a:ext cx="2108518" cy="80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33" name="Picture 25" descr="https://f5.com/Portals/1/Users/130/06/133506/Weebly_web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6984"/>
          <a:stretch/>
        </p:blipFill>
        <p:spPr bwMode="auto">
          <a:xfrm>
            <a:off x="3594120" y="3653529"/>
            <a:ext cx="196570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34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79" y="3654330"/>
            <a:ext cx="2355670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52035" y="4653136"/>
            <a:ext cx="1740245" cy="7020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2400" b="1" dirty="0"/>
              <a:t>Jiný CMS</a:t>
            </a:r>
          </a:p>
        </p:txBody>
      </p:sp>
    </p:spTree>
    <p:extLst>
      <p:ext uri="{BB962C8B-B14F-4D97-AF65-F5344CB8AC3E}">
        <p14:creationId xmlns:p14="http://schemas.microsoft.com/office/powerpoint/2010/main" val="199689548"/>
      </p:ext>
    </p:extLst>
  </p:cSld>
  <p:clrMapOvr>
    <a:masterClrMapping/>
  </p:clrMapOvr>
  <p:transition>
    <p:wipe dir="r"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Využívanost RS 2015</a:t>
            </a:r>
          </a:p>
        </p:txBody>
      </p:sp>
      <p:graphicFrame>
        <p:nvGraphicFramePr>
          <p:cNvPr id="4" name="Graf 3"/>
          <p:cNvGraphicFramePr/>
          <p:nvPr>
            <p:extLst/>
          </p:nvPr>
        </p:nvGraphicFramePr>
        <p:xfrm>
          <a:off x="1115616" y="17728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292080" y="5589240"/>
            <a:ext cx="1872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800" dirty="0"/>
              <a:t>Zdroj:</a:t>
            </a:r>
            <a:r>
              <a:rPr lang="cs-CZ" sz="800" dirty="0">
                <a:hlinkClick r:id="rId3"/>
              </a:rPr>
              <a:t>W3techs.com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818290351"/>
      </p:ext>
    </p:extLst>
  </p:cSld>
  <p:clrMapOvr>
    <a:masterClrMapping/>
  </p:clrMapOvr>
  <p:transition>
    <p:wipe dir="r"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Budoucnost webu</a:t>
            </a:r>
            <a:endParaRPr lang="en-US" sz="480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023206"/>
      </p:ext>
    </p:extLst>
  </p:cSld>
  <p:clrMapOvr>
    <a:masterClrMapping/>
  </p:clrMapOvr>
  <p:transition>
    <p:wipe dir="r"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Zřízení </a:t>
            </a:r>
            <a:r>
              <a:rPr lang="cs-CZ" sz="4800"/>
              <a:t>hostingu</a:t>
            </a:r>
            <a:endParaRPr lang="en-US" sz="48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693321"/>
      </p:ext>
    </p:extLst>
  </p:cSld>
  <p:clrMapOvr>
    <a:masterClrMapping/>
  </p:clrMapOvr>
  <p:transition>
    <p:wipe dir="r"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Zřídit hosting</a:t>
            </a:r>
          </a:p>
        </p:txBody>
      </p:sp>
      <p:sp>
        <p:nvSpPr>
          <p:cNvPr id="33485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>
                <a:hlinkClick r:id="rId2"/>
              </a:rPr>
              <a:t>Webzdarma.cz</a:t>
            </a:r>
            <a:endParaRPr lang="cs-CZ" dirty="0"/>
          </a:p>
          <a:p>
            <a:pPr eaLnBrk="1" hangingPunct="1">
              <a:tabLst/>
            </a:pPr>
            <a:r>
              <a:rPr lang="cs-CZ" dirty="0"/>
              <a:t>nebo jiný poskytovatel hostingu</a:t>
            </a:r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604255"/>
      </p:ext>
    </p:extLst>
  </p:cSld>
  <p:clrMapOvr>
    <a:masterClrMapping/>
  </p:clrMapOvr>
  <p:transition>
    <p:wipe dir="r"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9459" name="AutoShape 4"/>
          <p:cNvSpPr>
            <a:spLocks noGrp="1" noChangeArrowheads="1"/>
          </p:cNvSpPr>
          <p:nvPr>
            <p:ph type="body" sz="half" idx="2"/>
          </p:nvPr>
        </p:nvSpPr>
        <p:spPr>
          <a:xfrm>
            <a:off x="754831" y="3789337"/>
            <a:ext cx="7848600" cy="1439863"/>
          </a:xfrm>
          <a:solidFill>
            <a:schemeClr val="tx2"/>
          </a:solidFill>
        </p:spPr>
        <p:txBody>
          <a:bodyPr lIns="36000" rIns="36000"/>
          <a:lstStyle/>
          <a:p>
            <a:pPr marL="539750" indent="-342900" algn="ctr" eaLnBrk="1" hangingPunct="1">
              <a:buFont typeface="Wingdings" panose="05000000000000000000" pitchFamily="2" charset="2"/>
              <a:buNone/>
            </a:pPr>
            <a:endParaRPr lang="cs-CZ" altLang="cs-CZ" sz="600" dirty="0"/>
          </a:p>
          <a:p>
            <a:pPr marL="539750" indent="-342900" algn="ctr" eaLnBrk="1" hangingPunct="1">
              <a:buFont typeface="Wingdings" panose="05000000000000000000" pitchFamily="2" charset="2"/>
              <a:buNone/>
            </a:pPr>
            <a:r>
              <a:rPr lang="cs-CZ" altLang="cs-CZ" sz="2400" dirty="0"/>
              <a:t>Martin Krčál</a:t>
            </a:r>
          </a:p>
          <a:p>
            <a:pPr marL="539750" indent="-342900" algn="ctr" eaLnBrk="1" hangingPunct="1">
              <a:buFont typeface="Wingdings" panose="05000000000000000000" pitchFamily="2" charset="2"/>
              <a:buNone/>
            </a:pPr>
            <a:r>
              <a:rPr lang="en-US" altLang="cs-CZ" sz="1800" dirty="0" err="1">
                <a:hlinkClick r:id="rId2"/>
              </a:rPr>
              <a:t>krcal</a:t>
            </a:r>
            <a:r>
              <a:rPr lang="en-US" altLang="cs-CZ" sz="1800" dirty="0">
                <a:hlinkClick r:id="rId2"/>
              </a:rPr>
              <a:t>@</a:t>
            </a:r>
            <a:r>
              <a:rPr lang="cs-CZ" altLang="cs-CZ" sz="1800" dirty="0" err="1">
                <a:hlinkClick r:id="rId2"/>
              </a:rPr>
              <a:t>phil</a:t>
            </a:r>
            <a:r>
              <a:rPr lang="en-US" altLang="cs-CZ" sz="1800" dirty="0">
                <a:hlinkClick r:id="rId2"/>
              </a:rPr>
              <a:t>.muni.cz</a:t>
            </a:r>
            <a:endParaRPr lang="cs-CZ" altLang="cs-CZ" sz="1800" dirty="0"/>
          </a:p>
        </p:txBody>
      </p:sp>
      <p:sp>
        <p:nvSpPr>
          <p:cNvPr id="19460" name="AutoShape 6"/>
          <p:cNvSpPr>
            <a:spLocks noChangeArrowheads="1"/>
          </p:cNvSpPr>
          <p:nvPr/>
        </p:nvSpPr>
        <p:spPr bwMode="auto">
          <a:xfrm>
            <a:off x="683393" y="2565375"/>
            <a:ext cx="7993063" cy="863600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533400" indent="-5334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cs-CZ" altLang="cs-CZ" sz="4000"/>
              <a:t>Děkuji za pozornost</a:t>
            </a:r>
            <a:endParaRPr lang="en-US" altLang="cs-CZ" sz="4000"/>
          </a:p>
        </p:txBody>
      </p:sp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Rozhovory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6600" dirty="0"/>
              <a:t>POSLOUCHEJTE</a:t>
            </a:r>
          </a:p>
          <a:p>
            <a:pPr marL="0" indent="0">
              <a:buNone/>
            </a:pPr>
            <a:r>
              <a:rPr lang="cs-CZ" sz="6600" dirty="0"/>
              <a:t>RESPONDENTY!!!!</a:t>
            </a:r>
          </a:p>
        </p:txBody>
      </p:sp>
    </p:spTree>
    <p:extLst>
      <p:ext uri="{BB962C8B-B14F-4D97-AF65-F5344CB8AC3E}">
        <p14:creationId xmlns:p14="http://schemas.microsoft.com/office/powerpoint/2010/main" val="32939003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Proč vytváříme webové stránky?</a:t>
            </a:r>
          </a:p>
        </p:txBody>
      </p:sp>
      <p:pic>
        <p:nvPicPr>
          <p:cNvPr id="162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78486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043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Cíle kurzu</a:t>
            </a:r>
          </a:p>
        </p:txBody>
      </p:sp>
      <p:sp>
        <p:nvSpPr>
          <p:cNvPr id="61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přemýšlet o návrhu stránek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standardy a doporučení a jejich praktická aplikace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zásady tvorby webu 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zřízení </a:t>
            </a:r>
            <a:r>
              <a:rPr lang="cs-CZ" altLang="cs-CZ" sz="2800" dirty="0" err="1"/>
              <a:t>hostingu</a:t>
            </a:r>
            <a:endParaRPr lang="cs-CZ" alt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praktická realizace webu ve </a:t>
            </a:r>
            <a:r>
              <a:rPr lang="cs-CZ" altLang="cs-CZ" sz="2800" dirty="0" err="1"/>
              <a:t>Wordpressu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800" dirty="0"/>
              <a:t>a v systému UMBRACO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stránek</a:t>
            </a:r>
          </a:p>
        </p:txBody>
      </p:sp>
      <p:sp>
        <p:nvSpPr>
          <p:cNvPr id="1024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prezentovat firmu, projekt, služby…</a:t>
            </a:r>
          </a:p>
          <a:p>
            <a:pPr eaLnBrk="1" hangingPunct="1"/>
            <a:r>
              <a:rPr lang="cs-CZ"/>
              <a:t>zpřístupňování informací</a:t>
            </a:r>
          </a:p>
          <a:p>
            <a:pPr eaLnBrk="1" hangingPunct="1"/>
            <a:r>
              <a:rPr lang="cs-CZ"/>
              <a:t>poskytování služeb</a:t>
            </a:r>
          </a:p>
          <a:p>
            <a:pPr eaLnBrk="1" hangingPunct="1"/>
            <a:r>
              <a:rPr lang="cs-CZ"/>
              <a:t>komunikace</a:t>
            </a:r>
          </a:p>
          <a:p>
            <a:pPr eaLnBrk="1" hangingPunct="1"/>
            <a:r>
              <a:rPr lang="cs-CZ"/>
              <a:t>zábava</a:t>
            </a:r>
          </a:p>
        </p:txBody>
      </p:sp>
    </p:spTree>
    <p:extLst>
      <p:ext uri="{BB962C8B-B14F-4D97-AF65-F5344CB8AC3E}">
        <p14:creationId xmlns:p14="http://schemas.microsoft.com/office/powerpoint/2010/main" val="19166981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stránek prakticky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91513" cy="4895850"/>
          </a:xfrm>
        </p:spPr>
        <p:txBody>
          <a:bodyPr/>
          <a:lstStyle/>
          <a:p>
            <a:pPr eaLnBrk="1" hangingPunct="1"/>
            <a:r>
              <a:rPr lang="cs-CZ" sz="2800"/>
              <a:t>informovat</a:t>
            </a:r>
          </a:p>
          <a:p>
            <a:pPr lvl="1" eaLnBrk="1" hangingPunct="1"/>
            <a:r>
              <a:rPr lang="cs-CZ" sz="2600"/>
              <a:t>události, produkty, služby</a:t>
            </a:r>
          </a:p>
          <a:p>
            <a:pPr eaLnBrk="1" hangingPunct="1"/>
            <a:r>
              <a:rPr lang="cs-CZ" sz="2800"/>
              <a:t>propagace značky</a:t>
            </a:r>
          </a:p>
          <a:p>
            <a:pPr lvl="1" eaLnBrk="1" hangingPunct="1"/>
            <a:r>
              <a:rPr lang="cs-CZ" sz="2600"/>
              <a:t>zvýšit povědomí o značce, věrnost značce</a:t>
            </a:r>
          </a:p>
          <a:p>
            <a:pPr eaLnBrk="1" hangingPunct="1"/>
            <a:r>
              <a:rPr lang="cs-CZ" sz="2800"/>
              <a:t>zvýšit obrat z prodeje</a:t>
            </a:r>
          </a:p>
          <a:p>
            <a:pPr lvl="1" eaLnBrk="1" hangingPunct="1"/>
            <a:r>
              <a:rPr lang="cs-CZ" sz="2600"/>
              <a:t>e-shopy, podpora prodeje</a:t>
            </a:r>
          </a:p>
          <a:p>
            <a:pPr eaLnBrk="1" hangingPunct="1"/>
            <a:r>
              <a:rPr lang="cs-CZ" sz="2800"/>
              <a:t>vytvoření komunity</a:t>
            </a:r>
          </a:p>
          <a:p>
            <a:pPr eaLnBrk="1" hangingPunct="1"/>
            <a:r>
              <a:rPr lang="cs-CZ" sz="2800"/>
              <a:t>vyrovnat se a překonat konkurenci</a:t>
            </a:r>
          </a:p>
          <a:p>
            <a:pPr eaLnBrk="1" hangingPunct="1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0705009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Obsah webu</a:t>
            </a:r>
          </a:p>
        </p:txBody>
      </p:sp>
      <p:sp>
        <p:nvSpPr>
          <p:cNvPr id="153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jaké informace umístit na web?</a:t>
            </a:r>
          </a:p>
          <a:p>
            <a:pPr eaLnBrk="1" hangingPunct="1"/>
            <a:r>
              <a:rPr lang="cs-CZ"/>
              <a:t>podklady od zadavatele</a:t>
            </a:r>
          </a:p>
          <a:p>
            <a:pPr eaLnBrk="1" hangingPunct="1"/>
            <a:r>
              <a:rPr lang="cs-CZ"/>
              <a:t>strukturování informací</a:t>
            </a:r>
          </a:p>
          <a:p>
            <a:pPr eaLnBrk="1" hangingPunct="1"/>
            <a:r>
              <a:rPr lang="cs-CZ"/>
              <a:t>cizojazyčná verze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99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Ostatní</a:t>
            </a:r>
          </a:p>
        </p:txBody>
      </p:sp>
      <p:sp>
        <p:nvSpPr>
          <p:cNvPr id="163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speciální požadavky klienta</a:t>
            </a:r>
          </a:p>
          <a:p>
            <a:pPr lvl="1" eaLnBrk="1" hangingPunct="1"/>
            <a:r>
              <a:rPr lang="cs-CZ"/>
              <a:t>grafika vychází z image firmy</a:t>
            </a:r>
          </a:p>
          <a:p>
            <a:pPr eaLnBrk="1" hangingPunct="1"/>
            <a:r>
              <a:rPr lang="cs-CZ"/>
              <a:t>vzorové stránky klienta</a:t>
            </a:r>
          </a:p>
          <a:p>
            <a:pPr lvl="1" eaLnBrk="1" hangingPunct="1"/>
            <a:r>
              <a:rPr lang="cs-CZ"/>
              <a:t>co se mu líbí, jak si představuje web</a:t>
            </a:r>
          </a:p>
          <a:p>
            <a:pPr eaLnBrk="1" hangingPunct="1"/>
            <a:r>
              <a:rPr lang="cs-CZ"/>
              <a:t>zmapování konkurence</a:t>
            </a:r>
          </a:p>
          <a:p>
            <a:pPr lvl="1" eaLnBrk="1" hangingPunct="1"/>
            <a:r>
              <a:rPr lang="cs-CZ"/>
              <a:t>standard v oboru, inspirace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3471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Krutá realita</a:t>
            </a:r>
            <a:endParaRPr lang="cs-CZ">
              <a:sym typeface="Wingdings" pitchFamily="2" charset="2"/>
            </a:endParaRPr>
          </a:p>
        </p:txBody>
      </p:sp>
      <p:sp>
        <p:nvSpPr>
          <p:cNvPr id="972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mnoho klientů neví, co chce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mnoho klientů není schopno poskytnout podklady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cizojazyčná verze = práce pro webmastera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chybí reálná představa o ceně</a:t>
            </a:r>
          </a:p>
        </p:txBody>
      </p:sp>
    </p:spTree>
    <p:extLst>
      <p:ext uri="{BB962C8B-B14F-4D97-AF65-F5344CB8AC3E}">
        <p14:creationId xmlns:p14="http://schemas.microsoft.com/office/powerpoint/2010/main" val="40064319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Návrh</a:t>
            </a:r>
            <a:endParaRPr lang="en-US" sz="48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/>
          <a:srcRect l="-20531" r="-20531"/>
          <a:stretch>
            <a:fillRect/>
          </a:stretch>
        </p:blipFill>
        <p:spPr>
          <a:xfrm>
            <a:off x="-972503" y="1700808"/>
            <a:ext cx="109699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19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Návrh webu</a:t>
            </a:r>
          </a:p>
        </p:txBody>
      </p:sp>
      <p:sp>
        <p:nvSpPr>
          <p:cNvPr id="1945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2"/>
            <a:ext cx="8291513" cy="4681239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nápad = polovina práce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skica, drátěný model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prototyp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grafický návrh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volba rozlišení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pozadí, písmo, další prvky na stránce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použití barev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999914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Skica</a:t>
            </a:r>
          </a:p>
        </p:txBody>
      </p:sp>
      <p:pic>
        <p:nvPicPr>
          <p:cNvPr id="1026" name="Picture 2" descr="http://www.itnetwork.cz/images/2068/moderni_portfolio/06/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6429396" cy="43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6574092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Inetwork.cz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1166719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Wireframe = drátěný model webu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537075"/>
          </a:xfrm>
        </p:spPr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1908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5003800" y="6583363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Shopsys.cz</a:t>
            </a:r>
            <a:r>
              <a:rPr lang="cs-CZ" sz="1200" b="1" dirty="0"/>
              <a:t>, </a:t>
            </a:r>
            <a:r>
              <a:rPr lang="cs-CZ" sz="1200" b="1" dirty="0">
                <a:hlinkClick r:id="rId4"/>
              </a:rPr>
              <a:t>SEO-Web-Design.cz</a:t>
            </a:r>
            <a:r>
              <a:rPr lang="cs-CZ" sz="1200" b="1" dirty="0"/>
              <a:t> a </a:t>
            </a:r>
            <a:r>
              <a:rPr lang="cs-CZ" sz="1200" b="1" dirty="0">
                <a:hlinkClick r:id="rId5" action="ppaction://hlinkfile"/>
              </a:rPr>
              <a:t>Symbio.cz</a:t>
            </a:r>
            <a:endParaRPr lang="cs-CZ" sz="1200" b="1" dirty="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2955"/>
            <a:ext cx="2609850" cy="236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18" y="4165298"/>
            <a:ext cx="23526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827088" y="5876925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>
                <a:hlinkClick r:id="rId8"/>
              </a:rPr>
              <a:t>Další ukázky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6616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Wireframe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507413" cy="4824413"/>
          </a:xfrm>
        </p:spPr>
        <p:txBody>
          <a:bodyPr/>
          <a:lstStyle/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Textový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seznam položek a funkcí, nejjednodušší 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Blokový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rozmístění do bloků, jejich přibližná velikost na stránce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text s popisem obsahu nebo funkčnosti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Podrobný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podrobný popis všech elementů webu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přesné proporce, obsah i funkčnost podrobně popsány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Proklikávací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nadstavba podrobného wireframu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jednotlivé stránky jsou propojeny (jsou klikatelné)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využití pro uživatelské testování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9813231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 byste měli znát?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základy HTML</a:t>
            </a:r>
          </a:p>
          <a:p>
            <a:pPr eaLnBrk="1" hangingPunct="1"/>
            <a:r>
              <a:rPr lang="cs-CZ" altLang="cs-CZ" dirty="0"/>
              <a:t>orientace na internetu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55465"/>
            <a:ext cx="8291513" cy="4941887"/>
          </a:xfrm>
        </p:spPr>
        <p:txBody>
          <a:bodyPr/>
          <a:lstStyle/>
          <a:p>
            <a:r>
              <a:rPr lang="en-US" dirty="0" err="1"/>
              <a:t>Axure</a:t>
            </a:r>
            <a:endParaRPr lang="cs-CZ" dirty="0"/>
          </a:p>
          <a:p>
            <a:pPr lvl="1"/>
            <a:r>
              <a:rPr lang="cs-CZ" dirty="0"/>
              <a:t>komerční, demoverze</a:t>
            </a:r>
            <a:endParaRPr lang="en-US" dirty="0"/>
          </a:p>
          <a:p>
            <a:r>
              <a:rPr lang="en-US" dirty="0" err="1"/>
              <a:t>Balsamiq</a:t>
            </a:r>
            <a:endParaRPr lang="cs-CZ" dirty="0"/>
          </a:p>
          <a:p>
            <a:pPr lvl="1"/>
            <a:r>
              <a:rPr lang="cs-CZ" dirty="0"/>
              <a:t>komerční 7 denní trial, webová verze</a:t>
            </a:r>
            <a:endParaRPr lang="en-US" dirty="0"/>
          </a:p>
          <a:p>
            <a:r>
              <a:rPr lang="en-US" dirty="0" err="1"/>
              <a:t>Justinmind</a:t>
            </a:r>
            <a:endParaRPr lang="cs-CZ" dirty="0"/>
          </a:p>
          <a:p>
            <a:pPr lvl="1"/>
            <a:r>
              <a:rPr lang="cs-CZ" dirty="0"/>
              <a:t>komerční, i měsíční předplatné, </a:t>
            </a:r>
            <a:r>
              <a:rPr lang="cs-CZ" dirty="0" err="1"/>
              <a:t>freeforever</a:t>
            </a:r>
            <a:r>
              <a:rPr lang="cs-CZ" dirty="0"/>
              <a:t> </a:t>
            </a:r>
            <a:r>
              <a:rPr lang="cs-CZ" dirty="0" err="1"/>
              <a:t>edition</a:t>
            </a:r>
            <a:endParaRPr lang="cs-CZ" dirty="0"/>
          </a:p>
          <a:p>
            <a:pPr marL="0" indent="0" algn="r">
              <a:buNone/>
            </a:pPr>
            <a:r>
              <a:rPr lang="cs-CZ" sz="2400" dirty="0">
                <a:hlinkClick r:id="rId2"/>
              </a:rPr>
              <a:t>další nástroje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21050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Informační architektura</a:t>
            </a:r>
          </a:p>
        </p:txBody>
      </p:sp>
      <p:sp>
        <p:nvSpPr>
          <p:cNvPr id="225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rozdělení obsahu do sekcí</a:t>
            </a:r>
          </a:p>
          <a:p>
            <a:pPr eaLnBrk="1" hangingPunct="1"/>
            <a:r>
              <a:rPr lang="cs-CZ"/>
              <a:t>návrh menu</a:t>
            </a:r>
          </a:p>
          <a:p>
            <a:pPr lvl="1" eaLnBrk="1" hangingPunct="1"/>
            <a:r>
              <a:rPr lang="cs-CZ"/>
              <a:t>horizontální</a:t>
            </a:r>
          </a:p>
          <a:p>
            <a:pPr lvl="1" eaLnBrk="1" hangingPunct="1"/>
            <a:r>
              <a:rPr lang="cs-CZ"/>
              <a:t>vertikální</a:t>
            </a:r>
          </a:p>
          <a:p>
            <a:pPr lvl="1" eaLnBrk="1" hangingPunct="1"/>
            <a:r>
              <a:rPr lang="cs-CZ"/>
              <a:t>ostatní (víceúrovňová, drobečková,…)</a:t>
            </a:r>
          </a:p>
          <a:p>
            <a:pPr eaLnBrk="1" hangingPunct="1"/>
            <a:r>
              <a:rPr lang="cs-CZ"/>
              <a:t>stálá navigace = na jednom místě</a:t>
            </a:r>
          </a:p>
        </p:txBody>
      </p:sp>
    </p:spTree>
    <p:extLst>
      <p:ext uri="{BB962C8B-B14F-4D97-AF65-F5344CB8AC3E}">
        <p14:creationId xmlns:p14="http://schemas.microsoft.com/office/powerpoint/2010/main" val="34365076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Prototyp a grafický návrh</a:t>
            </a:r>
          </a:p>
        </p:txBody>
      </p:sp>
      <p:pic>
        <p:nvPicPr>
          <p:cNvPr id="2050" name="Picture 2" descr="http://www.artweby.cz/uploaded/dokumenty/prototyp-a-web-design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1700808"/>
            <a:ext cx="79343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6574092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Artweby.cz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9024031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Kde vzít inspiraci</a:t>
            </a:r>
          </a:p>
        </p:txBody>
      </p:sp>
      <p:sp>
        <p:nvSpPr>
          <p:cNvPr id="2355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asociace ke klíčovým slovům webu</a:t>
            </a:r>
          </a:p>
          <a:p>
            <a:pPr eaLnBrk="1" hangingPunct="1"/>
            <a:r>
              <a:rPr lang="cs-CZ"/>
              <a:t>webové stránky, templates</a:t>
            </a:r>
          </a:p>
          <a:p>
            <a:pPr eaLnBrk="1" hangingPunct="1"/>
            <a:r>
              <a:rPr lang="cs-CZ"/>
              <a:t>denní tisk, časopisy</a:t>
            </a:r>
          </a:p>
          <a:p>
            <a:pPr eaLnBrk="1" hangingPunct="1"/>
            <a:r>
              <a:rPr lang="cs-CZ"/>
              <a:t>okolí (příroda, město, život)</a:t>
            </a:r>
          </a:p>
          <a:p>
            <a:pPr eaLnBrk="1" hangingPunct="1"/>
            <a:r>
              <a:rPr lang="cs-CZ"/>
              <a:t>ptát se kamarádů, členů rodiny,…</a:t>
            </a:r>
          </a:p>
        </p:txBody>
      </p:sp>
    </p:spTree>
    <p:extLst>
      <p:ext uri="{BB962C8B-B14F-4D97-AF65-F5344CB8AC3E}">
        <p14:creationId xmlns:p14="http://schemas.microsoft.com/office/powerpoint/2010/main" val="41428718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Templates</a:t>
            </a:r>
          </a:p>
        </p:txBody>
      </p:sp>
      <p:sp>
        <p:nvSpPr>
          <p:cNvPr id="245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>
                <a:hlinkClick r:id="rId2"/>
              </a:rPr>
              <a:t>http://www.templatesbox.com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3"/>
              </a:rPr>
              <a:t>http://www.freewebsitetemplates.com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4"/>
              </a:rPr>
              <a:t>http://www.flashtemplatestore.com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5"/>
              </a:rPr>
              <a:t>http://freesitetemplates.com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6"/>
              </a:rPr>
              <a:t>Free HTML+CSS Web Templates</a:t>
            </a:r>
            <a:r>
              <a:rPr lang="cs-CZ"/>
              <a:t> (Smashing Magazine)</a:t>
            </a:r>
          </a:p>
        </p:txBody>
      </p:sp>
    </p:spTree>
    <p:extLst>
      <p:ext uri="{BB962C8B-B14F-4D97-AF65-F5344CB8AC3E}">
        <p14:creationId xmlns:p14="http://schemas.microsoft.com/office/powerpoint/2010/main" val="7274429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Fotobanky</a:t>
            </a:r>
          </a:p>
        </p:txBody>
      </p:sp>
      <p:sp>
        <p:nvSpPr>
          <p:cNvPr id="2560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2"/>
            <a:ext cx="8291513" cy="4465215"/>
          </a:xfrm>
        </p:spPr>
        <p:txBody>
          <a:bodyPr/>
          <a:lstStyle/>
          <a:p>
            <a:pPr eaLnBrk="1" hangingPunct="1"/>
            <a:r>
              <a:rPr lang="cs-CZ" sz="2800" dirty="0">
                <a:hlinkClick r:id="rId2"/>
              </a:rPr>
              <a:t>freeimages.com</a:t>
            </a:r>
            <a:r>
              <a:rPr lang="cs-CZ" sz="2800" dirty="0"/>
              <a:t> – zdarma, dříve sxc.hu</a:t>
            </a:r>
          </a:p>
          <a:p>
            <a:pPr eaLnBrk="1" hangingPunct="1"/>
            <a:r>
              <a:rPr lang="cs-CZ" sz="2800" dirty="0">
                <a:hlinkClick r:id="rId3"/>
              </a:rPr>
              <a:t>pixabay.com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4"/>
              </a:rPr>
              <a:t>everystockphoto.com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5"/>
              </a:rPr>
              <a:t>istockphoto.com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>
                <a:hlinkClick r:id="rId6"/>
              </a:rPr>
              <a:t>shutterstock.com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>
                <a:hlinkClick r:id="rId7"/>
              </a:rPr>
              <a:t>stock.adobe.com</a:t>
            </a:r>
            <a:r>
              <a:rPr lang="cs-CZ" sz="2800" dirty="0"/>
              <a:t> - komerční, 10 zdarma</a:t>
            </a:r>
          </a:p>
          <a:p>
            <a:pPr eaLnBrk="1" hangingPunct="1"/>
            <a:r>
              <a:rPr lang="cs-CZ" sz="2800" dirty="0" err="1">
                <a:hlinkClick r:id="rId8"/>
              </a:rPr>
              <a:t>Profimédia</a:t>
            </a:r>
            <a:r>
              <a:rPr lang="cs-CZ" sz="2800" dirty="0"/>
              <a:t> – komerční</a:t>
            </a:r>
          </a:p>
        </p:txBody>
      </p:sp>
    </p:spTree>
    <p:extLst>
      <p:ext uri="{BB962C8B-B14F-4D97-AF65-F5344CB8AC3E}">
        <p14:creationId xmlns:p14="http://schemas.microsoft.com/office/powerpoint/2010/main" val="295656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Rozcestník</a:t>
            </a:r>
          </a:p>
        </p:txBody>
      </p:sp>
      <p:sp>
        <p:nvSpPr>
          <p:cNvPr id="266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Blue </a:t>
            </a:r>
            <a:r>
              <a:rPr lang="cs-CZ" dirty="0" err="1">
                <a:hlinkClick r:id="rId2"/>
              </a:rPr>
              <a:t>Vertigo</a:t>
            </a:r>
            <a:r>
              <a:rPr lang="cs-CZ" dirty="0"/>
              <a:t> - odkazy na fotogalerie, šablony, textury, kliparty,…</a:t>
            </a:r>
          </a:p>
          <a:p>
            <a:pPr eaLnBrk="1" hangingPunct="1"/>
            <a:r>
              <a:rPr lang="cs-CZ" dirty="0">
                <a:hlinkClick r:id="rId3"/>
              </a:rPr>
              <a:t>Fotobanky zdarma</a:t>
            </a:r>
            <a:r>
              <a:rPr lang="cs-CZ" dirty="0"/>
              <a:t> – 27 tipů na free fotobanky</a:t>
            </a:r>
          </a:p>
        </p:txBody>
      </p:sp>
    </p:spTree>
    <p:extLst>
      <p:ext uri="{BB962C8B-B14F-4D97-AF65-F5344CB8AC3E}">
        <p14:creationId xmlns:p14="http://schemas.microsoft.com/office/powerpoint/2010/main" val="31261550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licencí</a:t>
            </a:r>
          </a:p>
        </p:txBody>
      </p:sp>
      <p:sp>
        <p:nvSpPr>
          <p:cNvPr id="276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free - zdarma</a:t>
            </a:r>
          </a:p>
          <a:p>
            <a:pPr eaLnBrk="1" hangingPunct="1"/>
            <a:r>
              <a:rPr lang="cs-CZ" sz="2800"/>
              <a:t>non-commercial - pro nekomerční účely</a:t>
            </a:r>
          </a:p>
          <a:p>
            <a:pPr eaLnBrk="1" hangingPunct="1"/>
            <a:r>
              <a:rPr lang="cs-CZ" sz="2800"/>
              <a:t>royalty free - bez omezení počtu užití (jednorázový nákup, paušální cena)</a:t>
            </a:r>
          </a:p>
          <a:p>
            <a:pPr eaLnBrk="1" hangingPunct="1"/>
            <a:r>
              <a:rPr lang="cs-CZ" sz="2800"/>
              <a:t>rights-managed - dle užití</a:t>
            </a:r>
          </a:p>
          <a:p>
            <a:pPr eaLnBrk="1" hangingPunct="1"/>
            <a:r>
              <a:rPr lang="cs-CZ" sz="2800">
                <a:hlinkClick r:id="rId2"/>
              </a:rPr>
              <a:t>creative commons</a:t>
            </a:r>
            <a:r>
              <a:rPr lang="cs-CZ" sz="2800"/>
              <a:t> – piktogramy (</a:t>
            </a:r>
            <a:r>
              <a:rPr lang="cs-CZ" sz="2800">
                <a:hlinkClick r:id="rId3"/>
              </a:rPr>
              <a:t>druhy</a:t>
            </a:r>
            <a:r>
              <a:rPr lang="cs-CZ" sz="2800"/>
              <a:t>, </a:t>
            </a:r>
            <a:r>
              <a:rPr lang="cs-CZ" sz="2800">
                <a:hlinkClick r:id="rId4"/>
              </a:rPr>
              <a:t>wiki</a:t>
            </a:r>
            <a:r>
              <a:rPr lang="cs-CZ" sz="2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8131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Chcete si přivydělat?</a:t>
            </a:r>
          </a:p>
        </p:txBody>
      </p:sp>
      <p:sp>
        <p:nvSpPr>
          <p:cNvPr id="286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prodej vlastních fotografií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0262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Předkládání návrhu klientovi</a:t>
            </a:r>
          </a:p>
        </p:txBody>
      </p:sp>
      <p:sp>
        <p:nvSpPr>
          <p:cNvPr id="296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průběžné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více návrhů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důležitá komunikace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návrh </a:t>
            </a:r>
            <a:r>
              <a:rPr lang="cs-CZ" b="1">
                <a:solidFill>
                  <a:srgbClr val="CC0000"/>
                </a:solidFill>
              </a:rPr>
              <a:t>x</a:t>
            </a:r>
            <a:r>
              <a:rPr lang="cs-CZ"/>
              <a:t> realizace v HTML - rozdíly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realizace teprve po schválení!!!</a:t>
            </a:r>
          </a:p>
          <a:p>
            <a:pPr eaLnBrk="1" hangingPunct="1">
              <a:lnSpc>
                <a:spcPct val="11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8286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Důležité informace 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435280" cy="4176712"/>
          </a:xfrm>
        </p:spPr>
        <p:txBody>
          <a:bodyPr/>
          <a:lstStyle/>
          <a:p>
            <a:pPr eaLnBrk="1" hangingPunct="1"/>
            <a:r>
              <a:rPr lang="cs-CZ" altLang="cs-CZ" dirty="0"/>
              <a:t>3x bloková výuka</a:t>
            </a:r>
          </a:p>
          <a:p>
            <a:pPr eaLnBrk="1" hangingPunct="1"/>
            <a:r>
              <a:rPr lang="cs-CZ" altLang="cs-CZ" dirty="0"/>
              <a:t>aktivní účast</a:t>
            </a:r>
          </a:p>
          <a:p>
            <a:pPr eaLnBrk="1" hangingPunct="1"/>
            <a:r>
              <a:rPr lang="cs-CZ" altLang="cs-CZ" dirty="0"/>
              <a:t>ukončení kurzu</a:t>
            </a:r>
          </a:p>
          <a:p>
            <a:pPr lvl="1" eaLnBrk="1" hangingPunct="1"/>
            <a:r>
              <a:rPr lang="cs-CZ" altLang="cs-CZ" dirty="0"/>
              <a:t>r</a:t>
            </a:r>
            <a:r>
              <a:rPr lang="cs-CZ" altLang="cs-CZ" dirty="0" smtClean="0"/>
              <a:t>ealizace webu ve </a:t>
            </a:r>
            <a:r>
              <a:rPr lang="cs-CZ" altLang="cs-CZ" dirty="0" err="1" smtClean="0"/>
              <a:t>Wordpressu</a:t>
            </a:r>
            <a:r>
              <a:rPr lang="cs-CZ" altLang="cs-CZ" dirty="0"/>
              <a:t> </a:t>
            </a:r>
            <a:r>
              <a:rPr lang="cs-CZ" altLang="cs-CZ" sz="2000" dirty="0" smtClean="0"/>
              <a:t>(na hodině)</a:t>
            </a:r>
            <a:endParaRPr lang="cs-CZ" altLang="cs-CZ" dirty="0" smtClean="0"/>
          </a:p>
          <a:p>
            <a:pPr lvl="1" eaLnBrk="1" hangingPunct="1"/>
            <a:r>
              <a:rPr lang="cs-CZ" altLang="cs-CZ" dirty="0" smtClean="0"/>
              <a:t>realizace </a:t>
            </a:r>
            <a:r>
              <a:rPr lang="cs-CZ" altLang="cs-CZ" dirty="0"/>
              <a:t>webu </a:t>
            </a:r>
            <a:r>
              <a:rPr lang="cs-CZ" altLang="cs-CZ" dirty="0" smtClean="0"/>
              <a:t>na UMBRACO</a:t>
            </a:r>
            <a:r>
              <a:rPr lang="cs-CZ" altLang="cs-CZ" sz="1600" dirty="0" smtClean="0"/>
              <a:t> </a:t>
            </a:r>
            <a:r>
              <a:rPr lang="cs-CZ" altLang="cs-CZ" sz="2000" dirty="0" smtClean="0"/>
              <a:t>(na hodině)</a:t>
            </a:r>
          </a:p>
          <a:p>
            <a:pPr lvl="1" eaLnBrk="1" hangingPunct="1"/>
            <a:r>
              <a:rPr lang="cs-CZ" altLang="cs-CZ" dirty="0" smtClean="0"/>
              <a:t>jeden z webů budete prezentovat</a:t>
            </a:r>
            <a:endParaRPr lang="cs-CZ" altLang="cs-CZ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Realizace</a:t>
            </a:r>
            <a:endParaRPr lang="en-US" sz="4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7732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Statické prezentace</a:t>
            </a:r>
          </a:p>
        </p:txBody>
      </p:sp>
      <p:sp>
        <p:nvSpPr>
          <p:cNvPr id="317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výhody</a:t>
            </a:r>
          </a:p>
          <a:p>
            <a:pPr lvl="1" eaLnBrk="1" hangingPunct="1"/>
            <a:r>
              <a:rPr lang="cs-CZ"/>
              <a:t>rychlé</a:t>
            </a:r>
          </a:p>
          <a:p>
            <a:pPr lvl="1" eaLnBrk="1" hangingPunct="1"/>
            <a:r>
              <a:rPr lang="cs-CZ"/>
              <a:t>jednoduchý návrh</a:t>
            </a:r>
          </a:p>
          <a:p>
            <a:pPr lvl="1" eaLnBrk="1" hangingPunct="1"/>
            <a:r>
              <a:rPr lang="cs-CZ"/>
              <a:t>stačí základní znalosti HTML</a:t>
            </a:r>
          </a:p>
          <a:p>
            <a:pPr eaLnBrk="1" hangingPunct="1"/>
            <a:r>
              <a:rPr lang="cs-CZ"/>
              <a:t>nevýhody</a:t>
            </a:r>
          </a:p>
          <a:p>
            <a:pPr lvl="1" eaLnBrk="1" hangingPunct="1"/>
            <a:r>
              <a:rPr lang="cs-CZ"/>
              <a:t>nutný zásah do zdrojového kódu při každé aktualizaci</a:t>
            </a:r>
          </a:p>
        </p:txBody>
      </p:sp>
    </p:spTree>
    <p:extLst>
      <p:ext uri="{BB962C8B-B14F-4D97-AF65-F5344CB8AC3E}">
        <p14:creationId xmlns:p14="http://schemas.microsoft.com/office/powerpoint/2010/main" val="6383483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Dynamické prezentace</a:t>
            </a:r>
          </a:p>
        </p:txBody>
      </p:sp>
      <p:sp>
        <p:nvSpPr>
          <p:cNvPr id="327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výhody</a:t>
            </a:r>
          </a:p>
          <a:p>
            <a:pPr lvl="1" eaLnBrk="1" hangingPunct="1"/>
            <a:r>
              <a:rPr lang="cs-CZ"/>
              <a:t>data lze ukládat do databáze</a:t>
            </a:r>
          </a:p>
          <a:p>
            <a:pPr lvl="1" eaLnBrk="1" hangingPunct="1"/>
            <a:r>
              <a:rPr lang="cs-CZ"/>
              <a:t>správa přes administraci</a:t>
            </a:r>
          </a:p>
          <a:p>
            <a:pPr lvl="1" eaLnBrk="1" hangingPunct="1"/>
            <a:r>
              <a:rPr lang="cs-CZ"/>
              <a:t>webové služby (např. formuláře)</a:t>
            </a:r>
          </a:p>
          <a:p>
            <a:pPr eaLnBrk="1" hangingPunct="1"/>
            <a:r>
              <a:rPr lang="cs-CZ"/>
              <a:t>nevýhody </a:t>
            </a:r>
          </a:p>
          <a:p>
            <a:pPr lvl="1" eaLnBrk="1" hangingPunct="1"/>
            <a:r>
              <a:rPr lang="cs-CZ"/>
              <a:t>nutná znalost programovacího jazyka</a:t>
            </a:r>
          </a:p>
          <a:p>
            <a:pPr lvl="1" eaLnBrk="1" hangingPunct="1"/>
            <a:r>
              <a:rPr lang="cs-CZ"/>
              <a:t>adresa s proměnnými (řeší mod_rewrite)</a:t>
            </a:r>
          </a:p>
        </p:txBody>
      </p:sp>
    </p:spTree>
    <p:extLst>
      <p:ext uri="{BB962C8B-B14F-4D97-AF65-F5344CB8AC3E}">
        <p14:creationId xmlns:p14="http://schemas.microsoft.com/office/powerpoint/2010/main" val="15142728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Redakční systémy</a:t>
            </a:r>
          </a:p>
        </p:txBody>
      </p:sp>
      <p:sp>
        <p:nvSpPr>
          <p:cNvPr id="337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umožňují správu webu bez znalosti webových technologií</a:t>
            </a:r>
          </a:p>
          <a:p>
            <a:pPr eaLnBrk="1" hangingPunct="1"/>
            <a:r>
              <a:rPr lang="cs-CZ"/>
              <a:t>někdo je musí zprovoznit (admin)</a:t>
            </a:r>
          </a:p>
          <a:p>
            <a:pPr eaLnBrk="1" hangingPunct="1"/>
            <a:r>
              <a:rPr lang="cs-CZ"/>
              <a:t>spravují se přes webové rozhraní</a:t>
            </a:r>
          </a:p>
          <a:p>
            <a:pPr eaLnBrk="1" hangingPunct="1"/>
            <a:r>
              <a:rPr lang="cs-CZ"/>
              <a:t>nevýhoda - mohou být snadno napadnutelné (zejména free systémy)</a:t>
            </a:r>
          </a:p>
        </p:txBody>
      </p:sp>
    </p:spTree>
    <p:extLst>
      <p:ext uri="{BB962C8B-B14F-4D97-AF65-F5344CB8AC3E}">
        <p14:creationId xmlns:p14="http://schemas.microsoft.com/office/powerpoint/2010/main" val="34850258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Příklady redakčních systémů</a:t>
            </a:r>
          </a:p>
        </p:txBody>
      </p:sp>
      <p:sp>
        <p:nvSpPr>
          <p:cNvPr id="3481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91512" cy="417671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2"/>
              </a:rPr>
              <a:t>Wordpress</a:t>
            </a:r>
            <a:r>
              <a:rPr lang="cs-CZ" sz="2400" dirty="0"/>
              <a:t>,</a:t>
            </a:r>
            <a:endParaRPr lang="cs-CZ" sz="2400" dirty="0">
              <a:hlinkClick r:id="rId3"/>
            </a:endParaRPr>
          </a:p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3"/>
              </a:rPr>
              <a:t>Joomla</a:t>
            </a:r>
            <a:r>
              <a:rPr lang="cs-CZ" sz="2400" dirty="0">
                <a:hlinkClick r:id="rId3"/>
              </a:rPr>
              <a:t>!</a:t>
            </a:r>
            <a:r>
              <a:rPr lang="cs-CZ" sz="2400" dirty="0"/>
              <a:t>, </a:t>
            </a:r>
            <a:r>
              <a:rPr lang="cs-CZ" sz="2400" dirty="0" err="1">
                <a:hlinkClick r:id="rId4"/>
              </a:rPr>
              <a:t>Drupal</a:t>
            </a:r>
            <a:r>
              <a:rPr lang="cs-CZ" sz="2400" dirty="0"/>
              <a:t>, </a:t>
            </a:r>
            <a:r>
              <a:rPr lang="cs-CZ" sz="2400" dirty="0">
                <a:hlinkClick r:id="rId5"/>
              </a:rPr>
              <a:t>PHP </a:t>
            </a:r>
            <a:r>
              <a:rPr lang="cs-CZ" sz="2400" dirty="0" err="1">
                <a:hlinkClick r:id="rId5"/>
              </a:rPr>
              <a:t>Nuke</a:t>
            </a:r>
            <a:endParaRPr lang="cs-CZ" sz="2400" dirty="0"/>
          </a:p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6"/>
              </a:rPr>
              <a:t>SunLight</a:t>
            </a:r>
            <a:r>
              <a:rPr lang="cs-CZ" sz="2400" dirty="0"/>
              <a:t> - český systém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/>
              <a:t>Wiki projekty (</a:t>
            </a:r>
            <a:r>
              <a:rPr lang="cs-CZ" sz="2400" dirty="0" err="1">
                <a:hlinkClick r:id="rId7"/>
              </a:rPr>
              <a:t>info</a:t>
            </a:r>
            <a:r>
              <a:rPr lang="cs-CZ" sz="2400" dirty="0"/>
              <a:t>)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 err="1">
                <a:hlinkClick r:id="rId8"/>
              </a:rPr>
              <a:t>Webnode</a:t>
            </a:r>
            <a:r>
              <a:rPr lang="cs-CZ" sz="2400" dirty="0"/>
              <a:t> - český online CMS, v základu zdarma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>
                <a:hlinkClick r:id="rId9"/>
              </a:rPr>
              <a:t>Wix.com</a:t>
            </a:r>
            <a:r>
              <a:rPr lang="cs-CZ" sz="2400" dirty="0"/>
              <a:t> – web, nástroje (online marketing, faktury,…)</a:t>
            </a:r>
          </a:p>
          <a:p>
            <a:pPr eaLnBrk="1" hangingPunct="1">
              <a:spcBef>
                <a:spcPts val="0"/>
              </a:spcBef>
            </a:pPr>
            <a:r>
              <a:rPr lang="cs-CZ" sz="2400" dirty="0" err="1"/>
              <a:t>eshopy</a:t>
            </a:r>
            <a:r>
              <a:rPr lang="cs-CZ" sz="2400" dirty="0"/>
              <a:t> </a:t>
            </a:r>
            <a:r>
              <a:rPr lang="cs-CZ" sz="2400" dirty="0" err="1">
                <a:hlinkClick r:id="rId10"/>
              </a:rPr>
              <a:t>QuickCart</a:t>
            </a:r>
            <a:r>
              <a:rPr lang="cs-CZ" sz="2400" dirty="0"/>
              <a:t> a </a:t>
            </a:r>
            <a:r>
              <a:rPr lang="cs-CZ" sz="2400" dirty="0" err="1">
                <a:hlinkClick r:id="rId11"/>
              </a:rPr>
              <a:t>PrestaShop</a:t>
            </a:r>
            <a:r>
              <a:rPr lang="cs-CZ" sz="2400" dirty="0"/>
              <a:t> - zdarma</a:t>
            </a:r>
          </a:p>
        </p:txBody>
      </p:sp>
    </p:spTree>
    <p:extLst>
      <p:ext uri="{BB962C8B-B14F-4D97-AF65-F5344CB8AC3E}">
        <p14:creationId xmlns:p14="http://schemas.microsoft.com/office/powerpoint/2010/main" val="5066346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543AE-529E-4F2D-94D8-3643F781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open CMS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F71436-E90E-439F-A292-BEF9CC7D5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http://www.opensourcecms.com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4771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tvorbu webu</a:t>
            </a:r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435975" cy="4176712"/>
          </a:xfrm>
        </p:spPr>
        <p:txBody>
          <a:bodyPr/>
          <a:lstStyle/>
          <a:p>
            <a:pPr eaLnBrk="1" hangingPunct="1"/>
            <a:r>
              <a:rPr lang="cs-CZ"/>
              <a:t>WYSIWYG</a:t>
            </a:r>
          </a:p>
          <a:p>
            <a:pPr lvl="1" eaLnBrk="1" hangingPunct="1"/>
            <a:r>
              <a:rPr lang="cs-CZ">
                <a:hlinkClick r:id="rId2"/>
              </a:rPr>
              <a:t>MS Expression Web </a:t>
            </a:r>
            <a:r>
              <a:rPr lang="cs-CZ"/>
              <a:t>(Frontpage), </a:t>
            </a:r>
            <a:r>
              <a:rPr lang="cs-CZ">
                <a:hlinkClick r:id="rId3"/>
              </a:rPr>
              <a:t>DreamWeaver</a:t>
            </a:r>
            <a:r>
              <a:rPr lang="cs-CZ"/>
              <a:t>, </a:t>
            </a:r>
            <a:r>
              <a:rPr lang="cs-CZ">
                <a:hlinkClick r:id="rId4"/>
              </a:rPr>
              <a:t>Contribute</a:t>
            </a:r>
            <a:r>
              <a:rPr lang="cs-CZ"/>
              <a:t>, </a:t>
            </a:r>
          </a:p>
          <a:p>
            <a:pPr lvl="1" eaLnBrk="1" hangingPunct="1"/>
            <a:r>
              <a:rPr lang="cs-CZ"/>
              <a:t>článek </a:t>
            </a:r>
            <a:r>
              <a:rPr lang="en-US">
                <a:hlinkClick r:id="rId5"/>
              </a:rPr>
              <a:t>The 10 Best Windows WYSIWYG Editors</a:t>
            </a:r>
            <a:r>
              <a:rPr lang="cs-CZ"/>
              <a:t> na  </a:t>
            </a:r>
            <a:r>
              <a:rPr lang="cs-CZ">
                <a:hlinkClick r:id="rId6"/>
              </a:rPr>
              <a:t>About.com </a:t>
            </a:r>
            <a:endParaRPr lang="cs-CZ"/>
          </a:p>
          <a:p>
            <a:pPr eaLnBrk="1" hangingPunct="1"/>
            <a:r>
              <a:rPr lang="cs-CZ"/>
              <a:t>non-WYSIWYG</a:t>
            </a:r>
          </a:p>
          <a:p>
            <a:pPr lvl="1" eaLnBrk="1" hangingPunct="1"/>
            <a:r>
              <a:rPr lang="cs-CZ"/>
              <a:t>Notepad, </a:t>
            </a:r>
            <a:r>
              <a:rPr lang="cs-CZ">
                <a:hlinkClick r:id="rId7"/>
              </a:rPr>
              <a:t>PSPad</a:t>
            </a:r>
            <a:r>
              <a:rPr lang="cs-CZ"/>
              <a:t>, </a:t>
            </a:r>
            <a:r>
              <a:rPr lang="cs-CZ">
                <a:hlinkClick r:id="rId8"/>
              </a:rPr>
              <a:t>jEdit</a:t>
            </a:r>
            <a:r>
              <a:rPr lang="cs-CZ"/>
              <a:t>, </a:t>
            </a:r>
            <a:r>
              <a:rPr lang="cs-CZ">
                <a:hlinkClick r:id="rId9"/>
              </a:rPr>
              <a:t>EasyPad</a:t>
            </a:r>
            <a:r>
              <a:rPr lang="cs-CZ"/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6461676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Zveřejnění</a:t>
            </a:r>
            <a:endParaRPr lang="en-US" sz="48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91001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Hosting a adresa</a:t>
            </a:r>
          </a:p>
        </p:txBody>
      </p:sp>
      <p:sp>
        <p:nvSpPr>
          <p:cNvPr id="378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freehosting x komerční hosting</a:t>
            </a:r>
          </a:p>
          <a:p>
            <a:pPr eaLnBrk="1" hangingPunct="1"/>
            <a:r>
              <a:rPr lang="cs-CZ"/>
              <a:t>domény druhého a třetího řádu</a:t>
            </a:r>
          </a:p>
          <a:p>
            <a:pPr lvl="1" eaLnBrk="1" hangingPunct="1"/>
            <a:r>
              <a:rPr lang="cs-CZ" sz="2600">
                <a:hlinkClick r:id="rId2"/>
              </a:rPr>
              <a:t>http://www.web.cz</a:t>
            </a:r>
            <a:r>
              <a:rPr lang="cs-CZ" sz="2600"/>
              <a:t> x </a:t>
            </a:r>
            <a:r>
              <a:rPr lang="cs-CZ" sz="2600">
                <a:hlinkClick r:id="rId3"/>
              </a:rPr>
              <a:t>http://www.web.cz/neco</a:t>
            </a:r>
            <a:endParaRPr lang="cs-CZ" sz="2600"/>
          </a:p>
          <a:p>
            <a:pPr eaLnBrk="1" hangingPunct="1"/>
            <a:r>
              <a:rPr lang="cs-CZ"/>
              <a:t>volba vhodné adresy</a:t>
            </a:r>
          </a:p>
          <a:p>
            <a:pPr lvl="1" eaLnBrk="1" hangingPunct="1"/>
            <a:r>
              <a:rPr lang="cs-CZ"/>
              <a:t>SEO, krátké, logické,…</a:t>
            </a:r>
          </a:p>
          <a:p>
            <a:pPr eaLnBrk="1" hangingPunct="1"/>
            <a:r>
              <a:rPr lang="cs-CZ"/>
              <a:t>com, info, org, biz, net, cz, sk,…???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7763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Vyhledání vhodného hostingu</a:t>
            </a:r>
          </a:p>
        </p:txBody>
      </p:sp>
      <p:sp>
        <p:nvSpPr>
          <p:cNvPr id="389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Hostingy.cz</a:t>
            </a:r>
            <a:r>
              <a:rPr lang="cs-CZ" dirty="0"/>
              <a:t> - přehled </a:t>
            </a:r>
            <a:r>
              <a:rPr lang="cs-CZ" dirty="0" err="1"/>
              <a:t>hostingů</a:t>
            </a:r>
            <a:endParaRPr lang="cs-CZ" dirty="0"/>
          </a:p>
          <a:p>
            <a:pPr eaLnBrk="1" hangingPunct="1"/>
            <a:r>
              <a:rPr lang="cs-CZ" dirty="0">
                <a:hlinkClick r:id="rId3"/>
              </a:rPr>
              <a:t>Měření dostupnosti </a:t>
            </a:r>
            <a:r>
              <a:rPr lang="cs-CZ" dirty="0" err="1">
                <a:hlinkClick r:id="rId3"/>
              </a:rPr>
              <a:t>hostingů</a:t>
            </a:r>
            <a:r>
              <a:rPr lang="cs-CZ" dirty="0"/>
              <a:t> – zdarma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208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Požadavky k zápočtu - projekt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</a:pPr>
            <a:r>
              <a:rPr lang="cs-CZ" altLang="cs-CZ" dirty="0"/>
              <a:t>praktická realizace webu v UMBRACO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 smtClean="0"/>
              <a:t>lze </a:t>
            </a:r>
            <a:r>
              <a:rPr lang="cs-CZ" altLang="cs-CZ" dirty="0"/>
              <a:t>týmově i jednotlivě (náročnost</a:t>
            </a:r>
            <a:r>
              <a:rPr lang="cs-CZ" altLang="cs-CZ" dirty="0" smtClean="0"/>
              <a:t>)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 smtClean="0">
                <a:hlinkClick r:id="rId2"/>
              </a:rPr>
              <a:t>REGISTRACE</a:t>
            </a:r>
            <a:endParaRPr lang="cs-CZ" altLang="cs-CZ" dirty="0"/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do 20. 5. 2018</a:t>
            </a:r>
            <a:endParaRPr lang="en-US" altLang="cs-CZ" dirty="0"/>
          </a:p>
          <a:p>
            <a:pPr marL="609600" indent="-609600" eaLnBrk="1" hangingPunct="1">
              <a:lnSpc>
                <a:spcPct val="110000"/>
              </a:lnSpc>
            </a:pPr>
            <a:r>
              <a:rPr lang="cs-CZ" altLang="cs-CZ" dirty="0"/>
              <a:t>prezentace vybraných projektů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na společném setkání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termíny budou v </a:t>
            </a:r>
            <a:r>
              <a:rPr lang="cs-CZ" altLang="cs-CZ" dirty="0" err="1"/>
              <a:t>ISu</a:t>
            </a:r>
            <a:endParaRPr lang="cs-CZ" altLang="cs-CZ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Hostingy</a:t>
            </a:r>
            <a:r>
              <a:rPr lang="cs-CZ" dirty="0"/>
              <a:t> zdarma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 dirty="0" err="1">
                <a:hlinkClick r:id="rId2"/>
              </a:rPr>
              <a:t>Endora</a:t>
            </a:r>
            <a:endParaRPr lang="cs-CZ" sz="2800" dirty="0">
              <a:hlinkClick r:id="rId3"/>
            </a:endParaRPr>
          </a:p>
          <a:p>
            <a:pPr eaLnBrk="1" hangingPunct="1"/>
            <a:r>
              <a:rPr lang="cs-CZ" sz="2800" dirty="0">
                <a:hlinkClick r:id="rId4"/>
              </a:rPr>
              <a:t>Webzdarma.cz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Zikum.cz</a:t>
            </a:r>
            <a:endParaRPr lang="en-US" sz="2800" dirty="0"/>
          </a:p>
          <a:p>
            <a:pPr lvl="1" eaLnBrk="1" hangingPunct="1"/>
            <a:r>
              <a:rPr lang="cs-CZ" sz="2400" dirty="0" err="1"/>
              <a:t>hosting</a:t>
            </a:r>
            <a:r>
              <a:rPr lang="cs-CZ" sz="2400" dirty="0"/>
              <a:t> z</a:t>
            </a:r>
            <a:r>
              <a:rPr lang="en-US" sz="2400" dirty="0" err="1"/>
              <a:t>darma</a:t>
            </a:r>
            <a:r>
              <a:rPr lang="cs-CZ" sz="2400" dirty="0"/>
              <a:t>, doména .</a:t>
            </a:r>
            <a:r>
              <a:rPr lang="cs-CZ" sz="2400" dirty="0" err="1"/>
              <a:t>tk</a:t>
            </a:r>
            <a:r>
              <a:rPr lang="cs-CZ" sz="2400" dirty="0"/>
              <a:t> zdarma</a:t>
            </a:r>
          </a:p>
          <a:p>
            <a:r>
              <a:rPr lang="cs-CZ" sz="2800" dirty="0"/>
              <a:t>zahraniční </a:t>
            </a:r>
            <a:r>
              <a:rPr lang="cs-CZ" sz="2800" dirty="0" err="1"/>
              <a:t>hostingy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928581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Další možnosti pro náročné</a:t>
            </a:r>
          </a:p>
        </p:txBody>
      </p:sp>
      <p:sp>
        <p:nvSpPr>
          <p:cNvPr id="3993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507413" cy="4608512"/>
          </a:xfrm>
        </p:spPr>
        <p:txBody>
          <a:bodyPr/>
          <a:lstStyle/>
          <a:p>
            <a:pPr eaLnBrk="1" hangingPunct="1"/>
            <a:r>
              <a:rPr lang="cs-CZ"/>
              <a:t>virtuální hosting</a:t>
            </a:r>
          </a:p>
          <a:p>
            <a:pPr lvl="1" eaLnBrk="1" hangingPunct="1"/>
            <a:r>
              <a:rPr lang="cs-CZ"/>
              <a:t>rozdělení serveru mezi menší počet zákazníků, garantovaný výkon</a:t>
            </a:r>
          </a:p>
          <a:p>
            <a:pPr eaLnBrk="1" hangingPunct="1"/>
            <a:r>
              <a:rPr lang="cs-CZ"/>
              <a:t>managed a dedikované servery</a:t>
            </a:r>
          </a:p>
          <a:p>
            <a:pPr lvl="1" eaLnBrk="1" hangingPunct="1"/>
            <a:r>
              <a:rPr lang="cs-CZ"/>
              <a:t>pronájem serveru</a:t>
            </a:r>
          </a:p>
          <a:p>
            <a:pPr eaLnBrk="1" hangingPunct="1"/>
            <a:r>
              <a:rPr lang="cs-CZ"/>
              <a:t>server housing</a:t>
            </a:r>
          </a:p>
          <a:p>
            <a:pPr lvl="1" eaLnBrk="1" hangingPunct="1"/>
            <a:r>
              <a:rPr lang="cs-CZ"/>
              <a:t>vlastní server u poskytovatele</a:t>
            </a:r>
          </a:p>
        </p:txBody>
      </p:sp>
    </p:spTree>
    <p:extLst>
      <p:ext uri="{BB962C8B-B14F-4D97-AF65-F5344CB8AC3E}">
        <p14:creationId xmlns:p14="http://schemas.microsoft.com/office/powerpoint/2010/main" val="22347083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Komerční </a:t>
            </a:r>
            <a:r>
              <a:rPr lang="cs-CZ" dirty="0" err="1"/>
              <a:t>hosting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>
                <a:hlinkClick r:id="rId2"/>
              </a:rPr>
              <a:t>Wedos</a:t>
            </a:r>
            <a:endParaRPr lang="cs-CZ" sz="2800" dirty="0"/>
          </a:p>
          <a:p>
            <a:r>
              <a:rPr lang="cs-CZ" sz="2800" dirty="0" err="1">
                <a:hlinkClick r:id="rId3"/>
              </a:rPr>
              <a:t>Onebit</a:t>
            </a:r>
            <a:endParaRPr lang="cs-CZ" sz="2800" dirty="0"/>
          </a:p>
          <a:p>
            <a:r>
              <a:rPr lang="cs-CZ" sz="2800" dirty="0" err="1">
                <a:hlinkClick r:id="rId4"/>
              </a:rPr>
              <a:t>Forpsi</a:t>
            </a:r>
            <a:endParaRPr lang="cs-CZ" sz="2800" dirty="0"/>
          </a:p>
          <a:p>
            <a:r>
              <a:rPr lang="cs-CZ" sz="2800" dirty="0">
                <a:hlinkClick r:id="rId5"/>
              </a:rPr>
              <a:t>Active24</a:t>
            </a:r>
            <a:endParaRPr lang="cs-CZ" sz="2800" dirty="0"/>
          </a:p>
          <a:p>
            <a:r>
              <a:rPr lang="cs-CZ" sz="2800" dirty="0" err="1">
                <a:hlinkClick r:id="rId6"/>
              </a:rPr>
              <a:t>Cesky-hosting</a:t>
            </a:r>
            <a:endParaRPr lang="cs-CZ" sz="2800" dirty="0"/>
          </a:p>
          <a:p>
            <a:r>
              <a:rPr lang="cs-CZ" sz="2800" dirty="0">
                <a:hlinkClick r:id="rId7"/>
              </a:rPr>
              <a:t>Savana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99170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Zásady zveřejnění webu</a:t>
            </a:r>
          </a:p>
        </p:txBody>
      </p:sp>
      <p:sp>
        <p:nvSpPr>
          <p:cNvPr id="409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proveďte test na uživatelích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důkladně si pročtěte texty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vyzkoušejte platnost odkazů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otestujte fungování služeb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zveřejňujte pouze hotový web!!!!</a:t>
            </a:r>
          </a:p>
          <a:p>
            <a:pPr lvl="1" eaLnBrk="1" hangingPunct="1">
              <a:lnSpc>
                <a:spcPct val="90000"/>
              </a:lnSpc>
            </a:pPr>
            <a:r>
              <a:rPr lang="cs-CZ">
                <a:solidFill>
                  <a:srgbClr val="CC0000"/>
                </a:solidFill>
              </a:rPr>
              <a:t>under construction = velká chyba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1519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Údržba</a:t>
            </a:r>
            <a:endParaRPr lang="en-US" sz="48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8970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Údržba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pravidelné aktualizace a optimalizace</a:t>
            </a:r>
          </a:p>
          <a:p>
            <a:pPr eaLnBrk="1" hangingPunct="1"/>
            <a:r>
              <a:rPr lang="cs-CZ"/>
              <a:t>udržujte krok s konkurencí</a:t>
            </a:r>
          </a:p>
          <a:p>
            <a:pPr eaLnBrk="1" hangingPunct="1"/>
            <a:r>
              <a:rPr lang="cs-CZ"/>
              <a:t>sledujte aktuální trendy</a:t>
            </a:r>
          </a:p>
          <a:p>
            <a:pPr eaLnBrk="1" hangingPunct="1"/>
            <a:r>
              <a:rPr lang="cs-CZ"/>
              <a:t>sledujte statistiky </a:t>
            </a:r>
            <a:r>
              <a:rPr lang="cs-CZ">
                <a:sym typeface="Wingdings 3" pitchFamily="18" charset="2"/>
              </a:rPr>
              <a:t></a:t>
            </a:r>
            <a:r>
              <a:rPr lang="cs-CZ"/>
              <a:t> chování uživatelů</a:t>
            </a:r>
          </a:p>
          <a:p>
            <a:pPr eaLnBrk="1" hangingPunct="1"/>
            <a:r>
              <a:rPr lang="cs-CZ"/>
              <a:t>„donuťte“ uživatele vracet se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6644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Proces tvorby webových stránek</a:t>
            </a:r>
          </a:p>
        </p:txBody>
      </p:sp>
      <p:grpSp>
        <p:nvGrpSpPr>
          <p:cNvPr id="2" name="Zástupný symbol pro obsah 158722"/>
          <p:cNvGrpSpPr>
            <a:grpSpLocks/>
          </p:cNvGrpSpPr>
          <p:nvPr/>
        </p:nvGrpSpPr>
        <p:grpSpPr bwMode="auto">
          <a:xfrm>
            <a:off x="250825" y="1709738"/>
            <a:ext cx="8569325" cy="4814887"/>
            <a:chOff x="1543" y="733"/>
            <a:chExt cx="2663" cy="2761"/>
          </a:xfrm>
        </p:grpSpPr>
        <p:sp>
          <p:nvSpPr>
            <p:cNvPr id="3" name="_s2052"/>
            <p:cNvSpPr>
              <a:spLocks noChangeArrowheads="1" noTextEdit="1"/>
            </p:cNvSpPr>
            <p:nvPr/>
          </p:nvSpPr>
          <p:spPr bwMode="auto">
            <a:xfrm>
              <a:off x="2146" y="899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" name="_s2053"/>
            <p:cNvSpPr>
              <a:spLocks noChangeArrowheads="1" noTextEdit="1"/>
            </p:cNvSpPr>
            <p:nvPr/>
          </p:nvSpPr>
          <p:spPr bwMode="auto">
            <a:xfrm rot="4320000">
              <a:off x="2608" y="1235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" name="_s2054"/>
            <p:cNvSpPr>
              <a:spLocks noChangeArrowheads="1" noTextEdit="1"/>
            </p:cNvSpPr>
            <p:nvPr/>
          </p:nvSpPr>
          <p:spPr bwMode="auto">
            <a:xfrm rot="8640000">
              <a:off x="2431" y="1778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_s2055"/>
            <p:cNvSpPr>
              <a:spLocks noChangeArrowheads="1" noTextEdit="1"/>
            </p:cNvSpPr>
            <p:nvPr/>
          </p:nvSpPr>
          <p:spPr bwMode="auto">
            <a:xfrm rot="12960000">
              <a:off x="1860" y="1777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_s2056"/>
            <p:cNvSpPr>
              <a:spLocks noChangeArrowheads="1" noTextEdit="1"/>
            </p:cNvSpPr>
            <p:nvPr/>
          </p:nvSpPr>
          <p:spPr bwMode="auto">
            <a:xfrm rot="17280000">
              <a:off x="1685" y="1234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_s2057"/>
            <p:cNvSpPr>
              <a:spLocks noChangeArrowheads="1"/>
            </p:cNvSpPr>
            <p:nvPr/>
          </p:nvSpPr>
          <p:spPr bwMode="auto">
            <a:xfrm>
              <a:off x="364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Návrh</a:t>
              </a:r>
            </a:p>
          </p:txBody>
        </p:sp>
        <p:sp>
          <p:nvSpPr>
            <p:cNvPr id="9" name="_s2058"/>
            <p:cNvSpPr>
              <a:spLocks noChangeArrowheads="1"/>
            </p:cNvSpPr>
            <p:nvPr/>
          </p:nvSpPr>
          <p:spPr bwMode="auto">
            <a:xfrm>
              <a:off x="3249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Plánování</a:t>
              </a:r>
            </a:p>
          </p:txBody>
        </p:sp>
        <p:sp>
          <p:nvSpPr>
            <p:cNvPr id="10" name="_s2059"/>
            <p:cNvSpPr>
              <a:spLocks noChangeArrowheads="1"/>
            </p:cNvSpPr>
            <p:nvPr/>
          </p:nvSpPr>
          <p:spPr bwMode="auto">
            <a:xfrm>
              <a:off x="2607" y="2939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Realizace</a:t>
              </a:r>
            </a:p>
          </p:txBody>
        </p:sp>
        <p:sp>
          <p:nvSpPr>
            <p:cNvPr id="11" name="_s2060"/>
            <p:cNvSpPr>
              <a:spLocks noChangeArrowheads="1"/>
            </p:cNvSpPr>
            <p:nvPr/>
          </p:nvSpPr>
          <p:spPr bwMode="auto">
            <a:xfrm>
              <a:off x="1965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Údržba</a:t>
              </a:r>
            </a:p>
          </p:txBody>
        </p:sp>
        <p:sp>
          <p:nvSpPr>
            <p:cNvPr id="12" name="_s2061"/>
            <p:cNvSpPr>
              <a:spLocks noChangeArrowheads="1"/>
            </p:cNvSpPr>
            <p:nvPr/>
          </p:nvSpPr>
          <p:spPr bwMode="auto">
            <a:xfrm>
              <a:off x="156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Zveřejnění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5364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225"/>
            <a:ext cx="6913563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8231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Základní principy webdesignu</a:t>
            </a:r>
            <a:endParaRPr lang="en-US" sz="4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4630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Domovská stránka</a:t>
            </a:r>
            <a:endParaRPr lang="en-US" sz="48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419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533400" indent="-5334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cs-CZ" altLang="cs-CZ" sz="4800"/>
              <a:t>Doporučená literatura</a:t>
            </a:r>
            <a:endParaRPr lang="en-US" altLang="cs-CZ" sz="4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Homepage</a:t>
            </a:r>
          </a:p>
        </p:txBody>
      </p:sp>
      <p:sp>
        <p:nvSpPr>
          <p:cNvPr id="6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splash screen (vstupní stránka)</a:t>
            </a:r>
          </a:p>
          <a:p>
            <a:pPr lvl="1" eaLnBrk="1" hangingPunct="1"/>
            <a:r>
              <a:rPr lang="cs-CZ"/>
              <a:t>pre-homepage</a:t>
            </a:r>
          </a:p>
          <a:p>
            <a:pPr lvl="1" eaLnBrk="1" hangingPunct="1"/>
            <a:r>
              <a:rPr lang="cs-CZ"/>
              <a:t>volba jazyka, animace,…</a:t>
            </a:r>
          </a:p>
          <a:p>
            <a:pPr eaLnBrk="1" hangingPunct="1"/>
            <a:r>
              <a:rPr lang="cs-CZ"/>
              <a:t>homepage (domovská stránka)</a:t>
            </a:r>
          </a:p>
          <a:p>
            <a:pPr lvl="1" eaLnBrk="1" hangingPunct="1"/>
            <a:r>
              <a:rPr lang="cs-CZ"/>
              <a:t>obsahuje info</a:t>
            </a:r>
          </a:p>
          <a:p>
            <a:pPr lvl="1" eaLnBrk="1" hangingPunct="1"/>
            <a:r>
              <a:rPr lang="cs-CZ"/>
              <a:t>jako titulní strana novin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847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domovské stránky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identifikace webu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obsah a poslání webu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zaujmout uživatele</a:t>
            </a:r>
            <a:endParaRPr lang="cs-CZ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jako obálka u časopisu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upoutávky a odkazy na obsah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nejžádanější </a:t>
            </a:r>
            <a:r>
              <a:rPr lang="cs-CZ" dirty="0" err="1">
                <a:sym typeface="Wingdings" pitchFamily="2" charset="2"/>
              </a:rPr>
              <a:t>info</a:t>
            </a:r>
            <a:endParaRPr lang="cs-CZ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měla by se líbit všem!!!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dirty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</a:pPr>
            <a:endParaRPr lang="cs-CZ" dirty="0"/>
          </a:p>
          <a:p>
            <a:pPr eaLnBrk="1" hangingPunct="1">
              <a:lnSpc>
                <a:spcPct val="11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6225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Domovská stránka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ukázat cestu k tomu, co hledám…</a:t>
            </a:r>
          </a:p>
          <a:p>
            <a:pPr eaLnBrk="1" hangingPunct="1"/>
            <a:r>
              <a:rPr lang="cs-CZ" dirty="0"/>
              <a:t>…i k tomu, co nehledám</a:t>
            </a:r>
          </a:p>
          <a:p>
            <a:pPr eaLnBrk="1" hangingPunct="1"/>
            <a:r>
              <a:rPr lang="cs-CZ" dirty="0"/>
              <a:t>ukázat, kde mám začít</a:t>
            </a:r>
          </a:p>
          <a:p>
            <a:pPr eaLnBrk="1" hangingPunct="1"/>
            <a:r>
              <a:rPr lang="cs-CZ" dirty="0"/>
              <a:t>musí být </a:t>
            </a:r>
            <a:r>
              <a:rPr lang="cs-CZ" dirty="0">
                <a:solidFill>
                  <a:srgbClr val="FF0000"/>
                </a:solidFill>
              </a:rPr>
              <a:t>pravidelně obměňována</a:t>
            </a:r>
          </a:p>
          <a:p>
            <a:pPr eaLnBrk="1" hangingPunct="1"/>
            <a:endParaRPr lang="cs-CZ" dirty="0"/>
          </a:p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99306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Domovská stránka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4 základní otázky</a:t>
            </a:r>
          </a:p>
          <a:p>
            <a:pPr lvl="1" eaLnBrk="1" hangingPunct="1"/>
            <a:r>
              <a:rPr lang="cs-CZ" dirty="0"/>
              <a:t>Kde to jsem?</a:t>
            </a:r>
          </a:p>
          <a:p>
            <a:pPr lvl="1" eaLnBrk="1" hangingPunct="1"/>
            <a:r>
              <a:rPr lang="cs-CZ" dirty="0"/>
              <a:t>Co mi tu nabídnou?</a:t>
            </a:r>
          </a:p>
          <a:p>
            <a:pPr lvl="1" eaLnBrk="1" hangingPunct="1"/>
            <a:r>
              <a:rPr lang="cs-CZ" dirty="0"/>
              <a:t>Co tady můžu dělat?</a:t>
            </a:r>
          </a:p>
          <a:p>
            <a:pPr lvl="1" eaLnBrk="1" hangingPunct="1"/>
            <a:r>
              <a:rPr lang="cs-CZ" dirty="0"/>
              <a:t>Proč tu zůstat a nejít jinam?</a:t>
            </a:r>
          </a:p>
          <a:p>
            <a:pPr eaLnBrk="1" hangingPunct="1"/>
            <a:r>
              <a:rPr lang="cs-CZ" sz="2800" dirty="0">
                <a:hlinkClick r:id="rId2"/>
              </a:rPr>
              <a:t>http://www.nwt.cz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http://www.opel.cz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231192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na homepage</a:t>
            </a:r>
          </a:p>
        </p:txBody>
      </p:sp>
      <p:sp>
        <p:nvSpPr>
          <p:cNvPr id="102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logo</a:t>
            </a:r>
          </a:p>
          <a:p>
            <a:pPr eaLnBrk="1" hangingPunct="1"/>
            <a:r>
              <a:rPr lang="cs-CZ" sz="2800"/>
              <a:t>slogan</a:t>
            </a:r>
          </a:p>
          <a:p>
            <a:pPr eaLnBrk="1" hangingPunct="1"/>
            <a:r>
              <a:rPr lang="cs-CZ" sz="2800"/>
              <a:t>novinky</a:t>
            </a:r>
          </a:p>
          <a:p>
            <a:pPr eaLnBrk="1" hangingPunct="1"/>
            <a:r>
              <a:rPr lang="cs-CZ" sz="2800"/>
              <a:t>vyhledávání</a:t>
            </a:r>
          </a:p>
          <a:p>
            <a:pPr eaLnBrk="1" hangingPunct="1"/>
            <a:r>
              <a:rPr lang="cs-CZ" sz="2800"/>
              <a:t>navigace</a:t>
            </a:r>
          </a:p>
          <a:p>
            <a:pPr eaLnBrk="1" hangingPunct="1"/>
            <a:r>
              <a:rPr lang="cs-CZ" sz="2800"/>
              <a:t>služby (registrace, e-shop, …)</a:t>
            </a:r>
          </a:p>
          <a:p>
            <a:pPr eaLnBrk="1" hangingPunct="1"/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40916015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na homepage</a:t>
            </a:r>
          </a:p>
        </p:txBody>
      </p:sp>
      <p:sp>
        <p:nvSpPr>
          <p:cNvPr id="112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dobře zvažte, co na úvodní stránku dát</a:t>
            </a:r>
          </a:p>
          <a:p>
            <a:pPr eaLnBrk="1" hangingPunct="1"/>
            <a:r>
              <a:rPr lang="cs-CZ"/>
              <a:t>ne moc </a:t>
            </a:r>
            <a:r>
              <a:rPr lang="cs-CZ" b="1"/>
              <a:t>x</a:t>
            </a:r>
            <a:r>
              <a:rPr lang="cs-CZ"/>
              <a:t> ne málo</a:t>
            </a:r>
          </a:p>
          <a:p>
            <a:pPr eaLnBrk="1" hangingPunct="1"/>
            <a:r>
              <a:rPr lang="cs-CZ"/>
              <a:t>pracujte s místem efektivně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5117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Layouty</a:t>
            </a:r>
            <a:endParaRPr lang="en-US" sz="4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8581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stránek</a:t>
            </a:r>
          </a:p>
        </p:txBody>
      </p:sp>
      <p:sp>
        <p:nvSpPr>
          <p:cNvPr id="245763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5194300" cy="4176712"/>
          </a:xfrm>
        </p:spPr>
        <p:txBody>
          <a:bodyPr/>
          <a:lstStyle/>
          <a:p>
            <a:pPr eaLnBrk="1" hangingPunct="1"/>
            <a:r>
              <a:rPr lang="cs-CZ"/>
              <a:t>jednoduché stránky</a:t>
            </a:r>
          </a:p>
          <a:p>
            <a:pPr eaLnBrk="1" hangingPunct="1"/>
            <a:r>
              <a:rPr lang="cs-CZ"/>
              <a:t>sloupcový layout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6804025" y="4005263"/>
          <a:ext cx="145415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Image" r:id="rId3" imgW="2552381" imgH="3415873" progId="Photoshop.Image.8">
                  <p:embed/>
                </p:oleObj>
              </mc:Choice>
              <mc:Fallback>
                <p:oleObj name="Image" r:id="rId3" imgW="2552381" imgH="3415873" progId="Photoshop.Image.8">
                  <p:embed/>
                  <p:pic>
                    <p:nvPicPr>
                      <p:cNvPr id="133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05263"/>
                        <a:ext cx="145415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04025" y="4005263"/>
          <a:ext cx="1503363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Image" r:id="rId5" imgW="2552381" imgH="3415873" progId="Photoshop.Image.8">
                  <p:embed/>
                </p:oleObj>
              </mc:Choice>
              <mc:Fallback>
                <p:oleObj name="Image" r:id="rId5" imgW="2552381" imgH="3415873" progId="Photoshop.Image.8">
                  <p:embed/>
                  <p:pic>
                    <p:nvPicPr>
                      <p:cNvPr id="2457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05263"/>
                        <a:ext cx="1503363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9"/>
          <p:cNvGraphicFramePr>
            <a:graphicFrameLocks noChangeAspect="1"/>
          </p:cNvGraphicFramePr>
          <p:nvPr/>
        </p:nvGraphicFramePr>
        <p:xfrm>
          <a:off x="6804025" y="1916113"/>
          <a:ext cx="1466850" cy="195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Image" r:id="rId7" imgW="2603175" imgH="3466667" progId="Photoshop.Image.8">
                  <p:embed/>
                </p:oleObj>
              </mc:Choice>
              <mc:Fallback>
                <p:oleObj name="Image" r:id="rId7" imgW="2603175" imgH="3466667" progId="Photoshop.Image.8">
                  <p:embed/>
                  <p:pic>
                    <p:nvPicPr>
                      <p:cNvPr id="1331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916113"/>
                        <a:ext cx="1466850" cy="195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804025" y="1916113"/>
          <a:ext cx="145415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Image" r:id="rId9" imgW="2552381" imgH="3415873" progId="Photoshop.Image.8">
                  <p:embed/>
                </p:oleObj>
              </mc:Choice>
              <mc:Fallback>
                <p:oleObj name="Image" r:id="rId9" imgW="2552381" imgH="3415873" progId="Photoshop.Image.8">
                  <p:embed/>
                  <p:pic>
                    <p:nvPicPr>
                      <p:cNvPr id="245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916113"/>
                        <a:ext cx="145415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67655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Layouty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rámcový layout</a:t>
            </a:r>
          </a:p>
          <a:p>
            <a:pPr eaLnBrk="1" hangingPunct="1"/>
            <a:r>
              <a:rPr lang="cs-CZ" dirty="0"/>
              <a:t>tabulkový layout</a:t>
            </a:r>
          </a:p>
          <a:p>
            <a:pPr eaLnBrk="1" hangingPunct="1"/>
            <a:r>
              <a:rPr lang="cs-CZ" dirty="0"/>
              <a:t>HTML5 + CSS</a:t>
            </a:r>
          </a:p>
        </p:txBody>
      </p:sp>
    </p:spTree>
    <p:extLst>
      <p:ext uri="{BB962C8B-B14F-4D97-AF65-F5344CB8AC3E}">
        <p14:creationId xmlns:p14="http://schemas.microsoft.com/office/powerpoint/2010/main" val="17508791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Grafika a obrázky</a:t>
            </a:r>
            <a:endParaRPr lang="en-US" sz="480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3681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Zahraniční weby</a:t>
            </a:r>
          </a:p>
        </p:txBody>
      </p:sp>
      <p:sp>
        <p:nvSpPr>
          <p:cNvPr id="1331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pPr eaLnBrk="1" hangingPunct="1"/>
            <a:r>
              <a:rPr lang="cs-CZ" altLang="cs-CZ" dirty="0">
                <a:hlinkClick r:id="rId2"/>
              </a:rPr>
              <a:t>alistapart.com</a:t>
            </a:r>
            <a:r>
              <a:rPr lang="cs-CZ" altLang="cs-CZ" dirty="0"/>
              <a:t> - webdesign</a:t>
            </a:r>
          </a:p>
          <a:p>
            <a:pPr eaLnBrk="1" hangingPunct="1"/>
            <a:r>
              <a:rPr lang="cs-CZ" altLang="cs-CZ" dirty="0">
                <a:hlinkClick r:id="rId3"/>
              </a:rPr>
              <a:t>SmashingMagazine.com</a:t>
            </a:r>
            <a:r>
              <a:rPr lang="cs-CZ" altLang="cs-CZ" dirty="0"/>
              <a:t> - webdesign</a:t>
            </a:r>
          </a:p>
          <a:p>
            <a:pPr eaLnBrk="1" hangingPunct="1"/>
            <a:r>
              <a:rPr lang="cs-CZ" altLang="cs-CZ" dirty="0">
                <a:hlinkClick r:id="rId4"/>
              </a:rPr>
              <a:t>Sensible.com</a:t>
            </a:r>
            <a:r>
              <a:rPr lang="cs-CZ" altLang="cs-CZ" dirty="0"/>
              <a:t> (S. </a:t>
            </a:r>
            <a:r>
              <a:rPr lang="cs-CZ" altLang="cs-CZ" dirty="0" err="1"/>
              <a:t>Krug</a:t>
            </a:r>
            <a:r>
              <a:rPr lang="cs-CZ" altLang="cs-CZ" dirty="0"/>
              <a:t>) - použitelnost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Správný obrázek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6388" name="Picture 5" descr="obrazekza1000sl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8713787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0178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Grafika na stránce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211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velikost grafiky na stránkách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max. 100kB na stránce???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komprimovaná grafika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malé rozlišení (72dpi)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obsah pro různá zařízení (PC, mobil,...)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měla by doplňovat obsah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zjednodušit orientaci na stránkách</a:t>
            </a:r>
          </a:p>
        </p:txBody>
      </p:sp>
    </p:spTree>
    <p:extLst>
      <p:ext uri="{BB962C8B-B14F-4D97-AF65-F5344CB8AC3E}">
        <p14:creationId xmlns:p14="http://schemas.microsoft.com/office/powerpoint/2010/main" val="11034480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- rastrová grafika</a:t>
            </a:r>
          </a:p>
        </p:txBody>
      </p:sp>
      <p:sp>
        <p:nvSpPr>
          <p:cNvPr id="184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rastrová (bitmapová) grafika</a:t>
            </a:r>
          </a:p>
          <a:p>
            <a:pPr eaLnBrk="1" hangingPunct="1"/>
            <a:r>
              <a:rPr lang="cs-CZ"/>
              <a:t>zvětšování = snižování kvality, ostrosti</a:t>
            </a:r>
          </a:p>
          <a:p>
            <a:pPr eaLnBrk="1" hangingPunct="1"/>
            <a:r>
              <a:rPr lang="cs-CZ"/>
              <a:t>grafické formáty</a:t>
            </a:r>
          </a:p>
          <a:p>
            <a:pPr lvl="1" eaLnBrk="1" hangingPunct="1"/>
            <a:r>
              <a:rPr lang="cs-CZ"/>
              <a:t>JPG, GIF, PNG - kdy je využít?</a:t>
            </a:r>
          </a:p>
          <a:p>
            <a:pPr eaLnBrk="1" hangingPunct="1"/>
            <a:r>
              <a:rPr lang="cs-CZ"/>
              <a:t>zpracování rastrové grafiky</a:t>
            </a:r>
          </a:p>
          <a:p>
            <a:pPr lvl="1" eaLnBrk="1" hangingPunct="1"/>
            <a:r>
              <a:rPr lang="cs-CZ"/>
              <a:t>Photoshop - a jeho nástroje pro web 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6969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Photoshop – uložit pro web</a:t>
            </a:r>
          </a:p>
        </p:txBody>
      </p:sp>
      <p:graphicFrame>
        <p:nvGraphicFramePr>
          <p:cNvPr id="252932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46125" y="1557338"/>
          <a:ext cx="6858000" cy="820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Image" r:id="rId3" imgW="7669841" imgH="9180952" progId="Photoshop.Image.8">
                  <p:embed/>
                </p:oleObj>
              </mc:Choice>
              <mc:Fallback>
                <p:oleObj name="Image" r:id="rId3" imgW="7669841" imgH="9180952" progId="Photoshop.Image.8">
                  <p:embed/>
                  <p:pic>
                    <p:nvPicPr>
                      <p:cNvPr id="2529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1557338"/>
                        <a:ext cx="6858000" cy="820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2935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395288" y="1138238"/>
          <a:ext cx="7848600" cy="551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Image" r:id="rId5" imgW="12533333" imgH="8812698" progId="Photoshop.Image.8">
                  <p:embed/>
                </p:oleObj>
              </mc:Choice>
              <mc:Fallback>
                <p:oleObj name="Image" r:id="rId5" imgW="12533333" imgH="8812698" progId="Photoshop.Image.8">
                  <p:embed/>
                  <p:pic>
                    <p:nvPicPr>
                      <p:cNvPr id="2529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138238"/>
                        <a:ext cx="7848600" cy="551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4527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- vektorová grafika</a:t>
            </a:r>
          </a:p>
        </p:txBody>
      </p:sp>
      <p:sp>
        <p:nvSpPr>
          <p:cNvPr id="20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vektorová grafika</a:t>
            </a:r>
          </a:p>
          <a:p>
            <a:pPr eaLnBrk="1" hangingPunct="1"/>
            <a:r>
              <a:rPr lang="cs-CZ" dirty="0"/>
              <a:t>zvětšování = udržování kvality, ostrosti</a:t>
            </a:r>
          </a:p>
          <a:p>
            <a:pPr eaLnBrk="1" hangingPunct="1"/>
            <a:r>
              <a:rPr lang="cs-CZ" dirty="0"/>
              <a:t>grafické formáty</a:t>
            </a:r>
          </a:p>
          <a:p>
            <a:pPr lvl="1" eaLnBrk="1" hangingPunct="1"/>
            <a:r>
              <a:rPr lang="cs-CZ" dirty="0"/>
              <a:t>SVG</a:t>
            </a:r>
          </a:p>
          <a:p>
            <a:pPr eaLnBrk="1" hangingPunct="1"/>
            <a:r>
              <a:rPr lang="cs-CZ" dirty="0"/>
              <a:t>nevýhody</a:t>
            </a:r>
          </a:p>
          <a:p>
            <a:pPr lvl="1" eaLnBrk="1" hangingPunct="1"/>
            <a:r>
              <a:rPr lang="cs-CZ" dirty="0"/>
              <a:t>implementace v prohlížečích</a:t>
            </a:r>
          </a:p>
        </p:txBody>
      </p:sp>
    </p:spTree>
    <p:extLst>
      <p:ext uri="{BB962C8B-B14F-4D97-AF65-F5344CB8AC3E}">
        <p14:creationId xmlns:p14="http://schemas.microsoft.com/office/powerpoint/2010/main" val="4654520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Barvy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2800"/>
              <a:t>max. 5 barev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400"/>
              <a:t> jen 1 hlavní (RGB)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správné sladění barev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dostatečný kontrast pozadí a písma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větší plochy = méně výrazné barvy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méně výrazné barvy textu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barevné </a:t>
            </a:r>
            <a:r>
              <a:rPr lang="cs-CZ" sz="2800" b="1">
                <a:solidFill>
                  <a:srgbClr val="FF0000"/>
                </a:solidFill>
              </a:rPr>
              <a:t>zdůraznění</a:t>
            </a:r>
            <a:r>
              <a:rPr lang="cs-CZ" sz="2800"/>
              <a:t> důležitých výrazů</a:t>
            </a:r>
          </a:p>
        </p:txBody>
      </p:sp>
    </p:spTree>
    <p:extLst>
      <p:ext uri="{BB962C8B-B14F-4D97-AF65-F5344CB8AC3E}">
        <p14:creationId xmlns:p14="http://schemas.microsoft.com/office/powerpoint/2010/main" val="8255408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Funkce barev</a:t>
            </a:r>
          </a:p>
        </p:txBody>
      </p:sp>
      <p:sp>
        <p:nvSpPr>
          <p:cNvPr id="225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navození nálady</a:t>
            </a:r>
          </a:p>
          <a:p>
            <a:pPr eaLnBrk="1" hangingPunct="1"/>
            <a:r>
              <a:rPr lang="cs-CZ"/>
              <a:t>posílení identity stránek a firmy</a:t>
            </a:r>
          </a:p>
          <a:p>
            <a:pPr eaLnBrk="1" hangingPunct="1"/>
            <a:r>
              <a:rPr lang="cs-CZ"/>
              <a:t>zvýraznění struktury a navigace</a:t>
            </a:r>
          </a:p>
          <a:p>
            <a:pPr lvl="1" eaLnBrk="1" hangingPunct="1"/>
            <a:r>
              <a:rPr lang="cs-CZ"/>
              <a:t>zvyšování použitelnosti</a:t>
            </a:r>
          </a:p>
          <a:p>
            <a:pPr eaLnBrk="1" hangingPunct="1"/>
            <a:r>
              <a:rPr lang="cs-CZ"/>
              <a:t>navedení na důležité info</a:t>
            </a:r>
          </a:p>
        </p:txBody>
      </p:sp>
    </p:spTree>
    <p:extLst>
      <p:ext uri="{BB962C8B-B14F-4D97-AF65-F5344CB8AC3E}">
        <p14:creationId xmlns:p14="http://schemas.microsoft.com/office/powerpoint/2010/main" val="34651660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Barevné spekrum</a:t>
            </a:r>
          </a:p>
        </p:txBody>
      </p:sp>
      <p:graphicFrame>
        <p:nvGraphicFramePr>
          <p:cNvPr id="24579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411413" y="2060575"/>
          <a:ext cx="3960812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Image" r:id="rId3" imgW="3441270" imgH="3263492" progId="Photoshop.Image.7">
                  <p:embed/>
                </p:oleObj>
              </mc:Choice>
              <mc:Fallback>
                <p:oleObj name="Image" r:id="rId3" imgW="3441270" imgH="3263492" progId="Photoshop.Image.7">
                  <p:embed/>
                  <p:pic>
                    <p:nvPicPr>
                      <p:cNvPr id="2457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060575"/>
                        <a:ext cx="3960812" cy="375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7829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Čitelnost textu - ukázka</a:t>
            </a:r>
          </a:p>
        </p:txBody>
      </p:sp>
      <p:pic>
        <p:nvPicPr>
          <p:cNvPr id="25603" name="Picture 4" descr="ukazka-kontr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7062787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063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Skupiny barev - přehledy</a:t>
            </a:r>
          </a:p>
        </p:txBody>
      </p:sp>
      <p:sp>
        <p:nvSpPr>
          <p:cNvPr id="307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 dirty="0">
                <a:hlinkClick r:id="rId2"/>
              </a:rPr>
              <a:t>http://www.webtvorba.cz/css/barvy.html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http://www.jakpsatweb.cz/archiv/barvy-zakladni.html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4"/>
              </a:rPr>
              <a:t>http://www.jakpsatweb.cz/archiv/barvy-bezpecne.html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029635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Zahraniční weby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hlinkClick r:id="rId2"/>
              </a:rPr>
              <a:t>http://www.searchenginewatch.com </a:t>
            </a:r>
            <a:r>
              <a:rPr lang="cs-CZ" altLang="cs-CZ" sz="2800" dirty="0"/>
              <a:t>- SEO</a:t>
            </a:r>
          </a:p>
          <a:p>
            <a:pPr eaLnBrk="1" hangingPunct="1"/>
            <a:r>
              <a:rPr lang="cs-CZ" altLang="cs-CZ" sz="2800" dirty="0">
                <a:hlinkClick r:id="rId3"/>
              </a:rPr>
              <a:t>http://www.mattcutts.com/blog</a:t>
            </a:r>
            <a:r>
              <a:rPr lang="cs-CZ" altLang="cs-CZ" sz="2800" dirty="0"/>
              <a:t> - SEO</a:t>
            </a:r>
          </a:p>
          <a:p>
            <a:pPr eaLnBrk="1" hangingPunct="1"/>
            <a:r>
              <a:rPr lang="cs-CZ" altLang="cs-CZ" sz="2800" dirty="0">
                <a:hlinkClick r:id="rId4"/>
              </a:rPr>
              <a:t>http://www.webcredible.com/blog-reports/</a:t>
            </a:r>
            <a:r>
              <a:rPr lang="cs-CZ" altLang="cs-CZ" sz="2800" dirty="0"/>
              <a:t>  - webdesign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míchání barev</a:t>
            </a:r>
          </a:p>
        </p:txBody>
      </p:sp>
      <p:sp>
        <p:nvSpPr>
          <p:cNvPr id="317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Generátor barevných schémat</a:t>
            </a:r>
            <a:endParaRPr lang="cs-CZ" dirty="0"/>
          </a:p>
          <a:p>
            <a:pPr eaLnBrk="1" hangingPunct="1"/>
            <a:r>
              <a:rPr lang="cs-CZ" dirty="0" err="1">
                <a:hlinkClick r:id="rId3"/>
              </a:rPr>
              <a:t>Colour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Selector</a:t>
            </a:r>
            <a:endParaRPr lang="cs-CZ" dirty="0"/>
          </a:p>
          <a:p>
            <a:pPr eaLnBrk="1" hangingPunct="1"/>
            <a:r>
              <a:rPr lang="cs-CZ" dirty="0" err="1">
                <a:hlinkClick r:id="rId4"/>
              </a:rPr>
              <a:t>ColorMatch</a:t>
            </a:r>
            <a:r>
              <a:rPr lang="cs-CZ" dirty="0">
                <a:hlinkClick r:id="rId4"/>
              </a:rPr>
              <a:t> 5K</a:t>
            </a:r>
            <a:endParaRPr lang="cs-CZ" dirty="0"/>
          </a:p>
          <a:p>
            <a:pPr eaLnBrk="1" hangingPunct="1"/>
            <a:r>
              <a:rPr lang="cs-CZ" dirty="0">
                <a:hlinkClick r:id="rId5"/>
              </a:rPr>
              <a:t>Colortools.net</a:t>
            </a:r>
            <a:r>
              <a:rPr lang="cs-CZ" dirty="0"/>
              <a:t> – sada nástrojů pro práci s barvami</a:t>
            </a:r>
          </a:p>
        </p:txBody>
      </p:sp>
    </p:spTree>
    <p:extLst>
      <p:ext uri="{BB962C8B-B14F-4D97-AF65-F5344CB8AC3E}">
        <p14:creationId xmlns:p14="http://schemas.microsoft.com/office/powerpoint/2010/main" val="1405346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míchání barev</a:t>
            </a:r>
          </a:p>
        </p:txBody>
      </p:sp>
      <p:sp>
        <p:nvSpPr>
          <p:cNvPr id="327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err="1">
                <a:hlinkClick r:id="rId2"/>
              </a:rPr>
              <a:t>Colorblind</a:t>
            </a:r>
            <a:r>
              <a:rPr lang="cs-CZ" dirty="0">
                <a:hlinkClick r:id="rId2"/>
              </a:rPr>
              <a:t> Web </a:t>
            </a:r>
            <a:r>
              <a:rPr lang="cs-CZ" dirty="0" err="1">
                <a:hlinkClick r:id="rId2"/>
              </a:rPr>
              <a:t>Page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Filter</a:t>
            </a:r>
            <a:endParaRPr lang="cs-CZ" dirty="0"/>
          </a:p>
          <a:p>
            <a:pPr eaLnBrk="1" hangingPunct="1"/>
            <a:r>
              <a:rPr lang="cs-CZ" dirty="0">
                <a:hlinkClick r:id="rId3"/>
              </a:rPr>
              <a:t>ColourLovers.com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55858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Některá zraková postižení</a:t>
            </a:r>
          </a:p>
        </p:txBody>
      </p:sp>
      <p:sp>
        <p:nvSpPr>
          <p:cNvPr id="337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800" dirty="0" err="1"/>
              <a:t>dichromacy</a:t>
            </a:r>
            <a:r>
              <a:rPr lang="cs-CZ" sz="2800" dirty="0"/>
              <a:t> = neschopnost vidět jednu barvu z RGB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protanopia</a:t>
            </a:r>
            <a:r>
              <a:rPr lang="cs-CZ" sz="2800" dirty="0"/>
              <a:t> = neschopnost vidět červenou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tritanopia</a:t>
            </a:r>
            <a:r>
              <a:rPr lang="cs-CZ" sz="2800" dirty="0"/>
              <a:t> = neschopnost vidět modrou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deuteranopia</a:t>
            </a:r>
            <a:r>
              <a:rPr lang="cs-CZ" sz="2800" dirty="0"/>
              <a:t> = neschopnost vidět zelenou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color</a:t>
            </a:r>
            <a:r>
              <a:rPr lang="cs-CZ" sz="2800" dirty="0"/>
              <a:t> </a:t>
            </a:r>
            <a:r>
              <a:rPr lang="cs-CZ" sz="2800" dirty="0" err="1"/>
              <a:t>blindness</a:t>
            </a:r>
            <a:r>
              <a:rPr lang="cs-CZ" sz="2800" dirty="0"/>
              <a:t> (</a:t>
            </a:r>
            <a:r>
              <a:rPr lang="cs-CZ" sz="2800" dirty="0" err="1"/>
              <a:t>monochromacy</a:t>
            </a:r>
            <a:r>
              <a:rPr lang="cs-CZ" sz="2800" dirty="0"/>
              <a:t>) = barvoslepost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079500" y="5734050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cs-CZ" sz="2800">
                <a:hlinkClick r:id="rId2"/>
              </a:rPr>
              <a:t>http://en.wikipedia.org/wiki/Color_blindness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3480897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Templates</a:t>
            </a:r>
          </a:p>
        </p:txBody>
      </p:sp>
      <p:sp>
        <p:nvSpPr>
          <p:cNvPr id="245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2"/>
              </a:rPr>
              <a:t>http://www.templatesbox.com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3"/>
              </a:rPr>
              <a:t>http://www.freewebsitetemplates.com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4"/>
              </a:rPr>
              <a:t>http://www.flashtemplatestore.com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5"/>
              </a:rPr>
              <a:t>http://freesitetemplates.com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6"/>
              </a:rPr>
              <a:t>Free HTML+CSS Web </a:t>
            </a:r>
            <a:r>
              <a:rPr lang="cs-CZ" sz="2800" dirty="0" err="1">
                <a:hlinkClick r:id="rId6"/>
              </a:rPr>
              <a:t>Templates</a:t>
            </a:r>
            <a:r>
              <a:rPr lang="cs-CZ" sz="2800" dirty="0"/>
              <a:t> (</a:t>
            </a:r>
            <a:r>
              <a:rPr lang="cs-CZ" sz="2800" dirty="0" err="1"/>
              <a:t>Smashing</a:t>
            </a:r>
            <a:r>
              <a:rPr lang="cs-CZ" sz="2800" dirty="0"/>
              <a:t> </a:t>
            </a:r>
            <a:r>
              <a:rPr lang="cs-CZ" sz="2800" dirty="0" err="1"/>
              <a:t>Magazine</a:t>
            </a:r>
            <a:r>
              <a:rPr lang="cs-CZ" sz="2800" dirty="0"/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7"/>
              </a:rPr>
              <a:t>http://www.fwpthemes.com/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153247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Písmo</a:t>
            </a:r>
            <a:endParaRPr lang="en-US" sz="480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8150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výrazně zasahuje do grafického návrhu</a:t>
            </a:r>
          </a:p>
          <a:p>
            <a:pPr eaLnBrk="1" hangingPunct="1"/>
            <a:r>
              <a:rPr lang="cs-CZ" dirty="0"/>
              <a:t>definice pomocí CSS</a:t>
            </a:r>
          </a:p>
          <a:p>
            <a:pPr eaLnBrk="1" hangingPunct="1"/>
            <a:r>
              <a:rPr lang="cs-CZ" dirty="0"/>
              <a:t>volba vhodného druhu písma</a:t>
            </a:r>
          </a:p>
          <a:p>
            <a:pPr lvl="1" eaLnBrk="1" hangingPunct="1"/>
            <a:r>
              <a:rPr lang="cs-CZ" dirty="0"/>
              <a:t>neproporcionální písmo</a:t>
            </a:r>
          </a:p>
          <a:p>
            <a:pPr lvl="1" eaLnBrk="1" hangingPunct="1"/>
            <a:r>
              <a:rPr lang="cs-CZ" dirty="0" err="1"/>
              <a:t>Arial</a:t>
            </a:r>
            <a:r>
              <a:rPr lang="cs-CZ" dirty="0"/>
              <a:t>, </a:t>
            </a:r>
            <a:r>
              <a:rPr lang="cs-CZ" dirty="0" err="1"/>
              <a:t>Verdana</a:t>
            </a:r>
            <a:r>
              <a:rPr lang="cs-CZ" dirty="0"/>
              <a:t>, </a:t>
            </a:r>
            <a:r>
              <a:rPr lang="cs-CZ" dirty="0" err="1"/>
              <a:t>Helvetica</a:t>
            </a:r>
            <a:r>
              <a:rPr lang="cs-CZ" dirty="0"/>
              <a:t> (UNIX)</a:t>
            </a:r>
          </a:p>
          <a:p>
            <a:pPr eaLnBrk="1" hangingPunct="1"/>
            <a:r>
              <a:rPr lang="cs-CZ" dirty="0"/>
              <a:t>nepoužívat nestandardní fonty</a:t>
            </a:r>
          </a:p>
        </p:txBody>
      </p:sp>
    </p:spTree>
    <p:extLst>
      <p:ext uri="{BB962C8B-B14F-4D97-AF65-F5344CB8AC3E}">
        <p14:creationId xmlns:p14="http://schemas.microsoft.com/office/powerpoint/2010/main" val="2754504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68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velikost písma</a:t>
            </a:r>
          </a:p>
          <a:p>
            <a:pPr lvl="1" eaLnBrk="1" hangingPunct="1"/>
            <a:r>
              <a:rPr lang="cs-CZ"/>
              <a:t>absolutní jednotky (px, pt, in, pc, cm,…)</a:t>
            </a:r>
          </a:p>
          <a:p>
            <a:pPr lvl="1" eaLnBrk="1" hangingPunct="1"/>
            <a:r>
              <a:rPr lang="cs-CZ"/>
              <a:t>relativní jednotky (procenta, em, ex, xx-small, x-small, small, medium, large, x-large, xx-large, smaller, larger)</a:t>
            </a:r>
          </a:p>
          <a:p>
            <a:pPr eaLnBrk="1" hangingPunct="1"/>
            <a:r>
              <a:rPr lang="cs-CZ"/>
              <a:t>řádkování (pomáhá čitelnosti textu)</a:t>
            </a:r>
          </a:p>
          <a:p>
            <a:pPr lvl="1" eaLnBrk="1" hangingPunct="1"/>
            <a:r>
              <a:rPr lang="cs-CZ"/>
              <a:t>line-height</a:t>
            </a:r>
          </a:p>
        </p:txBody>
      </p:sp>
    </p:spTree>
    <p:extLst>
      <p:ext uri="{BB962C8B-B14F-4D97-AF65-F5344CB8AC3E}">
        <p14:creationId xmlns:p14="http://schemas.microsoft.com/office/powerpoint/2010/main" val="17220606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78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zvýraznění textu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nepoužívat </a:t>
            </a:r>
            <a:r>
              <a:rPr lang="en-US"/>
              <a:t>&lt;b&gt;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&lt;strong&gt;, &lt;em&gt;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st</a:t>
            </a:r>
            <a:r>
              <a:rPr lang="cs-CZ"/>
              <a:t>y</a:t>
            </a:r>
            <a:r>
              <a:rPr lang="en-US"/>
              <a:t>l l</a:t>
            </a:r>
            <a:r>
              <a:rPr lang="cs-CZ"/>
              <a:t>z</a:t>
            </a:r>
            <a:r>
              <a:rPr lang="en-US"/>
              <a:t>e m</a:t>
            </a:r>
            <a:r>
              <a:rPr lang="cs-CZ"/>
              <a:t>ě</a:t>
            </a:r>
            <a:r>
              <a:rPr lang="en-US"/>
              <a:t>nit p</a:t>
            </a:r>
            <a:r>
              <a:rPr lang="cs-CZ"/>
              <a:t>ř</a:t>
            </a:r>
            <a:r>
              <a:rPr lang="en-US"/>
              <a:t>es CSS</a:t>
            </a:r>
            <a:endParaRPr lang="cs-CZ"/>
          </a:p>
          <a:p>
            <a:pPr lvl="1" eaLnBrk="1" hangingPunct="1">
              <a:lnSpc>
                <a:spcPct val="90000"/>
              </a:lnSpc>
            </a:pPr>
            <a:r>
              <a:rPr lang="cs-CZ"/>
              <a:t>text nepodtrháváme (odkazy)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zarovnávání textu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souvislý text - justify, jinak left</a:t>
            </a:r>
          </a:p>
        </p:txBody>
      </p:sp>
    </p:spTree>
    <p:extLst>
      <p:ext uri="{BB962C8B-B14F-4D97-AF65-F5344CB8AC3E}">
        <p14:creationId xmlns:p14="http://schemas.microsoft.com/office/powerpoint/2010/main" val="20760024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Nadpisy</a:t>
            </a:r>
          </a:p>
        </p:txBody>
      </p:sp>
      <p:sp>
        <p:nvSpPr>
          <p:cNvPr id="3891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definujeme tagy </a:t>
            </a:r>
            <a:r>
              <a:rPr lang="en-US"/>
              <a:t>&lt;</a:t>
            </a:r>
            <a:r>
              <a:rPr lang="cs-CZ"/>
              <a:t>h1</a:t>
            </a:r>
            <a:r>
              <a:rPr lang="en-US"/>
              <a:t>&gt;</a:t>
            </a:r>
            <a:r>
              <a:rPr lang="cs-CZ"/>
              <a:t>-</a:t>
            </a:r>
            <a:r>
              <a:rPr lang="en-US"/>
              <a:t>&lt;</a:t>
            </a:r>
            <a:r>
              <a:rPr lang="cs-CZ"/>
              <a:t>h6</a:t>
            </a:r>
            <a:r>
              <a:rPr lang="en-US"/>
              <a:t>&gt;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/>
              <a:t>nadpisy výstižné</a:t>
            </a:r>
            <a:endParaRPr lang="en-US"/>
          </a:p>
          <a:p>
            <a:pPr eaLnBrk="1" hangingPunct="1">
              <a:lnSpc>
                <a:spcPct val="110000"/>
              </a:lnSpc>
            </a:pPr>
            <a:r>
              <a:rPr lang="en-US"/>
              <a:t>&lt;h</a:t>
            </a:r>
            <a:r>
              <a:rPr lang="cs-CZ"/>
              <a:t>1</a:t>
            </a:r>
            <a:r>
              <a:rPr lang="en-US"/>
              <a:t>&gt;</a:t>
            </a:r>
            <a:r>
              <a:rPr lang="cs-CZ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pouze jednou na stránce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hlavní nadpis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důležitý pro vyhledávače, SEO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správná hierarchie nadpisů!!!</a:t>
            </a:r>
          </a:p>
        </p:txBody>
      </p:sp>
    </p:spTree>
    <p:extLst>
      <p:ext uri="{BB962C8B-B14F-4D97-AF65-F5344CB8AC3E}">
        <p14:creationId xmlns:p14="http://schemas.microsoft.com/office/powerpoint/2010/main" val="37767435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místo textu</a:t>
            </a:r>
          </a:p>
        </p:txBody>
      </p:sp>
      <p:sp>
        <p:nvSpPr>
          <p:cNvPr id="399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použití obrázků v textech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prospěje samotné stránce???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kdy jej použít?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grafická potřeba (stínování, průhlednost, specifický font apod.)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logo, slogan, název stránky, menu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atribut alt, neviditelný text</a:t>
            </a:r>
          </a:p>
          <a:p>
            <a:pPr lvl="1" eaLnBrk="1" hangingPunct="1">
              <a:lnSpc>
                <a:spcPct val="9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4353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9d55e41365e945dd372c219cd93391296378dcd"/>
</p:tagLst>
</file>

<file path=ppt/theme/theme1.xml><?xml version="1.0" encoding="utf-8"?>
<a:theme xmlns:a="http://schemas.openxmlformats.org/drawingml/2006/main" name="circles">
  <a:themeElements>
    <a:clrScheme name="circles 3">
      <a:dk1>
        <a:srgbClr val="000000"/>
      </a:dk1>
      <a:lt1>
        <a:srgbClr val="FFDBA6"/>
      </a:lt1>
      <a:dk2>
        <a:srgbClr val="FFFFFF"/>
      </a:dk2>
      <a:lt2>
        <a:srgbClr val="FFAC31"/>
      </a:lt2>
      <a:accent1>
        <a:srgbClr val="FF9900"/>
      </a:accent1>
      <a:accent2>
        <a:srgbClr val="FFCC80"/>
      </a:accent2>
      <a:accent3>
        <a:srgbClr val="FFEAD0"/>
      </a:accent3>
      <a:accent4>
        <a:srgbClr val="000000"/>
      </a:accent4>
      <a:accent5>
        <a:srgbClr val="FFCAAA"/>
      </a:accent5>
      <a:accent6>
        <a:srgbClr val="E7B973"/>
      </a:accent6>
      <a:hlink>
        <a:srgbClr val="E68A00"/>
      </a:hlink>
      <a:folHlink>
        <a:srgbClr val="FF6600"/>
      </a:folHlink>
    </a:clrScheme>
    <a:fontScheme name="circ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s 1">
        <a:dk1>
          <a:srgbClr val="005A58"/>
        </a:dk1>
        <a:lt1>
          <a:srgbClr val="FFFFFF"/>
        </a:lt1>
        <a:dk2>
          <a:srgbClr val="008080"/>
        </a:dk2>
        <a:lt2>
          <a:srgbClr val="FFFFCD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2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3">
        <a:dk1>
          <a:srgbClr val="000000"/>
        </a:dk1>
        <a:lt1>
          <a:srgbClr val="FFDBA6"/>
        </a:lt1>
        <a:dk2>
          <a:srgbClr val="FFFFFF"/>
        </a:dk2>
        <a:lt2>
          <a:srgbClr val="FFAC31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s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4696</Words>
  <Application>Microsoft Office PowerPoint</Application>
  <PresentationFormat>Předvádění na obrazovce (4:3)</PresentationFormat>
  <Paragraphs>1115</Paragraphs>
  <Slides>276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276</vt:i4>
      </vt:variant>
    </vt:vector>
  </HeadingPairs>
  <TitlesOfParts>
    <vt:vector size="282" baseType="lpstr">
      <vt:lpstr>Arial</vt:lpstr>
      <vt:lpstr>Arial Black</vt:lpstr>
      <vt:lpstr>Wingdings</vt:lpstr>
      <vt:lpstr>Wingdings 3</vt:lpstr>
      <vt:lpstr>circles</vt:lpstr>
      <vt:lpstr>Image</vt:lpstr>
      <vt:lpstr>Teoretický základ tvorby webu</vt:lpstr>
      <vt:lpstr>Obsah kurzu</vt:lpstr>
      <vt:lpstr>Cíle kurzu</vt:lpstr>
      <vt:lpstr>Co byste měli znát?</vt:lpstr>
      <vt:lpstr>Důležité informace </vt:lpstr>
      <vt:lpstr>Požadavky k zápočtu - projekt</vt:lpstr>
      <vt:lpstr>Prezentace aplikace PowerPoint</vt:lpstr>
      <vt:lpstr>Zahraniční weby</vt:lpstr>
      <vt:lpstr>Zahraniční weby</vt:lpstr>
      <vt:lpstr>České weby</vt:lpstr>
      <vt:lpstr>Knihy</vt:lpstr>
      <vt:lpstr>Prezentace aplikace PowerPoint</vt:lpstr>
      <vt:lpstr>Co je na webech špatně</vt:lpstr>
      <vt:lpstr>Prezentace aplikace PowerPoint</vt:lpstr>
      <vt:lpstr>Proces tvorby webových stránek</vt:lpstr>
      <vt:lpstr>Prezentace aplikace PowerPoint</vt:lpstr>
      <vt:lpstr>Tvůrčí tým</vt:lpstr>
      <vt:lpstr>Co byste si měli zjistit</vt:lpstr>
      <vt:lpstr>Určení cílové skupiny</vt:lpstr>
      <vt:lpstr>Určení cílové skupiny</vt:lpstr>
      <vt:lpstr>Prezentace aplikace PowerPoint</vt:lpstr>
      <vt:lpstr>Praktický úkol</vt:lpstr>
      <vt:lpstr>Jak poznat cílovou skupinu?</vt:lpstr>
      <vt:lpstr>Koho testovat?</vt:lpstr>
      <vt:lpstr>Kde zkoumat?</vt:lpstr>
      <vt:lpstr>Odměny za testování</vt:lpstr>
      <vt:lpstr>Ptejte se na to,…</vt:lpstr>
      <vt:lpstr>Rozhovory</vt:lpstr>
      <vt:lpstr>Proč vytváříme webové stránky?</vt:lpstr>
      <vt:lpstr>Cíle stránek</vt:lpstr>
      <vt:lpstr>Cíle stránek prakticky</vt:lpstr>
      <vt:lpstr>Obsah webu</vt:lpstr>
      <vt:lpstr>Ostatní</vt:lpstr>
      <vt:lpstr>Krutá realita</vt:lpstr>
      <vt:lpstr>Prezentace aplikace PowerPoint</vt:lpstr>
      <vt:lpstr>Návrh webu</vt:lpstr>
      <vt:lpstr>Skica</vt:lpstr>
      <vt:lpstr>Wireframe = drátěný model webu</vt:lpstr>
      <vt:lpstr>Druhy Wireframe</vt:lpstr>
      <vt:lpstr>Nástroje</vt:lpstr>
      <vt:lpstr>Informační architektura</vt:lpstr>
      <vt:lpstr>Prototyp a grafický návrh</vt:lpstr>
      <vt:lpstr>Kde vzít inspiraci</vt:lpstr>
      <vt:lpstr>Templates</vt:lpstr>
      <vt:lpstr>Fotobanky</vt:lpstr>
      <vt:lpstr>Rozcestník</vt:lpstr>
      <vt:lpstr>Druhy licencí</vt:lpstr>
      <vt:lpstr>Chcete si přivydělat?</vt:lpstr>
      <vt:lpstr>Předkládání návrhu klientovi</vt:lpstr>
      <vt:lpstr>Prezentace aplikace PowerPoint</vt:lpstr>
      <vt:lpstr>Statické prezentace</vt:lpstr>
      <vt:lpstr>Dynamické prezentace</vt:lpstr>
      <vt:lpstr>Redakční systémy</vt:lpstr>
      <vt:lpstr>Příklady redakčních systémů</vt:lpstr>
      <vt:lpstr>Přehled open CMS</vt:lpstr>
      <vt:lpstr>Nástroje na tvorbu webu</vt:lpstr>
      <vt:lpstr>Prezentace aplikace PowerPoint</vt:lpstr>
      <vt:lpstr>Hosting a adresa</vt:lpstr>
      <vt:lpstr>Vyhledání vhodného hostingu</vt:lpstr>
      <vt:lpstr>Hostingy zdarma</vt:lpstr>
      <vt:lpstr>Další možnosti pro náročné</vt:lpstr>
      <vt:lpstr>Komerční hosting</vt:lpstr>
      <vt:lpstr>Zásady zveřejnění webu</vt:lpstr>
      <vt:lpstr>Prezentace aplikace PowerPoint</vt:lpstr>
      <vt:lpstr>Údržba</vt:lpstr>
      <vt:lpstr>Proces tvorby webových stránek</vt:lpstr>
      <vt:lpstr>Prezentace aplikace PowerPoint</vt:lpstr>
      <vt:lpstr>Prezentace aplikace PowerPoint</vt:lpstr>
      <vt:lpstr>Prezentace aplikace PowerPoint</vt:lpstr>
      <vt:lpstr>Homepage</vt:lpstr>
      <vt:lpstr>Cíle domovské stránky</vt:lpstr>
      <vt:lpstr>Domovská stránka</vt:lpstr>
      <vt:lpstr>Domovská stránka</vt:lpstr>
      <vt:lpstr>Co na homepage</vt:lpstr>
      <vt:lpstr>Co na homepage</vt:lpstr>
      <vt:lpstr>Prezentace aplikace PowerPoint</vt:lpstr>
      <vt:lpstr>Druhy stránek</vt:lpstr>
      <vt:lpstr>Layouty</vt:lpstr>
      <vt:lpstr>Prezentace aplikace PowerPoint</vt:lpstr>
      <vt:lpstr>Správný obrázek</vt:lpstr>
      <vt:lpstr>Grafika na stránce</vt:lpstr>
      <vt:lpstr>Obrázky - rastrová grafika</vt:lpstr>
      <vt:lpstr>Photoshop – uložit pro web</vt:lpstr>
      <vt:lpstr>Obrázky - vektorová grafika</vt:lpstr>
      <vt:lpstr>Barvy</vt:lpstr>
      <vt:lpstr>Funkce barev</vt:lpstr>
      <vt:lpstr>Barevné spekrum</vt:lpstr>
      <vt:lpstr>Čitelnost textu - ukázka</vt:lpstr>
      <vt:lpstr>Skupiny barev - přehledy</vt:lpstr>
      <vt:lpstr>Nástroje na míchání barev</vt:lpstr>
      <vt:lpstr>Nástroje na míchání barev</vt:lpstr>
      <vt:lpstr>Některá zraková postižení</vt:lpstr>
      <vt:lpstr>Templates</vt:lpstr>
      <vt:lpstr>Prezentace aplikace PowerPoint</vt:lpstr>
      <vt:lpstr>Písmo</vt:lpstr>
      <vt:lpstr>Písmo</vt:lpstr>
      <vt:lpstr>Písmo</vt:lpstr>
      <vt:lpstr>Nadpisy</vt:lpstr>
      <vt:lpstr>Obrázky místo textu</vt:lpstr>
      <vt:lpstr>Nevýhody</vt:lpstr>
      <vt:lpstr>Kódování</vt:lpstr>
      <vt:lpstr>Kódování v PSPadu</vt:lpstr>
      <vt:lpstr>Správná deklarace kódování</vt:lpstr>
      <vt:lpstr>Prezentace aplikace PowerPoint</vt:lpstr>
      <vt:lpstr>Odkazy</vt:lpstr>
      <vt:lpstr>Texty v odkazech</vt:lpstr>
      <vt:lpstr>Texty v odkazech prakticky</vt:lpstr>
      <vt:lpstr>Odkazy</vt:lpstr>
      <vt:lpstr>Otvírání stránek v novém okně</vt:lpstr>
      <vt:lpstr>Odkazy na soubory</vt:lpstr>
      <vt:lpstr>Příklad</vt:lpstr>
      <vt:lpstr>Prezentace aplikace PowerPoint</vt:lpstr>
      <vt:lpstr>Tabulky</vt:lpstr>
      <vt:lpstr>Tabulky</vt:lpstr>
      <vt:lpstr>Tabulky</vt:lpstr>
      <vt:lpstr>Tabulky</vt:lpstr>
      <vt:lpstr>Tabulky</vt:lpstr>
      <vt:lpstr>Zásady tvorby tabulek</vt:lpstr>
      <vt:lpstr>Prezentace aplikace PowerPoint</vt:lpstr>
      <vt:lpstr>Formuláře</vt:lpstr>
      <vt:lpstr>Formuláře</vt:lpstr>
      <vt:lpstr>Formuláře - příklad</vt:lpstr>
      <vt:lpstr>Prezentace aplikace PowerPoint</vt:lpstr>
      <vt:lpstr>Seznamy</vt:lpstr>
      <vt:lpstr>Prezentace aplikace PowerPoint</vt:lpstr>
      <vt:lpstr>Prezentace aplikace PowerPoint</vt:lpstr>
      <vt:lpstr>Otázky na úvod</vt:lpstr>
      <vt:lpstr>Definice</vt:lpstr>
      <vt:lpstr>Aplikovaná IA</vt:lpstr>
      <vt:lpstr>U+C+C=IA</vt:lpstr>
      <vt:lpstr>U+C+C</vt:lpstr>
      <vt:lpstr>Uživatelské potřeby</vt:lpstr>
      <vt:lpstr>Hlavní cíl IA</vt:lpstr>
      <vt:lpstr>Dílčí úkoly IA</vt:lpstr>
      <vt:lpstr>Dělení IA</vt:lpstr>
      <vt:lpstr>Jiné dělení</vt:lpstr>
      <vt:lpstr>Jiné dělení</vt:lpstr>
      <vt:lpstr>Organizační schémata</vt:lpstr>
      <vt:lpstr>Ikony v menu</vt:lpstr>
      <vt:lpstr>Prezentace aplikace PowerPoint</vt:lpstr>
      <vt:lpstr>Prezentace aplikace PowerPoint</vt:lpstr>
      <vt:lpstr>Primární navigace</vt:lpstr>
      <vt:lpstr>Sekundární navigace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Záložky</vt:lpstr>
      <vt:lpstr>Záložky</vt:lpstr>
      <vt:lpstr>Záložky</vt:lpstr>
      <vt:lpstr>Záložky</vt:lpstr>
      <vt:lpstr>Prezentace aplikace PowerPoint</vt:lpstr>
      <vt:lpstr>Prezentace aplikace PowerPoint</vt:lpstr>
      <vt:lpstr>Prezentace aplikace PowerPoint</vt:lpstr>
      <vt:lpstr>Prezentace aplikace PowerPoint</vt:lpstr>
      <vt:lpstr>Ukázky záložek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Drobečková navigace</vt:lpstr>
      <vt:lpstr>Drobečková navigace</vt:lpstr>
      <vt:lpstr>Co u drobků dodržovat?</vt:lpstr>
      <vt:lpstr>Kde se využívají?</vt:lpstr>
      <vt:lpstr>Prezentace aplikace PowerPoint</vt:lpstr>
      <vt:lpstr>Prezentace aplikace PowerPoint</vt:lpstr>
      <vt:lpstr>Prezentace aplikace PowerPoint</vt:lpstr>
      <vt:lpstr>Prezentace aplikace PowerPoint</vt:lpstr>
      <vt:lpstr>Hierarchické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Uživatelské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Kontextová navigace</vt:lpstr>
      <vt:lpstr>Kontextová navigace</vt:lpstr>
      <vt:lpstr>Prezentace aplikace PowerPoint</vt:lpstr>
      <vt:lpstr>Prezentace aplikace PowerPoint</vt:lpstr>
      <vt:lpstr>Mapa stránek (Site Map)</vt:lpstr>
      <vt:lpstr>Prezentace aplikace PowerPoint</vt:lpstr>
      <vt:lpstr>Prezentace aplikace PowerPoint</vt:lpstr>
      <vt:lpstr>Prezentace aplikace PowerPoint</vt:lpstr>
      <vt:lpstr>Rejstřík stránek (Site Index)</vt:lpstr>
      <vt:lpstr>Prezentace aplikace PowerPoint</vt:lpstr>
      <vt:lpstr>Prezentace aplikace PowerPoint</vt:lpstr>
      <vt:lpstr>Stránkování</vt:lpstr>
      <vt:lpstr>Prezentace aplikace PowerPoint</vt:lpstr>
      <vt:lpstr>Vyhledávání</vt:lpstr>
      <vt:lpstr>Vyhledávání</vt:lpstr>
      <vt:lpstr>Vyhledávání</vt:lpstr>
      <vt:lpstr>Vyhledávání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Chyba 404</vt:lpstr>
      <vt:lpstr>Chyba 404</vt:lpstr>
      <vt:lpstr>Prezentace aplikace PowerPoint</vt:lpstr>
      <vt:lpstr>Logo</vt:lpstr>
      <vt:lpstr>Logo v navigaci</vt:lpstr>
      <vt:lpstr>Na závěr…</vt:lpstr>
      <vt:lpstr>Prezentace aplikace PowerPoint</vt:lpstr>
      <vt:lpstr>Jazyk HTML</vt:lpstr>
      <vt:lpstr>Vývoj HTML</vt:lpstr>
      <vt:lpstr>XHTML</vt:lpstr>
      <vt:lpstr>Verze XHTML</vt:lpstr>
      <vt:lpstr>Základní rozdíly mezi HTML 4.01 a XHTML 1.0</vt:lpstr>
      <vt:lpstr>Základní rozdíly mezi HTML 4.01 a XHTML 1.0</vt:lpstr>
      <vt:lpstr>Základní rozdíly mezi HTML 4.01 a XHTML 1.0</vt:lpstr>
      <vt:lpstr>Základní rozdíly mezi HTML 4.01 a XHTML 1.0</vt:lpstr>
      <vt:lpstr>Základní rozdíly mezi HTML 4.01 a XHTML 1.0</vt:lpstr>
      <vt:lpstr>Základní rozdíly mezi  XHTML 1.0 Strict a XHTML 1.1</vt:lpstr>
      <vt:lpstr>HTML 5.0</vt:lpstr>
      <vt:lpstr>HTML 5.0</vt:lpstr>
      <vt:lpstr>Prezentace aplikace PowerPoint</vt:lpstr>
      <vt:lpstr>Prezentace aplikace PowerPoint</vt:lpstr>
      <vt:lpstr>HTML 5.0</vt:lpstr>
      <vt:lpstr>Validita zdrojového kódu</vt:lpstr>
      <vt:lpstr>Web Developer Toolbar</vt:lpstr>
      <vt:lpstr>HTML Validator</vt:lpstr>
      <vt:lpstr>Kaskádové styly (CSS)</vt:lpstr>
      <vt:lpstr>Proč používat CSS</vt:lpstr>
      <vt:lpstr>Nevýhody stylů</vt:lpstr>
      <vt:lpstr>JavaScript</vt:lpstr>
      <vt:lpstr>JavaScript</vt:lpstr>
      <vt:lpstr>JS - zajímavé odkazy</vt:lpstr>
      <vt:lpstr>jQuery</vt:lpstr>
      <vt:lpstr>DOM</vt:lpstr>
      <vt:lpstr>AJAX</vt:lpstr>
      <vt:lpstr>AJAX</vt:lpstr>
      <vt:lpstr>Využití AJAXu v praxi</vt:lpstr>
      <vt:lpstr>Praktické ukázky Ajaxu</vt:lpstr>
      <vt:lpstr>Flash</vt:lpstr>
      <vt:lpstr>Proč se Flashi vyhnout</vt:lpstr>
      <vt:lpstr>Programovací jazyky</vt:lpstr>
      <vt:lpstr>PHP</vt:lpstr>
      <vt:lpstr>PHP</vt:lpstr>
      <vt:lpstr>PHP - ukázka</vt:lpstr>
      <vt:lpstr>PHP scripty</vt:lpstr>
      <vt:lpstr>ASP</vt:lpstr>
      <vt:lpstr>Prezentace aplikace PowerPoint</vt:lpstr>
      <vt:lpstr>Redakční systémy</vt:lpstr>
      <vt:lpstr>Prezentace aplikace PowerPoint</vt:lpstr>
      <vt:lpstr>Využívanost RS 2015</vt:lpstr>
      <vt:lpstr>Prezentace aplikace PowerPoint</vt:lpstr>
      <vt:lpstr>Prezentace aplikace PowerPoint</vt:lpstr>
      <vt:lpstr>Zřídit hosting</vt:lpstr>
      <vt:lpstr>Prezentace aplikace PowerPoint</vt:lpstr>
    </vt:vector>
  </TitlesOfParts>
  <Company>Clearly Presented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in here</dc:title>
  <dc:creator>Pearce</dc:creator>
  <cp:lastModifiedBy>Martin Krčál</cp:lastModifiedBy>
  <cp:revision>104</cp:revision>
  <dcterms:created xsi:type="dcterms:W3CDTF">2005-04-26T09:52:17Z</dcterms:created>
  <dcterms:modified xsi:type="dcterms:W3CDTF">2018-02-28T16:29:50Z</dcterms:modified>
</cp:coreProperties>
</file>