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256" r:id="rId2"/>
    <p:sldId id="340" r:id="rId3"/>
    <p:sldId id="310" r:id="rId4"/>
    <p:sldId id="311" r:id="rId5"/>
    <p:sldId id="312" r:id="rId6"/>
    <p:sldId id="313" r:id="rId7"/>
    <p:sldId id="314" r:id="rId8"/>
    <p:sldId id="315" r:id="rId9"/>
    <p:sldId id="316" r:id="rId10"/>
    <p:sldId id="346" r:id="rId11"/>
    <p:sldId id="317" r:id="rId12"/>
    <p:sldId id="318" r:id="rId13"/>
    <p:sldId id="319" r:id="rId14"/>
    <p:sldId id="320" r:id="rId15"/>
    <p:sldId id="321" r:id="rId16"/>
    <p:sldId id="322" r:id="rId17"/>
    <p:sldId id="323" r:id="rId18"/>
    <p:sldId id="324" r:id="rId19"/>
    <p:sldId id="325" r:id="rId20"/>
    <p:sldId id="326" r:id="rId21"/>
    <p:sldId id="327" r:id="rId22"/>
    <p:sldId id="328" r:id="rId23"/>
    <p:sldId id="329" r:id="rId24"/>
    <p:sldId id="330" r:id="rId25"/>
    <p:sldId id="347" r:id="rId26"/>
    <p:sldId id="331" r:id="rId27"/>
    <p:sldId id="332" r:id="rId28"/>
    <p:sldId id="335" r:id="rId29"/>
    <p:sldId id="336" r:id="rId30"/>
    <p:sldId id="337" r:id="rId31"/>
    <p:sldId id="338" r:id="rId32"/>
    <p:sldId id="339" r:id="rId33"/>
    <p:sldId id="341" r:id="rId34"/>
    <p:sldId id="343" r:id="rId35"/>
    <p:sldId id="344" r:id="rId36"/>
    <p:sldId id="345" r:id="rId37"/>
    <p:sldId id="271" r:id="rId38"/>
  </p:sldIdLst>
  <p:sldSz cx="9144000" cy="6858000" type="screen4x3"/>
  <p:notesSz cx="7099300" cy="102346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21" autoAdjust="0"/>
    <p:restoredTop sz="66084" autoAdjust="0"/>
  </p:normalViewPr>
  <p:slideViewPr>
    <p:cSldViewPr>
      <p:cViewPr>
        <p:scale>
          <a:sx n="70" d="100"/>
          <a:sy n="70" d="100"/>
        </p:scale>
        <p:origin x="-138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cs-CZ"/>
          </a:p>
        </p:txBody>
      </p:sp>
      <p:sp>
        <p:nvSpPr>
          <p:cNvPr id="3" name="Date Placeholder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r>
              <a:rPr lang="cs-CZ"/>
              <a:t>08.06.2017</a:t>
            </a:r>
          </a:p>
        </p:txBody>
      </p:sp>
      <p:sp>
        <p:nvSpPr>
          <p:cNvPr id="4" name="Footer Placeholder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endParaRPr lang="cs-CZ"/>
          </a:p>
        </p:txBody>
      </p:sp>
      <p:sp>
        <p:nvSpPr>
          <p:cNvPr id="5" name="Slide Number Placeholder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3FAD0122-1372-4D2B-87F2-B22633A30109}" type="slidenum">
              <a:rPr lang="cs-CZ" smtClean="0"/>
              <a:t>‹#›</a:t>
            </a:fld>
            <a:endParaRPr lang="cs-CZ"/>
          </a:p>
        </p:txBody>
      </p:sp>
    </p:spTree>
    <p:extLst>
      <p:ext uri="{BB962C8B-B14F-4D97-AF65-F5344CB8AC3E}">
        <p14:creationId xmlns:p14="http://schemas.microsoft.com/office/powerpoint/2010/main" val="2605119593"/>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cs-CZ"/>
          </a:p>
        </p:txBody>
      </p:sp>
      <p:sp>
        <p:nvSpPr>
          <p:cNvPr id="3" name="Zástupný symbol pro datum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r>
              <a:rPr lang="cs-CZ"/>
              <a:t>08.06.2017</a:t>
            </a:r>
          </a:p>
        </p:txBody>
      </p:sp>
      <p:sp>
        <p:nvSpPr>
          <p:cNvPr id="4" name="Zástupný symbol pro obrázek snímku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cs-CZ"/>
          </a:p>
        </p:txBody>
      </p:sp>
      <p:sp>
        <p:nvSpPr>
          <p:cNvPr id="5" name="Zástupný symbol pro poznámky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cs-CZ"/>
          </a:p>
        </p:txBody>
      </p:sp>
      <p:sp>
        <p:nvSpPr>
          <p:cNvPr id="7" name="Zástupný symbol pro číslo snímku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F39C7F2D-0681-474D-80AB-564485310210}" type="slidenum">
              <a:rPr lang="cs-CZ" smtClean="0"/>
              <a:pPr/>
              <a:t>‹#›</a:t>
            </a:fld>
            <a:endParaRPr lang="cs-CZ"/>
          </a:p>
        </p:txBody>
      </p:sp>
    </p:spTree>
    <p:extLst>
      <p:ext uri="{BB962C8B-B14F-4D97-AF65-F5344CB8AC3E}">
        <p14:creationId xmlns:p14="http://schemas.microsoft.com/office/powerpoint/2010/main" val="392738761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F39C7F2D-0681-474D-80AB-564485310210}" type="slidenum">
              <a:rPr lang="cs-CZ" smtClean="0"/>
              <a:pPr/>
              <a:t>1</a:t>
            </a:fld>
            <a:endParaRPr lang="cs-CZ"/>
          </a:p>
        </p:txBody>
      </p:sp>
      <p:sp>
        <p:nvSpPr>
          <p:cNvPr id="5" name="Zástupný symbol pro datum 4"/>
          <p:cNvSpPr>
            <a:spLocks noGrp="1"/>
          </p:cNvSpPr>
          <p:nvPr>
            <p:ph type="dt" idx="11"/>
          </p:nvPr>
        </p:nvSpPr>
        <p:spPr/>
        <p:txBody>
          <a:bodyPr/>
          <a:lstStyle/>
          <a:p>
            <a:r>
              <a:rPr lang="cs-CZ"/>
              <a:t>08.06.2017</a:t>
            </a:r>
          </a:p>
        </p:txBody>
      </p:sp>
    </p:spTree>
    <p:extLst>
      <p:ext uri="{BB962C8B-B14F-4D97-AF65-F5344CB8AC3E}">
        <p14:creationId xmlns:p14="http://schemas.microsoft.com/office/powerpoint/2010/main" val="13698300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10</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11</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12</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13</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14</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15</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16</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17</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18</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19</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2</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20</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21</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22</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23</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24</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25</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26</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27</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28</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29</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3</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30</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31</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32</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33</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34</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35</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36</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4</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5</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6</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7</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8</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kumimoji="1" sz="2500">
                <a:solidFill>
                  <a:schemeClr val="tx1"/>
                </a:solidFill>
                <a:latin typeface="Times New Roman" pitchFamily="18" charset="0"/>
              </a:defRPr>
            </a:lvl1pPr>
            <a:lvl2pPr marL="781806" indent="-300695" eaLnBrk="0" hangingPunct="0">
              <a:defRPr kumimoji="1" sz="2500">
                <a:solidFill>
                  <a:schemeClr val="tx1"/>
                </a:solidFill>
                <a:latin typeface="Times New Roman" pitchFamily="18" charset="0"/>
              </a:defRPr>
            </a:lvl2pPr>
            <a:lvl3pPr marL="1202779" indent="-240556" eaLnBrk="0" hangingPunct="0">
              <a:defRPr kumimoji="1" sz="2500">
                <a:solidFill>
                  <a:schemeClr val="tx1"/>
                </a:solidFill>
                <a:latin typeface="Times New Roman" pitchFamily="18" charset="0"/>
              </a:defRPr>
            </a:lvl3pPr>
            <a:lvl4pPr marL="1683890" indent="-240556" eaLnBrk="0" hangingPunct="0">
              <a:defRPr kumimoji="1" sz="2500">
                <a:solidFill>
                  <a:schemeClr val="tx1"/>
                </a:solidFill>
                <a:latin typeface="Times New Roman" pitchFamily="18" charset="0"/>
              </a:defRPr>
            </a:lvl4pPr>
            <a:lvl5pPr marL="2165002" indent="-240556" eaLnBrk="0" hangingPunct="0">
              <a:defRPr kumimoji="1" sz="2500">
                <a:solidFill>
                  <a:schemeClr val="tx1"/>
                </a:solidFill>
                <a:latin typeface="Times New Roman" pitchFamily="18" charset="0"/>
              </a:defRPr>
            </a:lvl5pPr>
            <a:lvl6pPr marL="2646114" indent="-240556" eaLnBrk="0" fontAlgn="base" hangingPunct="0">
              <a:spcBef>
                <a:spcPct val="0"/>
              </a:spcBef>
              <a:spcAft>
                <a:spcPct val="0"/>
              </a:spcAft>
              <a:defRPr kumimoji="1" sz="2500">
                <a:solidFill>
                  <a:schemeClr val="tx1"/>
                </a:solidFill>
                <a:latin typeface="Times New Roman" pitchFamily="18" charset="0"/>
              </a:defRPr>
            </a:lvl6pPr>
            <a:lvl7pPr marL="3127225" indent="-240556" eaLnBrk="0" fontAlgn="base" hangingPunct="0">
              <a:spcBef>
                <a:spcPct val="0"/>
              </a:spcBef>
              <a:spcAft>
                <a:spcPct val="0"/>
              </a:spcAft>
              <a:defRPr kumimoji="1" sz="2500">
                <a:solidFill>
                  <a:schemeClr val="tx1"/>
                </a:solidFill>
                <a:latin typeface="Times New Roman" pitchFamily="18" charset="0"/>
              </a:defRPr>
            </a:lvl7pPr>
            <a:lvl8pPr marL="3608337" indent="-240556" eaLnBrk="0" fontAlgn="base" hangingPunct="0">
              <a:spcBef>
                <a:spcPct val="0"/>
              </a:spcBef>
              <a:spcAft>
                <a:spcPct val="0"/>
              </a:spcAft>
              <a:defRPr kumimoji="1" sz="2500">
                <a:solidFill>
                  <a:schemeClr val="tx1"/>
                </a:solidFill>
                <a:latin typeface="Times New Roman" pitchFamily="18" charset="0"/>
              </a:defRPr>
            </a:lvl8pPr>
            <a:lvl9pPr marL="4089448" indent="-240556" eaLnBrk="0" fontAlgn="base" hangingPunct="0">
              <a:spcBef>
                <a:spcPct val="0"/>
              </a:spcBef>
              <a:spcAft>
                <a:spcPct val="0"/>
              </a:spcAft>
              <a:defRPr kumimoji="1" sz="2500">
                <a:solidFill>
                  <a:schemeClr val="tx1"/>
                </a:solidFill>
                <a:latin typeface="Times New Roman" pitchFamily="18" charset="0"/>
              </a:defRPr>
            </a:lvl9pPr>
          </a:lstStyle>
          <a:p>
            <a:fld id="{A9D9EAA1-565F-44D6-9566-B940B0A70276}" type="slidenum">
              <a:rPr kumimoji="0" lang="cs-CZ" altLang="cs-CZ" sz="1300"/>
              <a:pPr/>
              <a:t>9</a:t>
            </a:fld>
            <a:endParaRPr kumimoji="0" lang="cs-CZ" altLang="cs-CZ" sz="130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cs-CZ" altLang="cs-CZ"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72777EF7-6589-442F-A0B6-D7D4BABF766E}" type="datetimeFigureOut">
              <a:rPr lang="cs-CZ" smtClean="0"/>
              <a:pPr/>
              <a:t>9. 4. 2018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86083BD-06E5-47E1-A746-A0A137994A43}"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2777EF7-6589-442F-A0B6-D7D4BABF766E}" type="datetimeFigureOut">
              <a:rPr lang="cs-CZ" smtClean="0"/>
              <a:pPr/>
              <a:t>9. 4. 2018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86083BD-06E5-47E1-A746-A0A137994A43}"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2777EF7-6589-442F-A0B6-D7D4BABF766E}" type="datetimeFigureOut">
              <a:rPr lang="cs-CZ" smtClean="0"/>
              <a:pPr/>
              <a:t>9. 4. 2018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86083BD-06E5-47E1-A746-A0A137994A43}"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2777EF7-6589-442F-A0B6-D7D4BABF766E}" type="datetimeFigureOut">
              <a:rPr lang="cs-CZ" smtClean="0"/>
              <a:pPr/>
              <a:t>9. 4. 2018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86083BD-06E5-47E1-A746-A0A137994A43}"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72777EF7-6589-442F-A0B6-D7D4BABF766E}" type="datetimeFigureOut">
              <a:rPr lang="cs-CZ" smtClean="0"/>
              <a:pPr/>
              <a:t>9. 4. 2018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86083BD-06E5-47E1-A746-A0A137994A43}"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72777EF7-6589-442F-A0B6-D7D4BABF766E}" type="datetimeFigureOut">
              <a:rPr lang="cs-CZ" smtClean="0"/>
              <a:pPr/>
              <a:t>9. 4. 2018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86083BD-06E5-47E1-A746-A0A137994A43}"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72777EF7-6589-442F-A0B6-D7D4BABF766E}" type="datetimeFigureOut">
              <a:rPr lang="cs-CZ" smtClean="0"/>
              <a:pPr/>
              <a:t>9. 4. 2018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86083BD-06E5-47E1-A746-A0A137994A43}"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72777EF7-6589-442F-A0B6-D7D4BABF766E}" type="datetimeFigureOut">
              <a:rPr lang="cs-CZ" smtClean="0"/>
              <a:pPr/>
              <a:t>9. 4. 2018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86083BD-06E5-47E1-A746-A0A137994A43}"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2777EF7-6589-442F-A0B6-D7D4BABF766E}" type="datetimeFigureOut">
              <a:rPr lang="cs-CZ" smtClean="0"/>
              <a:pPr/>
              <a:t>9. 4. 2018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86083BD-06E5-47E1-A746-A0A137994A43}"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72777EF7-6589-442F-A0B6-D7D4BABF766E}" type="datetimeFigureOut">
              <a:rPr lang="cs-CZ" smtClean="0"/>
              <a:pPr/>
              <a:t>9. 4. 2018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86083BD-06E5-47E1-A746-A0A137994A43}"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72777EF7-6589-442F-A0B6-D7D4BABF766E}" type="datetimeFigureOut">
              <a:rPr lang="cs-CZ" smtClean="0"/>
              <a:pPr/>
              <a:t>9. 4. 2018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86083BD-06E5-47E1-A746-A0A137994A43}"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777EF7-6589-442F-A0B6-D7D4BABF766E}" type="datetimeFigureOut">
              <a:rPr lang="cs-CZ" smtClean="0"/>
              <a:pPr/>
              <a:t>9. 4. 2018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6083BD-06E5-47E1-A746-A0A137994A43}" type="slidenum">
              <a:rPr lang="cs-CZ" smtClean="0"/>
              <a:pPr/>
              <a:t>‹#›</a:t>
            </a:fld>
            <a:endParaRPr lang="cs-CZ"/>
          </a:p>
        </p:txBody>
      </p:sp>
      <p:pic>
        <p:nvPicPr>
          <p:cNvPr id="7" name="Obrázek 3"/>
          <p:cNvPicPr/>
          <p:nvPr userDrawn="1"/>
        </p:nvPicPr>
        <p:blipFill>
          <a:blip r:embed="rId13" cstate="print"/>
          <a:srcRect t="6779" b="38148"/>
          <a:stretch>
            <a:fillRect/>
          </a:stretch>
        </p:blipFill>
        <p:spPr bwMode="auto">
          <a:xfrm>
            <a:off x="0" y="5877272"/>
            <a:ext cx="9144000" cy="792088"/>
          </a:xfrm>
          <a:prstGeom prst="rect">
            <a:avLst/>
          </a:prstGeom>
          <a:noFill/>
          <a:ln w="9525">
            <a:noFill/>
            <a:miter lim="800000"/>
            <a:headEnd/>
            <a:tailEnd/>
          </a:ln>
        </p:spPr>
      </p:pic>
      <p:pic>
        <p:nvPicPr>
          <p:cNvPr id="9" name="Obrázek 8"/>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447997" y="5953276"/>
            <a:ext cx="1603248" cy="640080"/>
          </a:xfrm>
          <a:prstGeom prst="rect">
            <a:avLst/>
          </a:prstGeom>
          <a:ln>
            <a:solidFill>
              <a:schemeClr val="accent1"/>
            </a:solid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39552" y="476672"/>
            <a:ext cx="8208912" cy="4176464"/>
          </a:xfrm>
        </p:spPr>
        <p:txBody>
          <a:bodyPr>
            <a:noAutofit/>
          </a:bodyPr>
          <a:lstStyle/>
          <a:p>
            <a:r>
              <a:rPr lang="cs-CZ" sz="2800" dirty="0">
                <a:latin typeface="Arial" charset="0"/>
                <a:ea typeface="+mn-ea"/>
                <a:cs typeface="+mn-cs"/>
              </a:rPr>
              <a:t>NAŘÍZENÍ EVROPSKÉHO PARLAMENTU A RADY (EU) 2016/679</a:t>
            </a:r>
            <a:r>
              <a:rPr lang="cs-CZ" sz="6600" kern="0" dirty="0">
                <a:solidFill>
                  <a:schemeClr val="tx2"/>
                </a:solidFill>
                <a:effectLst>
                  <a:outerShdw blurRad="38100" dist="38100" dir="2700000" algn="tl">
                    <a:srgbClr val="000000"/>
                  </a:outerShdw>
                </a:effectLst>
                <a:latin typeface="Arial" charset="0"/>
              </a:rPr>
              <a:t/>
            </a:r>
            <a:br>
              <a:rPr lang="cs-CZ" sz="6600" kern="0" dirty="0">
                <a:solidFill>
                  <a:schemeClr val="tx2"/>
                </a:solidFill>
                <a:effectLst>
                  <a:outerShdw blurRad="38100" dist="38100" dir="2700000" algn="tl">
                    <a:srgbClr val="000000"/>
                  </a:outerShdw>
                </a:effectLst>
                <a:latin typeface="Arial" charset="0"/>
              </a:rPr>
            </a:br>
            <a:r>
              <a:rPr lang="cs-CZ" sz="1200" kern="0" dirty="0" smtClean="0">
                <a:solidFill>
                  <a:schemeClr val="tx2"/>
                </a:solidFill>
                <a:effectLst>
                  <a:outerShdw blurRad="38100" dist="38100" dir="2700000" algn="tl">
                    <a:srgbClr val="000000"/>
                  </a:outerShdw>
                </a:effectLst>
                <a:latin typeface="Arial" charset="0"/>
              </a:rPr>
              <a:t/>
            </a:r>
            <a:br>
              <a:rPr lang="cs-CZ" sz="1200" kern="0" dirty="0" smtClean="0">
                <a:solidFill>
                  <a:schemeClr val="tx2"/>
                </a:solidFill>
                <a:effectLst>
                  <a:outerShdw blurRad="38100" dist="38100" dir="2700000" algn="tl">
                    <a:srgbClr val="000000"/>
                  </a:outerShdw>
                </a:effectLst>
                <a:latin typeface="Arial" charset="0"/>
              </a:rPr>
            </a:br>
            <a:r>
              <a:rPr lang="cs-CZ" sz="2000" dirty="0" smtClean="0">
                <a:latin typeface="Arial" charset="0"/>
                <a:ea typeface="+mn-ea"/>
                <a:cs typeface="+mn-cs"/>
              </a:rPr>
              <a:t>o </a:t>
            </a:r>
            <a:r>
              <a:rPr lang="cs-CZ" sz="2000" dirty="0">
                <a:latin typeface="Arial" charset="0"/>
                <a:ea typeface="+mn-ea"/>
                <a:cs typeface="+mn-cs"/>
              </a:rPr>
              <a:t>ochraně fyzických osob v souvislosti se zpracováním osobních údajů a o volném pohybu těchto údajů a o zrušení směrnice 95/46/ES (obecné nařízení o ochraně osobních údajů)</a:t>
            </a:r>
            <a:br>
              <a:rPr lang="cs-CZ" sz="2000" dirty="0">
                <a:latin typeface="Arial" charset="0"/>
                <a:ea typeface="+mn-ea"/>
                <a:cs typeface="+mn-cs"/>
              </a:rPr>
            </a:br>
            <a:r>
              <a:rPr lang="cs-CZ" sz="2000" dirty="0">
                <a:latin typeface="Arial" charset="0"/>
                <a:ea typeface="+mn-ea"/>
                <a:cs typeface="+mn-cs"/>
              </a:rPr>
              <a:t>ze dne 27. dubna 2016</a:t>
            </a:r>
            <a:br>
              <a:rPr lang="cs-CZ" sz="2000" dirty="0">
                <a:latin typeface="Arial" charset="0"/>
                <a:ea typeface="+mn-ea"/>
                <a:cs typeface="+mn-cs"/>
              </a:rPr>
            </a:br>
            <a:r>
              <a:rPr lang="cs-CZ" sz="2000" dirty="0">
                <a:latin typeface="Arial" charset="0"/>
                <a:ea typeface="+mn-ea"/>
                <a:cs typeface="+mn-cs"/>
              </a:rPr>
              <a:t/>
            </a:r>
            <a:br>
              <a:rPr lang="cs-CZ" sz="2000" dirty="0">
                <a:latin typeface="Arial" charset="0"/>
                <a:ea typeface="+mn-ea"/>
                <a:cs typeface="+mn-cs"/>
              </a:rPr>
            </a:br>
            <a:r>
              <a:rPr lang="cs-CZ" sz="3600" dirty="0">
                <a:latin typeface="Arial" charset="0"/>
                <a:ea typeface="+mn-ea"/>
                <a:cs typeface="+mn-cs"/>
              </a:rPr>
              <a:t>GDPR</a:t>
            </a:r>
          </a:p>
        </p:txBody>
      </p:sp>
      <p:sp>
        <p:nvSpPr>
          <p:cNvPr id="3" name="Podnadpis 2"/>
          <p:cNvSpPr>
            <a:spLocks noGrp="1"/>
          </p:cNvSpPr>
          <p:nvPr>
            <p:ph type="subTitle" idx="1"/>
          </p:nvPr>
        </p:nvSpPr>
        <p:spPr>
          <a:xfrm>
            <a:off x="1371600" y="4149080"/>
            <a:ext cx="6400800" cy="1489720"/>
          </a:xfrm>
        </p:spPr>
        <p:txBody>
          <a:bodyPr>
            <a:normAutofit/>
          </a:bodyPr>
          <a:lstStyle/>
          <a:p>
            <a:endParaRPr lang="cs-CZ" sz="2400" dirty="0"/>
          </a:p>
          <a:p>
            <a:endParaRPr lang="cs-CZ" sz="2400" dirty="0"/>
          </a:p>
          <a:p>
            <a:pPr algn="r"/>
            <a:r>
              <a:rPr lang="cs-CZ" sz="2400" dirty="0"/>
              <a:t>Martina </a:t>
            </a:r>
            <a:r>
              <a:rPr lang="cs-CZ" sz="2400" dirty="0" smtClean="0"/>
              <a:t>Macek</a:t>
            </a:r>
            <a:endParaRPr lang="cs-CZ"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611560" y="609600"/>
            <a:ext cx="8136904" cy="1143000"/>
          </a:xfrm>
        </p:spPr>
        <p:txBody>
          <a:bodyPr/>
          <a:lstStyle/>
          <a:p>
            <a:pPr eaLnBrk="1" hangingPunct="1">
              <a:defRPr/>
            </a:pPr>
            <a:r>
              <a:rPr lang="cs-CZ" sz="4000" dirty="0">
                <a:effectLst/>
                <a:latin typeface="Arial" charset="0"/>
              </a:rPr>
              <a:t>GDPR – z</a:t>
            </a:r>
            <a:r>
              <a:rPr lang="cs-CZ" sz="4000" dirty="0" smtClean="0">
                <a:effectLst/>
                <a:latin typeface="Arial" charset="0"/>
              </a:rPr>
              <a:t>ákladní definice</a:t>
            </a:r>
            <a:endParaRPr lang="cs-CZ" sz="4000" dirty="0">
              <a:effectLst/>
              <a:latin typeface="Arial" charset="0"/>
            </a:endParaRPr>
          </a:p>
        </p:txBody>
      </p:sp>
      <p:sp>
        <p:nvSpPr>
          <p:cNvPr id="18435" name="Rectangle 3"/>
          <p:cNvSpPr>
            <a:spLocks noGrp="1" noChangeArrowheads="1"/>
          </p:cNvSpPr>
          <p:nvPr>
            <p:ph type="body" idx="1"/>
          </p:nvPr>
        </p:nvSpPr>
        <p:spPr>
          <a:xfrm>
            <a:off x="395536" y="1988840"/>
            <a:ext cx="8424935" cy="4608512"/>
          </a:xfrm>
        </p:spPr>
        <p:txBody>
          <a:bodyPr>
            <a:normAutofit lnSpcReduction="10000"/>
          </a:bodyPr>
          <a:lstStyle/>
          <a:p>
            <a:r>
              <a:rPr lang="cs-CZ" sz="2200" b="1" dirty="0" smtClean="0"/>
              <a:t>Správce</a:t>
            </a:r>
            <a:r>
              <a:rPr lang="cs-CZ" sz="2200" dirty="0" smtClean="0"/>
              <a:t> </a:t>
            </a:r>
            <a:r>
              <a:rPr lang="cs-CZ" sz="2200" dirty="0"/>
              <a:t>– fyzická nebo právnická osoba, orgán veřejné moci, agentura nebo jiný subjekt, který sám nebo společně s jinými určuje účely a prostředky zpracování osobních údajů; jsou-li účely a prostředky tohoto zpracování určeny právem Unie či členského státu, může toto právo určit dotčeného správce nebo zvláštní kritéria pro jeho určení</a:t>
            </a:r>
            <a:r>
              <a:rPr lang="cs-CZ" sz="2200" dirty="0" smtClean="0"/>
              <a:t>;</a:t>
            </a:r>
          </a:p>
          <a:p>
            <a:r>
              <a:rPr lang="cs-CZ" sz="2200" b="1" dirty="0"/>
              <a:t>Zpracovatel</a:t>
            </a:r>
            <a:r>
              <a:rPr lang="cs-CZ" sz="2200" dirty="0"/>
              <a:t> – fyzická nebo právnická osoba, orgán veřejné moci, agentura nebo jiný subjekt, který zpracovává osobní údaje pro správce</a:t>
            </a:r>
            <a:r>
              <a:rPr lang="cs-CZ" sz="2200" dirty="0" smtClean="0"/>
              <a:t>.</a:t>
            </a:r>
          </a:p>
          <a:p>
            <a:r>
              <a:rPr lang="cs-CZ" sz="2200" b="1" dirty="0"/>
              <a:t>Původce</a:t>
            </a:r>
            <a:r>
              <a:rPr lang="cs-CZ" sz="2200" dirty="0"/>
              <a:t> – každý, z jehož činnosti dokument vznikl; za dokument vzniklý z činnosti původce se považuje rovněž dokument, který byl původci doručen nebo jinak předán;</a:t>
            </a:r>
          </a:p>
          <a:p>
            <a:endParaRPr lang="cs-CZ" sz="2200" dirty="0"/>
          </a:p>
          <a:p>
            <a:pPr lvl="1">
              <a:buNone/>
            </a:pPr>
            <a:r>
              <a:rPr lang="cs-CZ" sz="1800" b="0" dirty="0" smtClean="0">
                <a:ea typeface="+mn-ea"/>
                <a:cs typeface="+mn-cs"/>
              </a:rPr>
              <a:t>	</a:t>
            </a:r>
            <a:endParaRPr lang="cs-CZ" altLang="cs-CZ" sz="2400" b="0" dirty="0"/>
          </a:p>
          <a:p>
            <a:pPr eaLnBrk="1" hangingPunct="1">
              <a:buClr>
                <a:schemeClr val="hlink"/>
              </a:buClr>
              <a:buFont typeface="Wingdings" pitchFamily="2" charset="2"/>
              <a:buNone/>
            </a:pPr>
            <a:endParaRPr lang="cs-CZ" altLang="cs-CZ" sz="36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39824398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611560" y="609600"/>
            <a:ext cx="8136904" cy="1143000"/>
          </a:xfrm>
        </p:spPr>
        <p:txBody>
          <a:bodyPr/>
          <a:lstStyle/>
          <a:p>
            <a:pPr eaLnBrk="1" hangingPunct="1">
              <a:defRPr/>
            </a:pPr>
            <a:r>
              <a:rPr lang="cs-CZ" sz="4000" dirty="0">
                <a:effectLst/>
                <a:latin typeface="Arial" charset="0"/>
              </a:rPr>
              <a:t>GDPR – </a:t>
            </a:r>
            <a:r>
              <a:rPr lang="cs-CZ" sz="4000" dirty="0" smtClean="0">
                <a:effectLst/>
                <a:latin typeface="Arial" charset="0"/>
              </a:rPr>
              <a:t>zákonnost </a:t>
            </a:r>
            <a:r>
              <a:rPr lang="cs-CZ" sz="4000" dirty="0">
                <a:effectLst/>
                <a:latin typeface="Arial" charset="0"/>
              </a:rPr>
              <a:t>zpracování </a:t>
            </a:r>
          </a:p>
        </p:txBody>
      </p:sp>
      <p:sp>
        <p:nvSpPr>
          <p:cNvPr id="18435" name="Rectangle 3"/>
          <p:cNvSpPr>
            <a:spLocks noGrp="1" noChangeArrowheads="1"/>
          </p:cNvSpPr>
          <p:nvPr>
            <p:ph type="body" idx="1"/>
          </p:nvPr>
        </p:nvSpPr>
        <p:spPr>
          <a:xfrm>
            <a:off x="395536" y="1628800"/>
            <a:ext cx="8424935" cy="4968552"/>
          </a:xfrm>
        </p:spPr>
        <p:txBody>
          <a:bodyPr>
            <a:normAutofit/>
          </a:bodyPr>
          <a:lstStyle/>
          <a:p>
            <a:pPr marL="0" indent="0">
              <a:lnSpc>
                <a:spcPct val="150000"/>
              </a:lnSpc>
              <a:spcBef>
                <a:spcPts val="0"/>
              </a:spcBef>
              <a:buNone/>
            </a:pPr>
            <a:r>
              <a:rPr lang="cs-CZ" sz="2000" b="0" dirty="0"/>
              <a:t>Zpracování je zákonné, pouze pokud je splněna nejméně jedna z těchto podmínek a pouze v odpovídajícím rozsahu: </a:t>
            </a:r>
          </a:p>
          <a:p>
            <a:pPr>
              <a:lnSpc>
                <a:spcPct val="150000"/>
              </a:lnSpc>
              <a:spcBef>
                <a:spcPts val="0"/>
              </a:spcBef>
              <a:buFontTx/>
              <a:buChar char="•"/>
            </a:pPr>
            <a:r>
              <a:rPr lang="cs-CZ" sz="2000" b="0" dirty="0" smtClean="0"/>
              <a:t>subjekt </a:t>
            </a:r>
            <a:r>
              <a:rPr lang="cs-CZ" sz="2000" b="0" dirty="0"/>
              <a:t>údajů udělil souhlas se zpracováním svých osobních údajů pro jeden či více konkrétních účelů</a:t>
            </a:r>
            <a:r>
              <a:rPr lang="cs-CZ" sz="2000" b="0" dirty="0" smtClean="0"/>
              <a:t>;</a:t>
            </a:r>
          </a:p>
          <a:p>
            <a:pPr>
              <a:lnSpc>
                <a:spcPct val="150000"/>
              </a:lnSpc>
              <a:spcBef>
                <a:spcPts val="0"/>
              </a:spcBef>
              <a:buFontTx/>
              <a:buChar char="•"/>
            </a:pPr>
            <a:r>
              <a:rPr lang="cs-CZ" sz="2000" b="0" dirty="0" smtClean="0"/>
              <a:t>zpracování </a:t>
            </a:r>
            <a:r>
              <a:rPr lang="cs-CZ" sz="2000" b="0" dirty="0"/>
              <a:t>je nezbytné pro splnění smlouvy, jejíž smluvní stranou je subjekt údajů, nebo pro provedení opatření přijatých před uzavřením smlouvy na žádost tohoto subjektu údajů</a:t>
            </a:r>
            <a:r>
              <a:rPr lang="cs-CZ" sz="2000" b="0" dirty="0" smtClean="0"/>
              <a:t>;</a:t>
            </a:r>
          </a:p>
          <a:p>
            <a:pPr>
              <a:lnSpc>
                <a:spcPct val="150000"/>
              </a:lnSpc>
              <a:spcBef>
                <a:spcPts val="0"/>
              </a:spcBef>
              <a:buFontTx/>
              <a:buChar char="•"/>
            </a:pPr>
            <a:r>
              <a:rPr lang="cs-CZ" sz="2000" b="0" dirty="0" smtClean="0"/>
              <a:t>zpracování </a:t>
            </a:r>
            <a:r>
              <a:rPr lang="cs-CZ" sz="2000" b="0" dirty="0"/>
              <a:t>je nezbytné pro splnění právní povinnosti, která se na správce vztahuje; </a:t>
            </a:r>
            <a:endParaRPr lang="cs-CZ" altLang="cs-CZ" sz="20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25189995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611560" y="609600"/>
            <a:ext cx="8136904" cy="1143000"/>
          </a:xfrm>
        </p:spPr>
        <p:txBody>
          <a:bodyPr/>
          <a:lstStyle/>
          <a:p>
            <a:pPr eaLnBrk="1" hangingPunct="1">
              <a:defRPr/>
            </a:pPr>
            <a:r>
              <a:rPr lang="cs-CZ" sz="4000" dirty="0">
                <a:effectLst/>
                <a:latin typeface="Arial" charset="0"/>
              </a:rPr>
              <a:t>GDPR – zákonnost zpracování </a:t>
            </a:r>
          </a:p>
        </p:txBody>
      </p:sp>
      <p:sp>
        <p:nvSpPr>
          <p:cNvPr id="18435" name="Rectangle 3"/>
          <p:cNvSpPr>
            <a:spLocks noGrp="1" noChangeArrowheads="1"/>
          </p:cNvSpPr>
          <p:nvPr>
            <p:ph type="body" idx="1"/>
          </p:nvPr>
        </p:nvSpPr>
        <p:spPr>
          <a:xfrm>
            <a:off x="395536" y="1700808"/>
            <a:ext cx="8424935" cy="5157192"/>
          </a:xfrm>
        </p:spPr>
        <p:txBody>
          <a:bodyPr>
            <a:normAutofit fontScale="92500" lnSpcReduction="10000"/>
          </a:bodyPr>
          <a:lstStyle/>
          <a:p>
            <a:pPr>
              <a:lnSpc>
                <a:spcPct val="150000"/>
              </a:lnSpc>
              <a:spcBef>
                <a:spcPts val="0"/>
              </a:spcBef>
              <a:buFontTx/>
              <a:buChar char="•"/>
            </a:pPr>
            <a:r>
              <a:rPr lang="cs-CZ" sz="2200" b="0" dirty="0" smtClean="0"/>
              <a:t>zpracování </a:t>
            </a:r>
            <a:r>
              <a:rPr lang="cs-CZ" sz="2200" b="0" dirty="0"/>
              <a:t>je nezbytné pro ochranu životně důležitých zájmů subjektu údajů nebo jiné fyzické osoby</a:t>
            </a:r>
            <a:r>
              <a:rPr lang="cs-CZ" sz="2200" b="0" dirty="0" smtClean="0"/>
              <a:t>;</a:t>
            </a:r>
          </a:p>
          <a:p>
            <a:pPr>
              <a:lnSpc>
                <a:spcPct val="150000"/>
              </a:lnSpc>
              <a:spcBef>
                <a:spcPts val="0"/>
              </a:spcBef>
              <a:buFontTx/>
              <a:buChar char="•"/>
            </a:pPr>
            <a:r>
              <a:rPr lang="cs-CZ" sz="2200" b="0" dirty="0" smtClean="0"/>
              <a:t>zpracování </a:t>
            </a:r>
            <a:r>
              <a:rPr lang="cs-CZ" sz="2200" b="0" dirty="0"/>
              <a:t>je nezbytné pro splnění úkolu prováděného ve veřejném zájmu nebo při výkonu </a:t>
            </a:r>
            <a:r>
              <a:rPr lang="cs-CZ" sz="2400" b="0" dirty="0"/>
              <a:t>veřejné</a:t>
            </a:r>
            <a:r>
              <a:rPr lang="cs-CZ" sz="2200" b="0" dirty="0"/>
              <a:t> moci, kterým je pověřen správce</a:t>
            </a:r>
            <a:r>
              <a:rPr lang="cs-CZ" sz="2200" b="0" dirty="0" smtClean="0"/>
              <a:t>;</a:t>
            </a:r>
          </a:p>
          <a:p>
            <a:pPr>
              <a:lnSpc>
                <a:spcPct val="150000"/>
              </a:lnSpc>
              <a:spcBef>
                <a:spcPts val="0"/>
              </a:spcBef>
              <a:buFontTx/>
              <a:buChar char="•"/>
            </a:pPr>
            <a:r>
              <a:rPr lang="cs-CZ" sz="2200" b="0" dirty="0" smtClean="0"/>
              <a:t>zpracování </a:t>
            </a:r>
            <a:r>
              <a:rPr lang="cs-CZ" sz="2200" b="0" dirty="0"/>
              <a:t>je nezbytné pro účely oprávněných zájmů příslušného správce či třetí strany, kromě případů, kdy před těmito zájmy mají přednost zájmy nebo základní práva a svobody subjektu údajů vyžadující ochranu osobních údajů, zejména pokud je subjektem údajů dítě.</a:t>
            </a:r>
          </a:p>
          <a:p>
            <a:pPr>
              <a:lnSpc>
                <a:spcPct val="150000"/>
              </a:lnSpc>
              <a:spcBef>
                <a:spcPts val="0"/>
              </a:spcBef>
              <a:buFontTx/>
              <a:buChar char="•"/>
            </a:pPr>
            <a:endParaRPr lang="cs-CZ" sz="2200" b="0" dirty="0"/>
          </a:p>
          <a:p>
            <a:pPr lvl="1">
              <a:buNone/>
            </a:pPr>
            <a:r>
              <a:rPr lang="cs-CZ" sz="2200" b="0" dirty="0"/>
              <a:t>	</a:t>
            </a:r>
            <a:endParaRPr lang="cs-CZ" altLang="cs-CZ" sz="2200" b="0" dirty="0"/>
          </a:p>
          <a:p>
            <a:pPr>
              <a:lnSpc>
                <a:spcPct val="150000"/>
              </a:lnSpc>
              <a:spcBef>
                <a:spcPts val="0"/>
              </a:spcBef>
              <a:buFontTx/>
              <a:buChar char="•"/>
            </a:pPr>
            <a:endParaRPr lang="cs-CZ" sz="2200" b="0" dirty="0"/>
          </a:p>
          <a:p>
            <a:pPr lvl="1">
              <a:buNone/>
            </a:pPr>
            <a:r>
              <a:rPr lang="cs-CZ" sz="1800" b="0" dirty="0" smtClean="0">
                <a:ea typeface="+mn-ea"/>
                <a:cs typeface="+mn-cs"/>
              </a:rPr>
              <a:t>	</a:t>
            </a:r>
            <a:endParaRPr lang="cs-CZ" altLang="cs-CZ" sz="2400" b="0" dirty="0"/>
          </a:p>
          <a:p>
            <a:pPr eaLnBrk="1" hangingPunct="1">
              <a:buClr>
                <a:schemeClr val="hlink"/>
              </a:buClr>
              <a:buFont typeface="Wingdings" pitchFamily="2" charset="2"/>
              <a:buNone/>
            </a:pPr>
            <a:endParaRPr lang="cs-CZ" altLang="cs-CZ" sz="36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32463832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95536" y="609600"/>
            <a:ext cx="8352928" cy="1143000"/>
          </a:xfrm>
        </p:spPr>
        <p:txBody>
          <a:bodyPr/>
          <a:lstStyle/>
          <a:p>
            <a:pPr eaLnBrk="1" hangingPunct="1">
              <a:defRPr/>
            </a:pPr>
            <a:r>
              <a:rPr lang="cs-CZ" sz="3600" dirty="0">
                <a:effectLst/>
                <a:latin typeface="Arial" charset="0"/>
              </a:rPr>
              <a:t>GDPR – Práva občanů (</a:t>
            </a:r>
            <a:r>
              <a:rPr lang="cs-CZ" sz="3600" dirty="0" smtClean="0">
                <a:effectLst/>
                <a:latin typeface="Arial" charset="0"/>
              </a:rPr>
              <a:t>subjektů údajů)</a:t>
            </a:r>
            <a:endParaRPr lang="cs-CZ" sz="3600" dirty="0">
              <a:effectLst/>
              <a:latin typeface="Arial" charset="0"/>
            </a:endParaRPr>
          </a:p>
        </p:txBody>
      </p:sp>
      <p:sp>
        <p:nvSpPr>
          <p:cNvPr id="18435" name="Rectangle 3"/>
          <p:cNvSpPr>
            <a:spLocks noGrp="1" noChangeArrowheads="1"/>
          </p:cNvSpPr>
          <p:nvPr>
            <p:ph type="body" idx="1"/>
          </p:nvPr>
        </p:nvSpPr>
        <p:spPr>
          <a:xfrm>
            <a:off x="395536" y="1988840"/>
            <a:ext cx="8424935" cy="4608512"/>
          </a:xfrm>
        </p:spPr>
        <p:txBody>
          <a:bodyPr/>
          <a:lstStyle/>
          <a:p>
            <a:pPr>
              <a:lnSpc>
                <a:spcPct val="150000"/>
              </a:lnSpc>
              <a:spcBef>
                <a:spcPts val="0"/>
              </a:spcBef>
              <a:buFontTx/>
              <a:buChar char="•"/>
            </a:pPr>
            <a:r>
              <a:rPr lang="cs-CZ" sz="2200" b="0" dirty="0" smtClean="0"/>
              <a:t>Jedním </a:t>
            </a:r>
            <a:r>
              <a:rPr lang="cs-CZ" sz="2200" b="0" dirty="0"/>
              <a:t>z největších dopadů nařízení je výrazné posílení práv občanů neboli tzv. subjektů údajů. Těmito právy jsou zejména práva na přístup, opravu, výmaz, právo být zapomenut, právo na omezení zpracování, přenositelnost údajů a v neposlední řadě právo vznést námitku.</a:t>
            </a:r>
          </a:p>
          <a:p>
            <a:pPr>
              <a:lnSpc>
                <a:spcPct val="150000"/>
              </a:lnSpc>
              <a:spcBef>
                <a:spcPts val="0"/>
              </a:spcBef>
              <a:buFontTx/>
              <a:buChar char="•"/>
            </a:pPr>
            <a:endParaRPr lang="cs-CZ" sz="2200" b="0" dirty="0"/>
          </a:p>
          <a:p>
            <a:pPr lvl="1">
              <a:buNone/>
            </a:pPr>
            <a:r>
              <a:rPr lang="cs-CZ" sz="2200" b="0" dirty="0"/>
              <a:t>	</a:t>
            </a:r>
            <a:endParaRPr lang="cs-CZ" altLang="cs-CZ" sz="2200" b="0" dirty="0"/>
          </a:p>
          <a:p>
            <a:pPr>
              <a:lnSpc>
                <a:spcPct val="150000"/>
              </a:lnSpc>
              <a:spcBef>
                <a:spcPts val="0"/>
              </a:spcBef>
              <a:buFontTx/>
              <a:buChar char="•"/>
            </a:pPr>
            <a:endParaRPr lang="cs-CZ" sz="2200" b="0" dirty="0"/>
          </a:p>
          <a:p>
            <a:pPr lvl="1">
              <a:buNone/>
            </a:pPr>
            <a:r>
              <a:rPr lang="cs-CZ" sz="1800" b="0" dirty="0" smtClean="0">
                <a:ea typeface="+mn-ea"/>
                <a:cs typeface="+mn-cs"/>
              </a:rPr>
              <a:t>	</a:t>
            </a:r>
            <a:endParaRPr lang="cs-CZ" altLang="cs-CZ" sz="2400" b="0" dirty="0"/>
          </a:p>
          <a:p>
            <a:pPr eaLnBrk="1" hangingPunct="1">
              <a:buClr>
                <a:schemeClr val="hlink"/>
              </a:buClr>
              <a:buFont typeface="Wingdings" pitchFamily="2" charset="2"/>
              <a:buNone/>
            </a:pPr>
            <a:endParaRPr lang="cs-CZ" altLang="cs-CZ" sz="36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19129607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95536" y="609600"/>
            <a:ext cx="8352928" cy="1143000"/>
          </a:xfrm>
        </p:spPr>
        <p:txBody>
          <a:bodyPr/>
          <a:lstStyle/>
          <a:p>
            <a:pPr eaLnBrk="1" hangingPunct="1">
              <a:defRPr/>
            </a:pPr>
            <a:r>
              <a:rPr lang="cs-CZ" sz="3600" dirty="0">
                <a:effectLst/>
                <a:latin typeface="Arial" charset="0"/>
              </a:rPr>
              <a:t>GDPR – Práva občanů (</a:t>
            </a:r>
            <a:r>
              <a:rPr lang="cs-CZ" sz="3600" dirty="0" smtClean="0">
                <a:effectLst/>
                <a:latin typeface="Arial" charset="0"/>
              </a:rPr>
              <a:t>subjektů údajů)</a:t>
            </a:r>
            <a:endParaRPr lang="cs-CZ" sz="3600" dirty="0">
              <a:effectLst/>
              <a:latin typeface="Arial" charset="0"/>
            </a:endParaRPr>
          </a:p>
        </p:txBody>
      </p:sp>
      <p:sp>
        <p:nvSpPr>
          <p:cNvPr id="18435" name="Rectangle 3"/>
          <p:cNvSpPr>
            <a:spLocks noGrp="1" noChangeArrowheads="1"/>
          </p:cNvSpPr>
          <p:nvPr>
            <p:ph type="body" idx="1"/>
          </p:nvPr>
        </p:nvSpPr>
        <p:spPr>
          <a:xfrm>
            <a:off x="395536" y="1556792"/>
            <a:ext cx="8568952" cy="5472608"/>
          </a:xfrm>
        </p:spPr>
        <p:txBody>
          <a:bodyPr>
            <a:normAutofit fontScale="70000" lnSpcReduction="20000"/>
          </a:bodyPr>
          <a:lstStyle/>
          <a:p>
            <a:pPr>
              <a:lnSpc>
                <a:spcPct val="150000"/>
              </a:lnSpc>
              <a:spcBef>
                <a:spcPts val="0"/>
              </a:spcBef>
              <a:buFontTx/>
              <a:buChar char="•"/>
            </a:pPr>
            <a:r>
              <a:rPr lang="cs-CZ" sz="3100" b="0" dirty="0" smtClean="0"/>
              <a:t>Jako </a:t>
            </a:r>
            <a:r>
              <a:rPr lang="cs-CZ" sz="3100" b="0" dirty="0"/>
              <a:t>občané máme tato práva ke všem údajům, které má správce o nás k dispozici, tj. i k tzv. nestrukturovaným údajům, které mohou tvořit přílohy e-mailů nebo které jsou uloženy na různých interních a externích úložištích</a:t>
            </a:r>
            <a:r>
              <a:rPr lang="cs-CZ" sz="3100" b="0" dirty="0" smtClean="0"/>
              <a:t>.</a:t>
            </a:r>
          </a:p>
          <a:p>
            <a:pPr>
              <a:lnSpc>
                <a:spcPct val="150000"/>
              </a:lnSpc>
              <a:spcBef>
                <a:spcPts val="0"/>
              </a:spcBef>
              <a:buFontTx/>
              <a:buChar char="•"/>
            </a:pPr>
            <a:r>
              <a:rPr lang="cs-CZ" sz="3100" b="0" dirty="0"/>
              <a:t>Právo na přístup dává občanům zejména možnost ověřit si zákonnost zpracování jejich údajů. Je téměř absolutním právem subjektu údajů, s výjimkou případů stanovených článkem 23, který dává členským státům EU možnost omezit toto právo v zájmu národní a veřejné bezpečnosti, obrany a soudních řízení.</a:t>
            </a:r>
          </a:p>
          <a:p>
            <a:pPr>
              <a:lnSpc>
                <a:spcPct val="150000"/>
              </a:lnSpc>
              <a:spcBef>
                <a:spcPts val="0"/>
              </a:spcBef>
              <a:buFontTx/>
              <a:buChar char="•"/>
            </a:pPr>
            <a:endParaRPr lang="cs-CZ" sz="2800" b="0" dirty="0"/>
          </a:p>
          <a:p>
            <a:pPr>
              <a:lnSpc>
                <a:spcPct val="150000"/>
              </a:lnSpc>
              <a:spcBef>
                <a:spcPts val="0"/>
              </a:spcBef>
              <a:buFontTx/>
              <a:buChar char="•"/>
            </a:pPr>
            <a:endParaRPr lang="cs-CZ" sz="2200" b="0" dirty="0"/>
          </a:p>
          <a:p>
            <a:pPr lvl="1">
              <a:buNone/>
            </a:pPr>
            <a:r>
              <a:rPr lang="cs-CZ" sz="2200" b="0" dirty="0"/>
              <a:t>	</a:t>
            </a:r>
            <a:endParaRPr lang="cs-CZ" altLang="cs-CZ" sz="2200" b="0" dirty="0"/>
          </a:p>
          <a:p>
            <a:pPr>
              <a:lnSpc>
                <a:spcPct val="150000"/>
              </a:lnSpc>
              <a:spcBef>
                <a:spcPts val="0"/>
              </a:spcBef>
              <a:buFontTx/>
              <a:buChar char="•"/>
            </a:pPr>
            <a:endParaRPr lang="cs-CZ" sz="2200" b="0" dirty="0"/>
          </a:p>
          <a:p>
            <a:pPr lvl="1">
              <a:buNone/>
            </a:pPr>
            <a:r>
              <a:rPr lang="cs-CZ" sz="1800" b="0" dirty="0" smtClean="0">
                <a:ea typeface="+mn-ea"/>
                <a:cs typeface="+mn-cs"/>
              </a:rPr>
              <a:t>	</a:t>
            </a:r>
            <a:endParaRPr lang="cs-CZ" altLang="cs-CZ" sz="2400" b="0" dirty="0"/>
          </a:p>
          <a:p>
            <a:pPr eaLnBrk="1" hangingPunct="1">
              <a:buClr>
                <a:schemeClr val="hlink"/>
              </a:buClr>
              <a:buFont typeface="Wingdings" pitchFamily="2" charset="2"/>
              <a:buNone/>
            </a:pPr>
            <a:endParaRPr lang="cs-CZ" altLang="cs-CZ" sz="36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33657561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95536" y="609600"/>
            <a:ext cx="8352928" cy="1143000"/>
          </a:xfrm>
        </p:spPr>
        <p:txBody>
          <a:bodyPr/>
          <a:lstStyle/>
          <a:p>
            <a:pPr eaLnBrk="1" hangingPunct="1">
              <a:defRPr/>
            </a:pPr>
            <a:r>
              <a:rPr lang="cs-CZ" sz="3600" dirty="0">
                <a:effectLst/>
                <a:latin typeface="Arial" charset="0"/>
              </a:rPr>
              <a:t>GDPR – Práva občanů (</a:t>
            </a:r>
            <a:r>
              <a:rPr lang="cs-CZ" sz="3600" dirty="0" smtClean="0">
                <a:effectLst/>
                <a:latin typeface="Arial" charset="0"/>
              </a:rPr>
              <a:t>subjektů údajů)</a:t>
            </a:r>
            <a:endParaRPr lang="cs-CZ" sz="3600" dirty="0">
              <a:effectLst/>
              <a:latin typeface="Arial" charset="0"/>
            </a:endParaRPr>
          </a:p>
        </p:txBody>
      </p:sp>
      <p:sp>
        <p:nvSpPr>
          <p:cNvPr id="18435" name="Rectangle 3"/>
          <p:cNvSpPr>
            <a:spLocks noGrp="1" noChangeArrowheads="1"/>
          </p:cNvSpPr>
          <p:nvPr>
            <p:ph type="body" idx="1"/>
          </p:nvPr>
        </p:nvSpPr>
        <p:spPr>
          <a:xfrm>
            <a:off x="395536" y="1628800"/>
            <a:ext cx="8424935" cy="4968552"/>
          </a:xfrm>
        </p:spPr>
        <p:txBody>
          <a:bodyPr>
            <a:normAutofit fontScale="85000" lnSpcReduction="20000"/>
          </a:bodyPr>
          <a:lstStyle/>
          <a:p>
            <a:pPr>
              <a:lnSpc>
                <a:spcPct val="150000"/>
              </a:lnSpc>
              <a:spcBef>
                <a:spcPts val="0"/>
              </a:spcBef>
              <a:buFontTx/>
              <a:buChar char="•"/>
            </a:pPr>
            <a:r>
              <a:rPr lang="cs-CZ" sz="2600" b="0" dirty="0" smtClean="0"/>
              <a:t>Příkladem </a:t>
            </a:r>
            <a:r>
              <a:rPr lang="cs-CZ" sz="2600" b="0" dirty="0"/>
              <a:t>práv na přístup je informace o zdravotním stavu subjektu, přístup k údajům ve své zdravotní dokumentaci, která obsahuje například informace o diagnóze, výsledky vyšetření, posudky ošetřujících lékařů a údaje o veškeré léčbě a provedených ošetřeních nebo zákrocích.</a:t>
            </a:r>
          </a:p>
          <a:p>
            <a:pPr>
              <a:lnSpc>
                <a:spcPct val="150000"/>
              </a:lnSpc>
              <a:spcBef>
                <a:spcPts val="0"/>
              </a:spcBef>
              <a:buFontTx/>
              <a:buChar char="•"/>
            </a:pPr>
            <a:r>
              <a:rPr lang="cs-CZ" sz="2600" b="0" dirty="0" smtClean="0"/>
              <a:t>Každý </a:t>
            </a:r>
            <a:r>
              <a:rPr lang="cs-CZ" sz="2600" b="0" dirty="0"/>
              <a:t>občan tedy bude mít právo vědět a být informován zejména o tom, za jakým účelem se osobní údaje </a:t>
            </a:r>
            <a:r>
              <a:rPr lang="cs-CZ" sz="2600" b="0" dirty="0" smtClean="0"/>
              <a:t>zpracovávají, znát </a:t>
            </a:r>
            <a:r>
              <a:rPr lang="cs-CZ" sz="2600" b="0" dirty="0"/>
              <a:t>období, po které budou údaje </a:t>
            </a:r>
            <a:r>
              <a:rPr lang="cs-CZ" sz="2600" b="0" dirty="0" smtClean="0"/>
              <a:t>uchovávány a </a:t>
            </a:r>
            <a:r>
              <a:rPr lang="cs-CZ" sz="2600" b="0" dirty="0"/>
              <a:t>znát příjemce jeho osobních </a:t>
            </a:r>
            <a:r>
              <a:rPr lang="cs-CZ" sz="2600" b="0" dirty="0" smtClean="0"/>
              <a:t>údajů.</a:t>
            </a:r>
            <a:endParaRPr lang="cs-CZ" sz="2600" b="0" dirty="0"/>
          </a:p>
          <a:p>
            <a:pPr lvl="1">
              <a:buNone/>
            </a:pPr>
            <a:r>
              <a:rPr lang="cs-CZ" sz="2600" b="0" dirty="0"/>
              <a:t>	</a:t>
            </a:r>
            <a:endParaRPr lang="cs-CZ" altLang="cs-CZ" sz="2600" b="0" dirty="0"/>
          </a:p>
          <a:p>
            <a:pPr>
              <a:lnSpc>
                <a:spcPct val="150000"/>
              </a:lnSpc>
              <a:spcBef>
                <a:spcPts val="0"/>
              </a:spcBef>
              <a:buFontTx/>
              <a:buChar char="•"/>
            </a:pPr>
            <a:endParaRPr lang="cs-CZ" sz="2200" b="0" dirty="0"/>
          </a:p>
          <a:p>
            <a:pPr lvl="1">
              <a:buNone/>
            </a:pPr>
            <a:r>
              <a:rPr lang="cs-CZ" sz="1800" b="0" dirty="0" smtClean="0">
                <a:ea typeface="+mn-ea"/>
                <a:cs typeface="+mn-cs"/>
              </a:rPr>
              <a:t>	</a:t>
            </a:r>
            <a:endParaRPr lang="cs-CZ" altLang="cs-CZ" sz="2400" b="0" dirty="0"/>
          </a:p>
          <a:p>
            <a:pPr eaLnBrk="1" hangingPunct="1">
              <a:buClr>
                <a:schemeClr val="hlink"/>
              </a:buClr>
              <a:buFont typeface="Wingdings" pitchFamily="2" charset="2"/>
              <a:buNone/>
            </a:pPr>
            <a:endParaRPr lang="cs-CZ" altLang="cs-CZ" sz="36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685699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95536" y="609600"/>
            <a:ext cx="8352928" cy="1143000"/>
          </a:xfrm>
        </p:spPr>
        <p:txBody>
          <a:bodyPr/>
          <a:lstStyle/>
          <a:p>
            <a:pPr eaLnBrk="1" hangingPunct="1">
              <a:defRPr/>
            </a:pPr>
            <a:r>
              <a:rPr lang="cs-CZ" sz="3600" dirty="0">
                <a:effectLst/>
                <a:latin typeface="Arial" charset="0"/>
              </a:rPr>
              <a:t>GDPR – Práva občanů (</a:t>
            </a:r>
            <a:r>
              <a:rPr lang="cs-CZ" sz="3600" dirty="0" smtClean="0">
                <a:effectLst/>
                <a:latin typeface="Arial" charset="0"/>
              </a:rPr>
              <a:t>subjektů údajů)</a:t>
            </a:r>
            <a:endParaRPr lang="cs-CZ" sz="3600" dirty="0">
              <a:effectLst/>
              <a:latin typeface="Arial" charset="0"/>
            </a:endParaRPr>
          </a:p>
        </p:txBody>
      </p:sp>
      <p:sp>
        <p:nvSpPr>
          <p:cNvPr id="18435" name="Rectangle 3"/>
          <p:cNvSpPr>
            <a:spLocks noGrp="1" noChangeArrowheads="1"/>
          </p:cNvSpPr>
          <p:nvPr>
            <p:ph type="body" idx="1"/>
          </p:nvPr>
        </p:nvSpPr>
        <p:spPr>
          <a:xfrm>
            <a:off x="395536" y="1700808"/>
            <a:ext cx="8424935" cy="4824536"/>
          </a:xfrm>
        </p:spPr>
        <p:txBody>
          <a:bodyPr>
            <a:normAutofit fontScale="25000" lnSpcReduction="20000"/>
          </a:bodyPr>
          <a:lstStyle/>
          <a:p>
            <a:pPr>
              <a:lnSpc>
                <a:spcPct val="150000"/>
              </a:lnSpc>
              <a:spcBef>
                <a:spcPts val="0"/>
              </a:spcBef>
              <a:buFontTx/>
              <a:buChar char="•"/>
            </a:pPr>
            <a:r>
              <a:rPr lang="cs-CZ" sz="8000" dirty="0"/>
              <a:t>Novým právem podle GDPR je právo na to, aby správce bez zbytečného odkladu vymazal naše osobní údaje, pokud je dán jeden z těchto důvodů:</a:t>
            </a:r>
          </a:p>
          <a:p>
            <a:pPr marL="628650">
              <a:lnSpc>
                <a:spcPct val="120000"/>
              </a:lnSpc>
              <a:spcBef>
                <a:spcPts val="0"/>
              </a:spcBef>
              <a:buFontTx/>
              <a:buChar char="-"/>
            </a:pPr>
            <a:r>
              <a:rPr lang="cs-CZ" sz="8000" dirty="0"/>
              <a:t>Osobní údaje již nejsou potřebné pro účel, pro který byly shromažďovány nebo zpracovávány.</a:t>
            </a:r>
          </a:p>
          <a:p>
            <a:pPr marL="628650">
              <a:lnSpc>
                <a:spcPct val="120000"/>
              </a:lnSpc>
              <a:spcBef>
                <a:spcPts val="0"/>
              </a:spcBef>
              <a:buFontTx/>
              <a:buChar char="-"/>
            </a:pPr>
            <a:r>
              <a:rPr lang="cs-CZ" sz="8000" dirty="0"/>
              <a:t>Občan odvolá souhlas, pokud je zpracování založeno na souhlasu a neexistuje žádný další právní důvod pro zpracování.</a:t>
            </a:r>
          </a:p>
          <a:p>
            <a:pPr marL="628650">
              <a:lnSpc>
                <a:spcPct val="120000"/>
              </a:lnSpc>
              <a:spcBef>
                <a:spcPts val="0"/>
              </a:spcBef>
              <a:buFontTx/>
              <a:buChar char="-"/>
            </a:pPr>
            <a:r>
              <a:rPr lang="cs-CZ" sz="8000" dirty="0"/>
              <a:t>Občan vznese námitku proti zpracování z důvodu oprávněných zájmů správce osobních údajů, jako je např. vedení záznamů o zaměstnancích.</a:t>
            </a:r>
          </a:p>
          <a:p>
            <a:pPr marL="628650">
              <a:lnSpc>
                <a:spcPct val="120000"/>
              </a:lnSpc>
              <a:spcBef>
                <a:spcPts val="0"/>
              </a:spcBef>
              <a:buFontTx/>
              <a:buChar char="-"/>
            </a:pPr>
            <a:r>
              <a:rPr lang="cs-CZ" sz="8000" dirty="0"/>
              <a:t>Osobní údaje byly zpracovány protiprávně.</a:t>
            </a:r>
          </a:p>
          <a:p>
            <a:pPr marL="628650">
              <a:lnSpc>
                <a:spcPct val="120000"/>
              </a:lnSpc>
              <a:spcBef>
                <a:spcPts val="0"/>
              </a:spcBef>
              <a:buFontTx/>
              <a:buChar char="-"/>
            </a:pPr>
            <a:r>
              <a:rPr lang="cs-CZ" sz="8000" dirty="0"/>
              <a:t>Pokud není dán rodičovský souhlas se zpracováním osobních údajů dětí.</a:t>
            </a:r>
          </a:p>
          <a:p>
            <a:pPr marL="628650">
              <a:lnSpc>
                <a:spcPct val="120000"/>
              </a:lnSpc>
              <a:spcBef>
                <a:spcPts val="0"/>
              </a:spcBef>
              <a:buFontTx/>
              <a:buChar char="-"/>
            </a:pPr>
            <a:r>
              <a:rPr lang="cs-CZ" sz="8000" dirty="0"/>
              <a:t>Pokud není dána právní povinnost stanovená právem Unie nebo členským státem.</a:t>
            </a:r>
          </a:p>
          <a:p>
            <a:pPr marL="628650">
              <a:spcBef>
                <a:spcPts val="0"/>
              </a:spcBef>
              <a:buFontTx/>
              <a:buChar char="-"/>
            </a:pPr>
            <a:endParaRPr lang="cs-CZ" sz="1800" b="0" dirty="0"/>
          </a:p>
          <a:p>
            <a:pPr marL="628650">
              <a:lnSpc>
                <a:spcPct val="150000"/>
              </a:lnSpc>
              <a:spcBef>
                <a:spcPts val="0"/>
              </a:spcBef>
              <a:buFontTx/>
              <a:buChar char="-"/>
            </a:pPr>
            <a:endParaRPr lang="cs-CZ" sz="2000" b="0" dirty="0"/>
          </a:p>
          <a:p>
            <a:pPr marL="628650">
              <a:lnSpc>
                <a:spcPct val="150000"/>
              </a:lnSpc>
              <a:spcBef>
                <a:spcPts val="0"/>
              </a:spcBef>
              <a:buFontTx/>
              <a:buChar char="-"/>
            </a:pPr>
            <a:endParaRPr lang="cs-CZ" sz="2000" b="0" dirty="0" smtClean="0"/>
          </a:p>
          <a:p>
            <a:pPr marL="628650">
              <a:lnSpc>
                <a:spcPct val="150000"/>
              </a:lnSpc>
              <a:spcBef>
                <a:spcPts val="0"/>
              </a:spcBef>
              <a:buFontTx/>
              <a:buChar char="-"/>
            </a:pPr>
            <a:endParaRPr lang="cs-CZ" sz="2000" b="0" dirty="0" smtClean="0"/>
          </a:p>
          <a:p>
            <a:pPr marL="0" indent="0">
              <a:lnSpc>
                <a:spcPct val="150000"/>
              </a:lnSpc>
              <a:spcBef>
                <a:spcPts val="0"/>
              </a:spcBef>
              <a:buNone/>
            </a:pPr>
            <a:r>
              <a:rPr lang="cs-CZ" sz="2000" b="0" dirty="0" smtClean="0"/>
              <a:t> </a:t>
            </a:r>
            <a:endParaRPr lang="cs-CZ" sz="2000" b="0" dirty="0"/>
          </a:p>
          <a:p>
            <a:pPr>
              <a:lnSpc>
                <a:spcPct val="150000"/>
              </a:lnSpc>
              <a:spcBef>
                <a:spcPts val="0"/>
              </a:spcBef>
              <a:buFontTx/>
              <a:buChar char="•"/>
            </a:pPr>
            <a:endParaRPr lang="cs-CZ" sz="2200" b="0" dirty="0" smtClean="0"/>
          </a:p>
          <a:p>
            <a:pPr lvl="1">
              <a:buNone/>
            </a:pPr>
            <a:r>
              <a:rPr lang="cs-CZ" sz="2200" b="0" dirty="0"/>
              <a:t>	</a:t>
            </a:r>
            <a:endParaRPr lang="cs-CZ" altLang="cs-CZ" sz="2200" b="0" dirty="0"/>
          </a:p>
          <a:p>
            <a:pPr>
              <a:lnSpc>
                <a:spcPct val="150000"/>
              </a:lnSpc>
              <a:spcBef>
                <a:spcPts val="0"/>
              </a:spcBef>
              <a:buFontTx/>
              <a:buChar char="•"/>
            </a:pPr>
            <a:endParaRPr lang="cs-CZ" sz="2200" b="0" dirty="0"/>
          </a:p>
          <a:p>
            <a:pPr lvl="1">
              <a:buNone/>
            </a:pPr>
            <a:r>
              <a:rPr lang="cs-CZ" sz="1800" b="0" dirty="0" smtClean="0">
                <a:ea typeface="+mn-ea"/>
                <a:cs typeface="+mn-cs"/>
              </a:rPr>
              <a:t>	</a:t>
            </a:r>
            <a:endParaRPr lang="cs-CZ" altLang="cs-CZ" sz="2400" b="0" dirty="0"/>
          </a:p>
          <a:p>
            <a:pPr eaLnBrk="1" hangingPunct="1">
              <a:buClr>
                <a:schemeClr val="hlink"/>
              </a:buClr>
              <a:buFont typeface="Wingdings" pitchFamily="2" charset="2"/>
              <a:buNone/>
            </a:pPr>
            <a:endParaRPr lang="cs-CZ" altLang="cs-CZ" sz="36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15944873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251520" y="609600"/>
            <a:ext cx="8712968" cy="1143000"/>
          </a:xfrm>
        </p:spPr>
        <p:txBody>
          <a:bodyPr/>
          <a:lstStyle/>
          <a:p>
            <a:pPr eaLnBrk="1" hangingPunct="1">
              <a:defRPr/>
            </a:pPr>
            <a:r>
              <a:rPr lang="cs-CZ" sz="3600" dirty="0">
                <a:effectLst/>
                <a:latin typeface="Arial" charset="0"/>
              </a:rPr>
              <a:t>GDPR – povinnosti </a:t>
            </a:r>
            <a:r>
              <a:rPr lang="cs-CZ" sz="3600" dirty="0" smtClean="0">
                <a:effectLst/>
                <a:latin typeface="Arial" charset="0"/>
              </a:rPr>
              <a:t>pro instituce a</a:t>
            </a:r>
            <a:r>
              <a:rPr lang="cs-CZ" sz="3600" dirty="0">
                <a:effectLst/>
                <a:latin typeface="Arial" charset="0"/>
              </a:rPr>
              <a:t> </a:t>
            </a:r>
            <a:r>
              <a:rPr lang="cs-CZ" sz="3600" dirty="0" smtClean="0">
                <a:effectLst/>
                <a:latin typeface="Arial" charset="0"/>
              </a:rPr>
              <a:t>firmy</a:t>
            </a:r>
            <a:endParaRPr lang="cs-CZ" sz="3600" dirty="0">
              <a:effectLst/>
              <a:latin typeface="Arial" charset="0"/>
            </a:endParaRPr>
          </a:p>
        </p:txBody>
      </p:sp>
      <p:sp>
        <p:nvSpPr>
          <p:cNvPr id="18435" name="Rectangle 3"/>
          <p:cNvSpPr>
            <a:spLocks noGrp="1" noChangeArrowheads="1"/>
          </p:cNvSpPr>
          <p:nvPr>
            <p:ph type="body" idx="1"/>
          </p:nvPr>
        </p:nvSpPr>
        <p:spPr>
          <a:xfrm>
            <a:off x="323528" y="1988840"/>
            <a:ext cx="8424935" cy="4608512"/>
          </a:xfrm>
        </p:spPr>
        <p:txBody>
          <a:bodyPr>
            <a:normAutofit fontScale="62500" lnSpcReduction="20000"/>
          </a:bodyPr>
          <a:lstStyle/>
          <a:p>
            <a:pPr>
              <a:lnSpc>
                <a:spcPct val="150000"/>
              </a:lnSpc>
              <a:spcBef>
                <a:spcPts val="0"/>
              </a:spcBef>
              <a:buFontTx/>
              <a:buChar char="•"/>
            </a:pPr>
            <a:r>
              <a:rPr lang="cs-CZ" sz="2900" dirty="0"/>
              <a:t>Nařízení nově zavádí princip zodpovědnosti, který spočívá v povinnosti správců a zpracovatelů údajů bez ohledu na jejich velikost nebo počet zaměstnanců zavést technická, organizační a procesní opatření za účelem prokázání souladu s principy GDPR.</a:t>
            </a:r>
          </a:p>
          <a:p>
            <a:pPr>
              <a:lnSpc>
                <a:spcPct val="150000"/>
              </a:lnSpc>
              <a:spcBef>
                <a:spcPts val="0"/>
              </a:spcBef>
              <a:buFontTx/>
              <a:buChar char="•"/>
            </a:pPr>
            <a:r>
              <a:rPr lang="cs-CZ" sz="2900" dirty="0"/>
              <a:t>Uplatnění principu zodpovědnosti bude představovat </a:t>
            </a:r>
            <a:r>
              <a:rPr lang="cs-CZ" sz="2900" dirty="0" smtClean="0"/>
              <a:t> </a:t>
            </a:r>
            <a:r>
              <a:rPr lang="cs-CZ" sz="2900" dirty="0"/>
              <a:t>nemalé časové a finanční investice. Ty se budou týkat zejména oblastí:</a:t>
            </a:r>
          </a:p>
          <a:p>
            <a:pPr marL="628650" lvl="0">
              <a:spcBef>
                <a:spcPts val="0"/>
              </a:spcBef>
              <a:buFontTx/>
              <a:buChar char="-"/>
            </a:pPr>
            <a:r>
              <a:rPr lang="cs-CZ" sz="2900" dirty="0"/>
              <a:t>Implementace záměrné a nezbytné ochrany dat.</a:t>
            </a:r>
          </a:p>
          <a:p>
            <a:pPr marL="628650" lvl="0">
              <a:spcBef>
                <a:spcPts val="0"/>
              </a:spcBef>
              <a:buFontTx/>
              <a:buChar char="-"/>
            </a:pPr>
            <a:r>
              <a:rPr lang="cs-CZ" sz="2900" dirty="0"/>
              <a:t>Vypracování posouzení vlivu na ochranu osobních údajů, v angličtině DPIA neboli Data </a:t>
            </a:r>
            <a:r>
              <a:rPr lang="cs-CZ" sz="2900" dirty="0" err="1"/>
              <a:t>Protection</a:t>
            </a:r>
            <a:r>
              <a:rPr lang="cs-CZ" sz="2900" dirty="0"/>
              <a:t> </a:t>
            </a:r>
            <a:r>
              <a:rPr lang="cs-CZ" sz="2900" dirty="0" err="1"/>
              <a:t>Impact</a:t>
            </a:r>
            <a:r>
              <a:rPr lang="cs-CZ" sz="2900" dirty="0"/>
              <a:t> </a:t>
            </a:r>
            <a:r>
              <a:rPr lang="cs-CZ" sz="2900" dirty="0" err="1"/>
              <a:t>Assessment</a:t>
            </a:r>
            <a:r>
              <a:rPr lang="cs-CZ" sz="2900" dirty="0"/>
              <a:t>.</a:t>
            </a:r>
          </a:p>
          <a:p>
            <a:pPr marL="628650" lvl="0">
              <a:spcBef>
                <a:spcPts val="0"/>
              </a:spcBef>
              <a:buFontTx/>
              <a:buChar char="-"/>
            </a:pPr>
            <a:r>
              <a:rPr lang="cs-CZ" sz="2900" dirty="0"/>
              <a:t>Jmenování pověřence pro ochranu osobních údajů neboli DPO (Data </a:t>
            </a:r>
            <a:r>
              <a:rPr lang="cs-CZ" sz="2900" dirty="0" err="1"/>
              <a:t>Protection</a:t>
            </a:r>
            <a:r>
              <a:rPr lang="cs-CZ" sz="2900" dirty="0"/>
              <a:t> </a:t>
            </a:r>
            <a:r>
              <a:rPr lang="cs-CZ" sz="2900" dirty="0" err="1"/>
              <a:t>Officer</a:t>
            </a:r>
            <a:r>
              <a:rPr lang="cs-CZ" sz="2900" dirty="0"/>
              <a:t>).</a:t>
            </a:r>
          </a:p>
          <a:p>
            <a:pPr marL="285750" indent="0">
              <a:spcBef>
                <a:spcPts val="0"/>
              </a:spcBef>
              <a:buNone/>
            </a:pPr>
            <a:endParaRPr lang="cs-CZ" sz="2900" dirty="0"/>
          </a:p>
          <a:p>
            <a:pPr>
              <a:lnSpc>
                <a:spcPct val="150000"/>
              </a:lnSpc>
              <a:spcBef>
                <a:spcPts val="0"/>
              </a:spcBef>
              <a:buFontTx/>
              <a:buChar char="•"/>
            </a:pPr>
            <a:endParaRPr lang="cs-CZ" sz="2000" b="0" dirty="0"/>
          </a:p>
          <a:p>
            <a:pPr lvl="1">
              <a:buNone/>
            </a:pPr>
            <a:r>
              <a:rPr lang="cs-CZ" sz="2200" b="0" dirty="0"/>
              <a:t>	</a:t>
            </a:r>
            <a:endParaRPr lang="cs-CZ" altLang="cs-CZ" sz="2200" b="0" dirty="0"/>
          </a:p>
          <a:p>
            <a:pPr>
              <a:lnSpc>
                <a:spcPct val="150000"/>
              </a:lnSpc>
              <a:spcBef>
                <a:spcPts val="0"/>
              </a:spcBef>
              <a:buFontTx/>
              <a:buChar char="•"/>
            </a:pPr>
            <a:endParaRPr lang="cs-CZ" sz="2200" b="0" dirty="0"/>
          </a:p>
          <a:p>
            <a:pPr lvl="1">
              <a:buNone/>
            </a:pPr>
            <a:r>
              <a:rPr lang="cs-CZ" sz="1800" b="0" dirty="0" smtClean="0">
                <a:ea typeface="+mn-ea"/>
                <a:cs typeface="+mn-cs"/>
              </a:rPr>
              <a:t>	</a:t>
            </a:r>
            <a:endParaRPr lang="cs-CZ" altLang="cs-CZ" sz="2400" b="0" dirty="0"/>
          </a:p>
          <a:p>
            <a:pPr eaLnBrk="1" hangingPunct="1">
              <a:buClr>
                <a:schemeClr val="hlink"/>
              </a:buClr>
              <a:buFont typeface="Wingdings" pitchFamily="2" charset="2"/>
              <a:buNone/>
            </a:pPr>
            <a:endParaRPr lang="cs-CZ" altLang="cs-CZ" sz="36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16911722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251520" y="609600"/>
            <a:ext cx="8712968" cy="1143000"/>
          </a:xfrm>
        </p:spPr>
        <p:txBody>
          <a:bodyPr/>
          <a:lstStyle/>
          <a:p>
            <a:pPr eaLnBrk="1" hangingPunct="1">
              <a:defRPr/>
            </a:pPr>
            <a:r>
              <a:rPr lang="cs-CZ" sz="3600" dirty="0">
                <a:effectLst/>
                <a:latin typeface="Arial" charset="0"/>
              </a:rPr>
              <a:t>GDPR – povinnosti </a:t>
            </a:r>
            <a:r>
              <a:rPr lang="cs-CZ" sz="3600" dirty="0" smtClean="0">
                <a:effectLst/>
                <a:latin typeface="Arial" charset="0"/>
              </a:rPr>
              <a:t>pro instituce a</a:t>
            </a:r>
            <a:r>
              <a:rPr lang="cs-CZ" sz="3600" dirty="0">
                <a:effectLst/>
                <a:latin typeface="Arial" charset="0"/>
              </a:rPr>
              <a:t> </a:t>
            </a:r>
            <a:r>
              <a:rPr lang="cs-CZ" sz="3600" dirty="0" smtClean="0">
                <a:effectLst/>
                <a:latin typeface="Arial" charset="0"/>
              </a:rPr>
              <a:t>firmy</a:t>
            </a:r>
            <a:endParaRPr lang="cs-CZ" sz="3600" dirty="0">
              <a:effectLst/>
              <a:latin typeface="Arial" charset="0"/>
            </a:endParaRPr>
          </a:p>
        </p:txBody>
      </p:sp>
      <p:sp>
        <p:nvSpPr>
          <p:cNvPr id="18435" name="Rectangle 3"/>
          <p:cNvSpPr>
            <a:spLocks noGrp="1" noChangeArrowheads="1"/>
          </p:cNvSpPr>
          <p:nvPr>
            <p:ph type="body" idx="1"/>
          </p:nvPr>
        </p:nvSpPr>
        <p:spPr>
          <a:xfrm>
            <a:off x="323528" y="1628800"/>
            <a:ext cx="8424935" cy="5229200"/>
          </a:xfrm>
        </p:spPr>
        <p:txBody>
          <a:bodyPr>
            <a:normAutofit fontScale="70000" lnSpcReduction="20000"/>
          </a:bodyPr>
          <a:lstStyle/>
          <a:p>
            <a:pPr marL="628650">
              <a:spcBef>
                <a:spcPts val="0"/>
              </a:spcBef>
              <a:buFontTx/>
              <a:buChar char="-"/>
            </a:pPr>
            <a:endParaRPr lang="cs-CZ" sz="1800" b="0" dirty="0" smtClean="0"/>
          </a:p>
          <a:p>
            <a:pPr marL="628650">
              <a:spcBef>
                <a:spcPts val="0"/>
              </a:spcBef>
              <a:buFontTx/>
              <a:buChar char="-"/>
            </a:pPr>
            <a:r>
              <a:rPr lang="cs-CZ" sz="2900" b="0" dirty="0" smtClean="0"/>
              <a:t>Zavedení </a:t>
            </a:r>
            <a:r>
              <a:rPr lang="cs-CZ" sz="2900" b="0" dirty="0"/>
              <a:t>tzv. </a:t>
            </a:r>
            <a:r>
              <a:rPr lang="cs-CZ" sz="2900" b="0" dirty="0" err="1"/>
              <a:t>pseudonymizace</a:t>
            </a:r>
            <a:r>
              <a:rPr lang="cs-CZ" sz="2900" b="0" dirty="0"/>
              <a:t> osobních </a:t>
            </a:r>
            <a:r>
              <a:rPr lang="cs-CZ" sz="2900" b="0" dirty="0" smtClean="0"/>
              <a:t>údajů.</a:t>
            </a:r>
          </a:p>
          <a:p>
            <a:pPr marL="628650" lvl="0">
              <a:spcBef>
                <a:spcPts val="0"/>
              </a:spcBef>
              <a:buFontTx/>
              <a:buChar char="-"/>
            </a:pPr>
            <a:r>
              <a:rPr lang="cs-CZ" sz="2900" b="0" dirty="0"/>
              <a:t>V</a:t>
            </a:r>
            <a:r>
              <a:rPr lang="cs-CZ" sz="2900" b="0" dirty="0" smtClean="0"/>
              <a:t>edení </a:t>
            </a:r>
            <a:r>
              <a:rPr lang="cs-CZ" sz="2900" b="0" dirty="0"/>
              <a:t>záznamů o činnostech </a:t>
            </a:r>
            <a:r>
              <a:rPr lang="cs-CZ" sz="2900" b="0" dirty="0" smtClean="0"/>
              <a:t>zpracování.</a:t>
            </a:r>
            <a:endParaRPr lang="cs-CZ" sz="2900" b="0" dirty="0"/>
          </a:p>
          <a:p>
            <a:pPr marL="628650" lvl="0">
              <a:spcBef>
                <a:spcPts val="0"/>
              </a:spcBef>
              <a:buFontTx/>
              <a:buChar char="-"/>
            </a:pPr>
            <a:r>
              <a:rPr lang="cs-CZ" sz="2900" b="0" dirty="0"/>
              <a:t>K</a:t>
            </a:r>
            <a:r>
              <a:rPr lang="cs-CZ" sz="2900" b="0" dirty="0" smtClean="0"/>
              <a:t>onzultace </a:t>
            </a:r>
            <a:r>
              <a:rPr lang="cs-CZ" sz="2900" b="0" dirty="0"/>
              <a:t>s dozorovým orgánem před samotným zpracováním osobních </a:t>
            </a:r>
            <a:r>
              <a:rPr lang="cs-CZ" sz="2900" b="0" dirty="0" smtClean="0"/>
              <a:t>údajů.</a:t>
            </a:r>
            <a:endParaRPr lang="cs-CZ" sz="2900" b="0" dirty="0"/>
          </a:p>
          <a:p>
            <a:pPr marL="285750" indent="0">
              <a:spcBef>
                <a:spcPts val="0"/>
              </a:spcBef>
              <a:buNone/>
            </a:pPr>
            <a:endParaRPr lang="cs-CZ" sz="2900" b="0" dirty="0"/>
          </a:p>
          <a:p>
            <a:pPr marL="285750" indent="0">
              <a:spcBef>
                <a:spcPts val="0"/>
              </a:spcBef>
              <a:buNone/>
            </a:pPr>
            <a:r>
              <a:rPr lang="cs-CZ" sz="3100" b="0" dirty="0"/>
              <a:t>DPIA neboli posouzení vlivu na ochranu osobních údajů bude novinkou. Společnosti či instituce jej budou muset vypracovat, pokud provádějí systematické a rozsáhlé vyhodnocování osobních údajů, které je založeno na automatizovaném </a:t>
            </a:r>
            <a:r>
              <a:rPr lang="cs-CZ" sz="3100" b="0" dirty="0" smtClean="0"/>
              <a:t>zpracování. </a:t>
            </a:r>
            <a:r>
              <a:rPr lang="cs-CZ" sz="3100" b="0" dirty="0"/>
              <a:t>Typickým příkladem je činnost bank, pojišťoven, leasingových či jiných finančních institucí. Algoritmickým posouzením informací o klientovi vyhodnocují jeho situaci za účelem nabídky služby.</a:t>
            </a:r>
          </a:p>
          <a:p>
            <a:pPr marL="285750" indent="0">
              <a:spcBef>
                <a:spcPts val="0"/>
              </a:spcBef>
              <a:buNone/>
            </a:pPr>
            <a:endParaRPr lang="cs-CZ" sz="1800" b="0" dirty="0" smtClean="0"/>
          </a:p>
          <a:p>
            <a:pPr marL="285750" indent="0">
              <a:spcBef>
                <a:spcPts val="0"/>
              </a:spcBef>
              <a:buNone/>
            </a:pPr>
            <a:endParaRPr lang="cs-CZ" sz="1800" b="0" dirty="0"/>
          </a:p>
          <a:p>
            <a:pPr marL="285750" lvl="0" indent="0">
              <a:spcBef>
                <a:spcPts val="0"/>
              </a:spcBef>
              <a:buNone/>
            </a:pPr>
            <a:endParaRPr lang="cs-CZ" sz="1800" b="0" dirty="0"/>
          </a:p>
          <a:p>
            <a:pPr marL="285750" indent="0">
              <a:spcBef>
                <a:spcPts val="0"/>
              </a:spcBef>
              <a:buNone/>
            </a:pPr>
            <a:endParaRPr lang="cs-CZ" sz="1800" b="0" dirty="0" smtClean="0"/>
          </a:p>
          <a:p>
            <a:pPr marL="285750" indent="0">
              <a:spcBef>
                <a:spcPts val="0"/>
              </a:spcBef>
              <a:buNone/>
            </a:pPr>
            <a:endParaRPr lang="cs-CZ" sz="1800" b="0" dirty="0"/>
          </a:p>
          <a:p>
            <a:pPr marL="0" indent="0">
              <a:lnSpc>
                <a:spcPct val="150000"/>
              </a:lnSpc>
              <a:spcBef>
                <a:spcPts val="0"/>
              </a:spcBef>
              <a:buNone/>
            </a:pPr>
            <a:endParaRPr lang="cs-CZ" sz="2000" b="0" dirty="0"/>
          </a:p>
          <a:p>
            <a:pPr lvl="1">
              <a:buNone/>
            </a:pPr>
            <a:r>
              <a:rPr lang="cs-CZ" sz="2200" b="0" dirty="0"/>
              <a:t>	</a:t>
            </a:r>
            <a:endParaRPr lang="cs-CZ" altLang="cs-CZ" sz="2200" b="0" dirty="0"/>
          </a:p>
          <a:p>
            <a:pPr>
              <a:lnSpc>
                <a:spcPct val="150000"/>
              </a:lnSpc>
              <a:spcBef>
                <a:spcPts val="0"/>
              </a:spcBef>
              <a:buFontTx/>
              <a:buChar char="•"/>
            </a:pPr>
            <a:endParaRPr lang="cs-CZ" sz="2200" b="0" dirty="0"/>
          </a:p>
          <a:p>
            <a:pPr lvl="1">
              <a:buNone/>
            </a:pPr>
            <a:r>
              <a:rPr lang="cs-CZ" sz="1800" b="0" dirty="0" smtClean="0">
                <a:ea typeface="+mn-ea"/>
                <a:cs typeface="+mn-cs"/>
              </a:rPr>
              <a:t>	</a:t>
            </a:r>
            <a:endParaRPr lang="cs-CZ" altLang="cs-CZ" sz="2400" b="0" dirty="0"/>
          </a:p>
          <a:p>
            <a:pPr eaLnBrk="1" hangingPunct="1">
              <a:buClr>
                <a:schemeClr val="hlink"/>
              </a:buClr>
              <a:buFont typeface="Wingdings" pitchFamily="2" charset="2"/>
              <a:buNone/>
            </a:pPr>
            <a:endParaRPr lang="cs-CZ" altLang="cs-CZ" sz="36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7484895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95536" y="609600"/>
            <a:ext cx="8352928" cy="1143000"/>
          </a:xfrm>
        </p:spPr>
        <p:txBody>
          <a:bodyPr/>
          <a:lstStyle/>
          <a:p>
            <a:pPr eaLnBrk="1" hangingPunct="1">
              <a:defRPr/>
            </a:pPr>
            <a:r>
              <a:rPr lang="cs-CZ" sz="3600" dirty="0">
                <a:effectLst/>
                <a:latin typeface="Arial" charset="0"/>
              </a:rPr>
              <a:t>GDPR – povinnosti pro instituce a firmy</a:t>
            </a:r>
          </a:p>
        </p:txBody>
      </p:sp>
      <p:sp>
        <p:nvSpPr>
          <p:cNvPr id="18435" name="Rectangle 3"/>
          <p:cNvSpPr>
            <a:spLocks noGrp="1" noChangeArrowheads="1"/>
          </p:cNvSpPr>
          <p:nvPr>
            <p:ph type="body" idx="1"/>
          </p:nvPr>
        </p:nvSpPr>
        <p:spPr>
          <a:xfrm>
            <a:off x="395536" y="1988840"/>
            <a:ext cx="8424935" cy="4608512"/>
          </a:xfrm>
        </p:spPr>
        <p:txBody>
          <a:bodyPr>
            <a:normAutofit lnSpcReduction="10000"/>
          </a:bodyPr>
          <a:lstStyle/>
          <a:p>
            <a:pPr>
              <a:lnSpc>
                <a:spcPct val="150000"/>
              </a:lnSpc>
              <a:spcBef>
                <a:spcPts val="0"/>
              </a:spcBef>
              <a:buFontTx/>
              <a:buChar char="•"/>
            </a:pPr>
            <a:r>
              <a:rPr lang="cs-CZ" sz="2200" b="0" dirty="0" smtClean="0"/>
              <a:t>Dalším </a:t>
            </a:r>
            <a:r>
              <a:rPr lang="cs-CZ" sz="2200" b="0" dirty="0"/>
              <a:t>principem spadajícím do oblasti zodpovědnosti je povinnost správců nebo zpracovatelů vést záznamy o činnostech zpracování, za které zodpovídají. Každý správce a zpracovatel bude povinen spolupracovat s dozorovým úřadem a na jeho žádost mu tyto záznamy zpřístupnit, aby na jejich základě mohly být tyto operace zpracování monitorovány. </a:t>
            </a:r>
          </a:p>
          <a:p>
            <a:pPr>
              <a:lnSpc>
                <a:spcPct val="150000"/>
              </a:lnSpc>
              <a:spcBef>
                <a:spcPts val="0"/>
              </a:spcBef>
              <a:buFontTx/>
              <a:buChar char="•"/>
            </a:pPr>
            <a:endParaRPr lang="cs-CZ" sz="2200" b="0" dirty="0"/>
          </a:p>
          <a:p>
            <a:pPr lvl="1">
              <a:buNone/>
            </a:pPr>
            <a:r>
              <a:rPr lang="cs-CZ" sz="2200" b="0" dirty="0"/>
              <a:t>	</a:t>
            </a:r>
            <a:endParaRPr lang="cs-CZ" altLang="cs-CZ" sz="2200" b="0" dirty="0"/>
          </a:p>
          <a:p>
            <a:pPr>
              <a:lnSpc>
                <a:spcPct val="150000"/>
              </a:lnSpc>
              <a:spcBef>
                <a:spcPts val="0"/>
              </a:spcBef>
              <a:buFontTx/>
              <a:buChar char="•"/>
            </a:pPr>
            <a:endParaRPr lang="cs-CZ" sz="2200" b="0" dirty="0"/>
          </a:p>
          <a:p>
            <a:pPr lvl="1">
              <a:buNone/>
            </a:pPr>
            <a:r>
              <a:rPr lang="cs-CZ" sz="1800" b="0" dirty="0" smtClean="0">
                <a:ea typeface="+mn-ea"/>
                <a:cs typeface="+mn-cs"/>
              </a:rPr>
              <a:t>	</a:t>
            </a:r>
            <a:endParaRPr lang="cs-CZ" altLang="cs-CZ" sz="2400" b="0" dirty="0"/>
          </a:p>
          <a:p>
            <a:pPr eaLnBrk="1" hangingPunct="1">
              <a:buClr>
                <a:schemeClr val="hlink"/>
              </a:buClr>
              <a:buFont typeface="Wingdings" pitchFamily="2" charset="2"/>
              <a:buNone/>
            </a:pPr>
            <a:endParaRPr lang="cs-CZ" altLang="cs-CZ" sz="36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22011317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defRPr/>
            </a:pPr>
            <a:r>
              <a:rPr lang="cs-CZ" sz="4000" dirty="0" smtClean="0">
                <a:effectLst/>
                <a:latin typeface="Arial" charset="0"/>
              </a:rPr>
              <a:t>GDPR – co nás čeká </a:t>
            </a:r>
            <a:endParaRPr lang="cs-CZ" sz="3700" dirty="0">
              <a:latin typeface="Arial" charset="0"/>
            </a:endParaRPr>
          </a:p>
        </p:txBody>
      </p:sp>
      <p:sp>
        <p:nvSpPr>
          <p:cNvPr id="18435" name="Rectangle 3"/>
          <p:cNvSpPr>
            <a:spLocks noGrp="1" noChangeArrowheads="1"/>
          </p:cNvSpPr>
          <p:nvPr>
            <p:ph type="body" idx="1"/>
          </p:nvPr>
        </p:nvSpPr>
        <p:spPr>
          <a:xfrm>
            <a:off x="395536" y="1988840"/>
            <a:ext cx="8424935" cy="4104456"/>
          </a:xfrm>
        </p:spPr>
        <p:txBody>
          <a:bodyPr/>
          <a:lstStyle/>
          <a:p>
            <a:pPr marL="0" indent="0">
              <a:lnSpc>
                <a:spcPct val="150000"/>
              </a:lnSpc>
              <a:spcBef>
                <a:spcPts val="0"/>
              </a:spcBef>
              <a:buNone/>
            </a:pPr>
            <a:endParaRPr lang="cs-CZ" sz="2200" b="0" dirty="0" smtClean="0"/>
          </a:p>
          <a:p>
            <a:pPr>
              <a:lnSpc>
                <a:spcPct val="150000"/>
              </a:lnSpc>
              <a:spcBef>
                <a:spcPts val="0"/>
              </a:spcBef>
              <a:buFontTx/>
              <a:buChar char="•"/>
            </a:pPr>
            <a:r>
              <a:rPr lang="cs-CZ" sz="2200" b="0" dirty="0" smtClean="0"/>
              <a:t>Nařízení vstoupí v platnost 25 května 2018.</a:t>
            </a:r>
            <a:endParaRPr lang="cs-CZ" sz="2200" b="0" dirty="0"/>
          </a:p>
          <a:p>
            <a:pPr>
              <a:lnSpc>
                <a:spcPct val="150000"/>
              </a:lnSpc>
              <a:spcBef>
                <a:spcPts val="0"/>
              </a:spcBef>
              <a:buFontTx/>
              <a:buChar char="•"/>
            </a:pPr>
            <a:r>
              <a:rPr lang="cs-CZ" sz="2200" b="0" dirty="0" smtClean="0"/>
              <a:t>Za jeho nedodržení mohou být uvaleny astronomické pokuty a to až 20 milionů euro nebo až 4 % celosvětového ročního obratu.</a:t>
            </a:r>
            <a:endParaRPr lang="cs-CZ" sz="1800" b="0" dirty="0"/>
          </a:p>
          <a:p>
            <a:pPr marL="0" indent="0">
              <a:lnSpc>
                <a:spcPct val="150000"/>
              </a:lnSpc>
              <a:spcBef>
                <a:spcPts val="0"/>
              </a:spcBef>
              <a:buNone/>
            </a:pPr>
            <a:endParaRPr lang="cs-CZ" sz="2200" b="0" dirty="0" smtClean="0"/>
          </a:p>
          <a:p>
            <a:pPr marL="0" lvl="0" indent="0">
              <a:lnSpc>
                <a:spcPct val="150000"/>
              </a:lnSpc>
              <a:spcBef>
                <a:spcPts val="0"/>
              </a:spcBef>
              <a:buNone/>
            </a:pPr>
            <a:endParaRPr lang="cs-CZ" sz="2200" b="0" dirty="0"/>
          </a:p>
          <a:p>
            <a:pPr lvl="1">
              <a:buNone/>
            </a:pPr>
            <a:r>
              <a:rPr lang="cs-CZ" sz="1800" b="0" dirty="0" smtClean="0">
                <a:ea typeface="+mn-ea"/>
                <a:cs typeface="+mn-cs"/>
              </a:rPr>
              <a:t>	</a:t>
            </a:r>
            <a:endParaRPr lang="cs-CZ" altLang="cs-CZ" sz="2400" b="0" dirty="0"/>
          </a:p>
          <a:p>
            <a:pPr eaLnBrk="1" hangingPunct="1">
              <a:buClr>
                <a:schemeClr val="hlink"/>
              </a:buClr>
              <a:buFont typeface="Wingdings" pitchFamily="2" charset="2"/>
              <a:buNone/>
            </a:pPr>
            <a:endParaRPr lang="cs-CZ" altLang="cs-CZ" sz="36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7711161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251520" y="609600"/>
            <a:ext cx="8712968" cy="1143000"/>
          </a:xfrm>
        </p:spPr>
        <p:txBody>
          <a:bodyPr/>
          <a:lstStyle/>
          <a:p>
            <a:pPr eaLnBrk="1" hangingPunct="1">
              <a:defRPr/>
            </a:pPr>
            <a:r>
              <a:rPr lang="cs-CZ" sz="3600" dirty="0">
                <a:effectLst/>
                <a:latin typeface="Arial" charset="0"/>
              </a:rPr>
              <a:t>GDPR – povinnosti </a:t>
            </a:r>
            <a:r>
              <a:rPr lang="cs-CZ" sz="3600" dirty="0" smtClean="0">
                <a:effectLst/>
                <a:latin typeface="Arial" charset="0"/>
              </a:rPr>
              <a:t>pro instituce a</a:t>
            </a:r>
            <a:r>
              <a:rPr lang="cs-CZ" sz="3600" dirty="0">
                <a:effectLst/>
                <a:latin typeface="Arial" charset="0"/>
              </a:rPr>
              <a:t> </a:t>
            </a:r>
            <a:r>
              <a:rPr lang="cs-CZ" sz="3600" dirty="0" smtClean="0">
                <a:effectLst/>
                <a:latin typeface="Arial" charset="0"/>
              </a:rPr>
              <a:t>firmy</a:t>
            </a:r>
            <a:endParaRPr lang="cs-CZ" sz="3600" dirty="0">
              <a:effectLst/>
              <a:latin typeface="Arial" charset="0"/>
            </a:endParaRPr>
          </a:p>
        </p:txBody>
      </p:sp>
      <p:sp>
        <p:nvSpPr>
          <p:cNvPr id="18435" name="Rectangle 3"/>
          <p:cNvSpPr>
            <a:spLocks noGrp="1" noChangeArrowheads="1"/>
          </p:cNvSpPr>
          <p:nvPr>
            <p:ph type="body" idx="1"/>
          </p:nvPr>
        </p:nvSpPr>
        <p:spPr>
          <a:xfrm>
            <a:off x="323528" y="1988840"/>
            <a:ext cx="8424935" cy="4608512"/>
          </a:xfrm>
        </p:spPr>
        <p:txBody>
          <a:bodyPr>
            <a:normAutofit fontScale="92500" lnSpcReduction="20000"/>
          </a:bodyPr>
          <a:lstStyle/>
          <a:p>
            <a:pPr>
              <a:lnSpc>
                <a:spcPct val="150000"/>
              </a:lnSpc>
              <a:spcBef>
                <a:spcPts val="0"/>
              </a:spcBef>
              <a:buFontTx/>
              <a:buChar char="•"/>
            </a:pPr>
            <a:r>
              <a:rPr lang="cs-CZ" sz="2200" b="0" dirty="0" smtClean="0"/>
              <a:t>Tyto </a:t>
            </a:r>
            <a:r>
              <a:rPr lang="cs-CZ" sz="2200" b="0" dirty="0"/>
              <a:t>záznamy o činnostech musí obsahovat následující informace</a:t>
            </a:r>
            <a:r>
              <a:rPr lang="cs-CZ" sz="2200" b="0" dirty="0" smtClean="0"/>
              <a:t>:</a:t>
            </a:r>
          </a:p>
          <a:p>
            <a:pPr marL="628650" lvl="0">
              <a:spcBef>
                <a:spcPts val="0"/>
              </a:spcBef>
              <a:buFontTx/>
              <a:buChar char="-"/>
            </a:pPr>
            <a:r>
              <a:rPr lang="cs-CZ" sz="2200" b="0" dirty="0"/>
              <a:t>Jméno a kontaktní údaje správce a zpracovatele včetně jména DPO,</a:t>
            </a:r>
          </a:p>
          <a:p>
            <a:pPr marL="628650">
              <a:spcBef>
                <a:spcPts val="0"/>
              </a:spcBef>
              <a:buFontTx/>
              <a:buChar char="-"/>
            </a:pPr>
            <a:r>
              <a:rPr lang="cs-CZ" sz="2200" b="0" dirty="0"/>
              <a:t>účely zpracování,</a:t>
            </a:r>
          </a:p>
          <a:p>
            <a:pPr marL="628650">
              <a:spcBef>
                <a:spcPts val="0"/>
              </a:spcBef>
              <a:buFontTx/>
              <a:buChar char="-"/>
            </a:pPr>
            <a:r>
              <a:rPr lang="cs-CZ" sz="2200" b="0" dirty="0"/>
              <a:t>popis kategorií subjektů údajů a kategorií osobních údajů,</a:t>
            </a:r>
          </a:p>
          <a:p>
            <a:pPr marL="628650">
              <a:spcBef>
                <a:spcPts val="0"/>
              </a:spcBef>
              <a:buFontTx/>
              <a:buChar char="-"/>
            </a:pPr>
            <a:r>
              <a:rPr lang="cs-CZ" sz="2200" b="0" dirty="0"/>
              <a:t>kategorie příjemců, kterým byly nebo budou údaje zpřístupněny,</a:t>
            </a:r>
          </a:p>
          <a:p>
            <a:pPr marL="628650">
              <a:spcBef>
                <a:spcPts val="0"/>
              </a:spcBef>
              <a:buFontTx/>
              <a:buChar char="-"/>
            </a:pPr>
            <a:r>
              <a:rPr lang="cs-CZ" sz="2200" b="0" dirty="0"/>
              <a:t>informace o mezinárodním předávání osobních údajů,</a:t>
            </a:r>
          </a:p>
          <a:p>
            <a:pPr marL="628650">
              <a:spcBef>
                <a:spcPts val="0"/>
              </a:spcBef>
              <a:buFontTx/>
              <a:buChar char="-"/>
            </a:pPr>
            <a:r>
              <a:rPr lang="cs-CZ" sz="2200" b="0" dirty="0"/>
              <a:t>lhůty pro výmaz jednotlivých kategorií údajů,</a:t>
            </a:r>
          </a:p>
          <a:p>
            <a:pPr marL="628650">
              <a:spcBef>
                <a:spcPts val="0"/>
              </a:spcBef>
              <a:buFontTx/>
              <a:buChar char="-"/>
            </a:pPr>
            <a:r>
              <a:rPr lang="cs-CZ" sz="2200" b="0" dirty="0"/>
              <a:t>popis technických a organizačních opatření</a:t>
            </a:r>
            <a:r>
              <a:rPr lang="cs-CZ" sz="2200" b="0" dirty="0" smtClean="0"/>
              <a:t>.</a:t>
            </a:r>
          </a:p>
          <a:p>
            <a:pPr>
              <a:spcBef>
                <a:spcPts val="0"/>
              </a:spcBef>
              <a:buFontTx/>
              <a:buChar char="•"/>
            </a:pPr>
            <a:r>
              <a:rPr lang="cs-CZ" sz="2200" b="0" dirty="0" smtClean="0"/>
              <a:t>Výjimky </a:t>
            </a:r>
            <a:r>
              <a:rPr lang="cs-CZ" sz="2200" b="0" dirty="0"/>
              <a:t>z povinnosti vést záznamy o činnostech zpracování lze uplatnit pro organizaci s méně než 250 zaměstnanci, pokud zpracování osobních údajů není jejich hlavní činností, neexistuje u nich riziko pro práva a svobody osob a tyto organizace nezpracovávají citlivé údaje.</a:t>
            </a:r>
          </a:p>
          <a:p>
            <a:pPr>
              <a:lnSpc>
                <a:spcPct val="150000"/>
              </a:lnSpc>
              <a:spcBef>
                <a:spcPts val="0"/>
              </a:spcBef>
              <a:buFontTx/>
              <a:buChar char="•"/>
            </a:pPr>
            <a:endParaRPr lang="cs-CZ" sz="2000" b="0" dirty="0"/>
          </a:p>
          <a:p>
            <a:pPr marL="628650" lvl="0">
              <a:spcBef>
                <a:spcPts val="0"/>
              </a:spcBef>
              <a:buFontTx/>
              <a:buChar char="-"/>
            </a:pPr>
            <a:endParaRPr lang="cs-CZ" sz="1800" b="0" dirty="0" smtClean="0"/>
          </a:p>
          <a:p>
            <a:pPr marL="0" indent="0">
              <a:lnSpc>
                <a:spcPct val="150000"/>
              </a:lnSpc>
              <a:spcBef>
                <a:spcPts val="0"/>
              </a:spcBef>
              <a:buNone/>
            </a:pPr>
            <a:endParaRPr lang="cs-CZ" sz="2200" b="0" dirty="0"/>
          </a:p>
          <a:p>
            <a:pPr lvl="1">
              <a:buNone/>
            </a:pPr>
            <a:r>
              <a:rPr lang="cs-CZ" sz="1800" b="0" dirty="0" smtClean="0">
                <a:ea typeface="+mn-ea"/>
                <a:cs typeface="+mn-cs"/>
              </a:rPr>
              <a:t>	</a:t>
            </a:r>
            <a:endParaRPr lang="cs-CZ" altLang="cs-CZ" sz="2400" b="0" dirty="0"/>
          </a:p>
          <a:p>
            <a:pPr eaLnBrk="1" hangingPunct="1">
              <a:buClr>
                <a:schemeClr val="hlink"/>
              </a:buClr>
              <a:buFont typeface="Wingdings" pitchFamily="2" charset="2"/>
              <a:buNone/>
            </a:pPr>
            <a:endParaRPr lang="cs-CZ" altLang="cs-CZ" sz="36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13543206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179512" y="620688"/>
            <a:ext cx="8712968" cy="1143000"/>
          </a:xfrm>
        </p:spPr>
        <p:txBody>
          <a:bodyPr/>
          <a:lstStyle/>
          <a:p>
            <a:pPr eaLnBrk="1" hangingPunct="1">
              <a:defRPr/>
            </a:pPr>
            <a:r>
              <a:rPr lang="cs-CZ" sz="3200" dirty="0" smtClean="0">
                <a:effectLst/>
                <a:latin typeface="Arial" charset="0"/>
              </a:rPr>
              <a:t>DPO – Pověřenec </a:t>
            </a:r>
            <a:r>
              <a:rPr lang="cs-CZ" sz="3200" dirty="0">
                <a:effectLst/>
                <a:latin typeface="Arial" charset="0"/>
              </a:rPr>
              <a:t>pro ochranu osobních </a:t>
            </a:r>
            <a:r>
              <a:rPr lang="cs-CZ" sz="3200" dirty="0" smtClean="0">
                <a:effectLst/>
                <a:latin typeface="Arial" charset="0"/>
              </a:rPr>
              <a:t>údajů</a:t>
            </a:r>
            <a:endParaRPr lang="cs-CZ" sz="3200" dirty="0">
              <a:effectLst/>
              <a:latin typeface="Arial" charset="0"/>
            </a:endParaRPr>
          </a:p>
        </p:txBody>
      </p:sp>
      <p:sp>
        <p:nvSpPr>
          <p:cNvPr id="18435" name="Rectangle 3"/>
          <p:cNvSpPr>
            <a:spLocks noGrp="1" noChangeArrowheads="1"/>
          </p:cNvSpPr>
          <p:nvPr>
            <p:ph type="body" idx="1"/>
          </p:nvPr>
        </p:nvSpPr>
        <p:spPr>
          <a:xfrm>
            <a:off x="323528" y="1988840"/>
            <a:ext cx="8424935" cy="4608512"/>
          </a:xfrm>
        </p:spPr>
        <p:txBody>
          <a:bodyPr>
            <a:normAutofit lnSpcReduction="10000"/>
          </a:bodyPr>
          <a:lstStyle/>
          <a:p>
            <a:r>
              <a:rPr lang="cs-CZ" sz="2000" b="0" dirty="0" smtClean="0"/>
              <a:t>Povinnost jmenovat </a:t>
            </a:r>
            <a:r>
              <a:rPr lang="cs-CZ" sz="2000" b="0" dirty="0"/>
              <a:t>pověřence </a:t>
            </a:r>
            <a:r>
              <a:rPr lang="cs-CZ" sz="2000" b="0" dirty="0" smtClean="0"/>
              <a:t>nastává </a:t>
            </a:r>
            <a:r>
              <a:rPr lang="cs-CZ" sz="2000" b="0" dirty="0"/>
              <a:t>ve třech případech, pokud:</a:t>
            </a:r>
          </a:p>
          <a:p>
            <a:pPr marL="628650">
              <a:spcBef>
                <a:spcPts val="0"/>
              </a:spcBef>
              <a:buFontTx/>
              <a:buChar char="-"/>
            </a:pPr>
            <a:r>
              <a:rPr lang="cs-CZ" sz="2000" b="0" dirty="0" smtClean="0"/>
              <a:t>zpracování </a:t>
            </a:r>
            <a:r>
              <a:rPr lang="cs-CZ" sz="2000" b="0" dirty="0"/>
              <a:t>provádí orgán veřejné moci či veřejný subjekt (s výjimkou soudů</a:t>
            </a:r>
            <a:r>
              <a:rPr lang="cs-CZ" sz="2000" b="0" dirty="0" smtClean="0"/>
              <a:t>),</a:t>
            </a:r>
          </a:p>
          <a:p>
            <a:pPr marL="628650" lvl="0">
              <a:spcBef>
                <a:spcPts val="0"/>
              </a:spcBef>
              <a:buFontTx/>
              <a:buChar char="-"/>
            </a:pPr>
            <a:r>
              <a:rPr lang="cs-CZ" sz="2000" b="0" dirty="0"/>
              <a:t>hlavní činnosti správce nebo zpracovatele spočívají v operacích zpracování, které vyžadují rozsáhlé pravidelné a systematické monitorování občanů,</a:t>
            </a:r>
          </a:p>
          <a:p>
            <a:pPr marL="628650" lvl="0">
              <a:spcBef>
                <a:spcPts val="0"/>
              </a:spcBef>
              <a:buFontTx/>
              <a:buChar char="-"/>
            </a:pPr>
            <a:r>
              <a:rPr lang="cs-CZ" sz="2000" b="0" dirty="0"/>
              <a:t>hlavní činnosti správce nebo zpracovatele spočívají v rozsáhlém zpracování zvláštních kategorií údajů nebo osobních údajů týkajících se rozsudků v trestních věcech a trestných činů</a:t>
            </a:r>
            <a:r>
              <a:rPr lang="cs-CZ" sz="2000" b="0" dirty="0" smtClean="0"/>
              <a:t>.</a:t>
            </a:r>
          </a:p>
          <a:p>
            <a:pPr marL="628650" lvl="0">
              <a:spcBef>
                <a:spcPts val="0"/>
              </a:spcBef>
              <a:buFontTx/>
              <a:buChar char="-"/>
            </a:pPr>
            <a:endParaRPr lang="cs-CZ" sz="2000" b="0" dirty="0" smtClean="0"/>
          </a:p>
          <a:p>
            <a:pPr>
              <a:spcBef>
                <a:spcPts val="0"/>
              </a:spcBef>
              <a:buFontTx/>
              <a:buChar char="•"/>
            </a:pPr>
            <a:r>
              <a:rPr lang="cs-CZ" sz="2000" b="0" dirty="0" smtClean="0"/>
              <a:t>Podle </a:t>
            </a:r>
            <a:r>
              <a:rPr lang="cs-CZ" sz="2000" b="0" dirty="0"/>
              <a:t>nařízení může být jediný pověřenec jmenován i pro několik státních orgánů, institucí či firem, které mají podobnou organizační strukturu. </a:t>
            </a:r>
          </a:p>
          <a:p>
            <a:pPr marL="628650" lvl="0">
              <a:spcBef>
                <a:spcPts val="0"/>
              </a:spcBef>
              <a:buFontTx/>
              <a:buChar char="-"/>
            </a:pPr>
            <a:endParaRPr lang="cs-CZ" sz="1800" b="0" dirty="0" smtClean="0"/>
          </a:p>
          <a:p>
            <a:pPr marL="0" indent="0">
              <a:lnSpc>
                <a:spcPct val="150000"/>
              </a:lnSpc>
              <a:spcBef>
                <a:spcPts val="0"/>
              </a:spcBef>
              <a:buNone/>
            </a:pPr>
            <a:endParaRPr lang="cs-CZ" sz="2200" b="0" dirty="0"/>
          </a:p>
          <a:p>
            <a:pPr lvl="1">
              <a:buNone/>
            </a:pPr>
            <a:r>
              <a:rPr lang="cs-CZ" sz="1800" b="0" dirty="0" smtClean="0">
                <a:ea typeface="+mn-ea"/>
                <a:cs typeface="+mn-cs"/>
              </a:rPr>
              <a:t>	</a:t>
            </a:r>
            <a:endParaRPr lang="cs-CZ" altLang="cs-CZ" sz="2400" b="0" dirty="0"/>
          </a:p>
          <a:p>
            <a:pPr eaLnBrk="1" hangingPunct="1">
              <a:buClr>
                <a:schemeClr val="hlink"/>
              </a:buClr>
              <a:buFont typeface="Wingdings" pitchFamily="2" charset="2"/>
              <a:buNone/>
            </a:pPr>
            <a:endParaRPr lang="cs-CZ" altLang="cs-CZ" sz="36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34616023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179512" y="620688"/>
            <a:ext cx="8712968" cy="1143000"/>
          </a:xfrm>
        </p:spPr>
        <p:txBody>
          <a:bodyPr/>
          <a:lstStyle/>
          <a:p>
            <a:pPr eaLnBrk="1" hangingPunct="1">
              <a:defRPr/>
            </a:pPr>
            <a:r>
              <a:rPr lang="cs-CZ" sz="3200" dirty="0" smtClean="0">
                <a:effectLst/>
                <a:latin typeface="Arial" charset="0"/>
              </a:rPr>
              <a:t>DPO – Pověřenec </a:t>
            </a:r>
            <a:r>
              <a:rPr lang="cs-CZ" sz="3200" dirty="0">
                <a:effectLst/>
                <a:latin typeface="Arial" charset="0"/>
              </a:rPr>
              <a:t>pro ochranu osobních </a:t>
            </a:r>
            <a:r>
              <a:rPr lang="cs-CZ" sz="3200" dirty="0" smtClean="0">
                <a:effectLst/>
                <a:latin typeface="Arial" charset="0"/>
              </a:rPr>
              <a:t>údajů</a:t>
            </a:r>
            <a:endParaRPr lang="cs-CZ" sz="3200" dirty="0">
              <a:effectLst/>
              <a:latin typeface="Arial" charset="0"/>
            </a:endParaRPr>
          </a:p>
        </p:txBody>
      </p:sp>
      <p:sp>
        <p:nvSpPr>
          <p:cNvPr id="18435" name="Rectangle 3"/>
          <p:cNvSpPr>
            <a:spLocks noGrp="1" noChangeArrowheads="1"/>
          </p:cNvSpPr>
          <p:nvPr>
            <p:ph type="body" idx="1"/>
          </p:nvPr>
        </p:nvSpPr>
        <p:spPr>
          <a:xfrm>
            <a:off x="323528" y="1556792"/>
            <a:ext cx="8424935" cy="5040560"/>
          </a:xfrm>
        </p:spPr>
        <p:txBody>
          <a:bodyPr>
            <a:normAutofit lnSpcReduction="10000"/>
          </a:bodyPr>
          <a:lstStyle/>
          <a:p>
            <a:endParaRPr lang="cs-CZ" sz="2000" b="0" dirty="0" smtClean="0"/>
          </a:p>
          <a:p>
            <a:r>
              <a:rPr lang="cs-CZ" sz="2200" b="0" dirty="0" smtClean="0"/>
              <a:t>Příklady </a:t>
            </a:r>
            <a:r>
              <a:rPr lang="cs-CZ" sz="2200" b="0" dirty="0"/>
              <a:t>rozsáhlého zpracování osobních údajů</a:t>
            </a:r>
            <a:r>
              <a:rPr lang="cs-CZ" sz="2200" b="0" dirty="0" smtClean="0"/>
              <a:t>:</a:t>
            </a:r>
            <a:endParaRPr lang="cs-CZ" sz="2200" b="0" dirty="0"/>
          </a:p>
          <a:p>
            <a:pPr marL="628650" lvl="0">
              <a:spcBef>
                <a:spcPts val="0"/>
              </a:spcBef>
              <a:buFontTx/>
              <a:buChar char="-"/>
            </a:pPr>
            <a:r>
              <a:rPr lang="cs-CZ" sz="2200" b="0" dirty="0"/>
              <a:t>Zpracování </a:t>
            </a:r>
            <a:r>
              <a:rPr lang="cs-CZ" sz="2200" b="0" dirty="0" smtClean="0"/>
              <a:t>údajů </a:t>
            </a:r>
            <a:r>
              <a:rPr lang="cs-CZ" sz="2200" b="0" dirty="0"/>
              <a:t>o pacientech v rámci běžné činnosti </a:t>
            </a:r>
            <a:r>
              <a:rPr lang="cs-CZ" sz="2200" b="0" dirty="0" smtClean="0"/>
              <a:t>nemocnice,</a:t>
            </a:r>
            <a:endParaRPr lang="cs-CZ" sz="2200" b="0" dirty="0"/>
          </a:p>
          <a:p>
            <a:pPr marL="628650" lvl="0">
              <a:spcBef>
                <a:spcPts val="0"/>
              </a:spcBef>
              <a:buFontTx/>
              <a:buChar char="-"/>
            </a:pPr>
            <a:r>
              <a:rPr lang="cs-CZ" sz="2200" b="0" dirty="0"/>
              <a:t>zpracování cestovních dat jednotlivců používajících městskou hromadnou dopravu (např. sledování prostřednictvím čipové průkazky</a:t>
            </a:r>
            <a:r>
              <a:rPr lang="cs-CZ" sz="2200" b="0" dirty="0" smtClean="0"/>
              <a:t>),</a:t>
            </a:r>
            <a:endParaRPr lang="cs-CZ" sz="2200" b="0" dirty="0"/>
          </a:p>
          <a:p>
            <a:pPr marL="628650" lvl="0">
              <a:spcBef>
                <a:spcPts val="0"/>
              </a:spcBef>
              <a:buFontTx/>
              <a:buChar char="-"/>
            </a:pPr>
            <a:r>
              <a:rPr lang="cs-CZ" sz="2200" b="0" dirty="0"/>
              <a:t>zpracování údajů o aktuální zeměpisné poloze </a:t>
            </a:r>
            <a:r>
              <a:rPr lang="cs-CZ" sz="2200" b="0" dirty="0" smtClean="0"/>
              <a:t>zákazníků,</a:t>
            </a:r>
            <a:endParaRPr lang="cs-CZ" sz="2200" b="0" dirty="0"/>
          </a:p>
          <a:p>
            <a:pPr marL="628650" lvl="0">
              <a:spcBef>
                <a:spcPts val="0"/>
              </a:spcBef>
              <a:buFontTx/>
              <a:buChar char="-"/>
            </a:pPr>
            <a:r>
              <a:rPr lang="cs-CZ" sz="2200" b="0" dirty="0"/>
              <a:t>zpracování zákaznických dat v rámci běžné obchodní činnosti pojišťovny nebo </a:t>
            </a:r>
            <a:r>
              <a:rPr lang="cs-CZ" sz="2200" b="0" dirty="0" smtClean="0"/>
              <a:t>banky,</a:t>
            </a:r>
            <a:endParaRPr lang="cs-CZ" sz="2200" b="0" dirty="0"/>
          </a:p>
          <a:p>
            <a:pPr marL="628650" lvl="0">
              <a:spcBef>
                <a:spcPts val="0"/>
              </a:spcBef>
              <a:buFontTx/>
              <a:buChar char="-"/>
            </a:pPr>
            <a:r>
              <a:rPr lang="cs-CZ" sz="2200" b="0" dirty="0"/>
              <a:t>zpracování obsahových, provozních či lokalizačních dat poskytovatelem telefonních a internetových </a:t>
            </a:r>
            <a:r>
              <a:rPr lang="cs-CZ" sz="2200" b="0" dirty="0" smtClean="0"/>
              <a:t>služeb.</a:t>
            </a:r>
            <a:endParaRPr lang="cs-CZ" sz="2200" b="0" dirty="0"/>
          </a:p>
          <a:p>
            <a:pPr marL="285750" indent="0">
              <a:spcBef>
                <a:spcPts val="0"/>
              </a:spcBef>
              <a:buNone/>
            </a:pPr>
            <a:endParaRPr lang="cs-CZ" sz="2000" b="0" dirty="0" smtClean="0"/>
          </a:p>
          <a:p>
            <a:pPr marL="285750" lvl="0" indent="0">
              <a:spcBef>
                <a:spcPts val="0"/>
              </a:spcBef>
              <a:buNone/>
            </a:pPr>
            <a:endParaRPr lang="cs-CZ" sz="1800" b="0" dirty="0" smtClean="0"/>
          </a:p>
          <a:p>
            <a:pPr marL="0" indent="0">
              <a:lnSpc>
                <a:spcPct val="150000"/>
              </a:lnSpc>
              <a:spcBef>
                <a:spcPts val="0"/>
              </a:spcBef>
              <a:buNone/>
            </a:pPr>
            <a:endParaRPr lang="cs-CZ" sz="2200" b="0" dirty="0"/>
          </a:p>
          <a:p>
            <a:pPr lvl="1">
              <a:buNone/>
            </a:pPr>
            <a:r>
              <a:rPr lang="cs-CZ" sz="1800" b="0" dirty="0" smtClean="0">
                <a:ea typeface="+mn-ea"/>
                <a:cs typeface="+mn-cs"/>
              </a:rPr>
              <a:t>	</a:t>
            </a:r>
            <a:endParaRPr lang="cs-CZ" altLang="cs-CZ" sz="2400" b="0" dirty="0"/>
          </a:p>
          <a:p>
            <a:pPr eaLnBrk="1" hangingPunct="1">
              <a:buClr>
                <a:schemeClr val="hlink"/>
              </a:buClr>
              <a:buFont typeface="Wingdings" pitchFamily="2" charset="2"/>
              <a:buNone/>
            </a:pPr>
            <a:endParaRPr lang="cs-CZ" altLang="cs-CZ" sz="36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6256155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179512" y="620688"/>
            <a:ext cx="8712968" cy="1143000"/>
          </a:xfrm>
        </p:spPr>
        <p:txBody>
          <a:bodyPr/>
          <a:lstStyle/>
          <a:p>
            <a:pPr eaLnBrk="1" hangingPunct="1">
              <a:defRPr/>
            </a:pPr>
            <a:r>
              <a:rPr lang="cs-CZ" sz="3200" dirty="0" smtClean="0">
                <a:effectLst/>
                <a:latin typeface="Arial" charset="0"/>
              </a:rPr>
              <a:t>DPO – Pověřenec </a:t>
            </a:r>
            <a:r>
              <a:rPr lang="cs-CZ" sz="3200" dirty="0">
                <a:effectLst/>
                <a:latin typeface="Arial" charset="0"/>
              </a:rPr>
              <a:t>pro ochranu osobních </a:t>
            </a:r>
            <a:r>
              <a:rPr lang="cs-CZ" sz="3200" dirty="0" smtClean="0">
                <a:effectLst/>
                <a:latin typeface="Arial" charset="0"/>
              </a:rPr>
              <a:t>údajů</a:t>
            </a:r>
            <a:endParaRPr lang="cs-CZ" sz="3200" dirty="0">
              <a:effectLst/>
              <a:latin typeface="Arial" charset="0"/>
            </a:endParaRPr>
          </a:p>
        </p:txBody>
      </p:sp>
      <p:sp>
        <p:nvSpPr>
          <p:cNvPr id="18435" name="Rectangle 3"/>
          <p:cNvSpPr>
            <a:spLocks noGrp="1" noChangeArrowheads="1"/>
          </p:cNvSpPr>
          <p:nvPr>
            <p:ph type="body" idx="1"/>
          </p:nvPr>
        </p:nvSpPr>
        <p:spPr>
          <a:xfrm>
            <a:off x="323528" y="1844824"/>
            <a:ext cx="8424935" cy="4896544"/>
          </a:xfrm>
        </p:spPr>
        <p:txBody>
          <a:bodyPr>
            <a:normAutofit/>
          </a:bodyPr>
          <a:lstStyle/>
          <a:p>
            <a:r>
              <a:rPr lang="cs-CZ" sz="2200" b="0" dirty="0" smtClean="0"/>
              <a:t>Příklady zpracování</a:t>
            </a:r>
            <a:r>
              <a:rPr lang="cs-CZ" sz="2200" b="0" dirty="0"/>
              <a:t>, která nejsou rozsáhlá:</a:t>
            </a:r>
          </a:p>
          <a:p>
            <a:pPr marL="628650">
              <a:spcBef>
                <a:spcPts val="0"/>
              </a:spcBef>
              <a:buFontTx/>
              <a:buChar char="-"/>
            </a:pPr>
            <a:r>
              <a:rPr lang="cs-CZ" sz="2200" b="0" dirty="0"/>
              <a:t>Zpracování údajů o pacientech jednotlivým </a:t>
            </a:r>
            <a:r>
              <a:rPr lang="cs-CZ" sz="2200" b="0" dirty="0" smtClean="0"/>
              <a:t>lékařem,</a:t>
            </a:r>
            <a:endParaRPr lang="cs-CZ" sz="2200" b="0" dirty="0"/>
          </a:p>
          <a:p>
            <a:pPr marL="628650" lvl="0">
              <a:spcBef>
                <a:spcPts val="0"/>
              </a:spcBef>
              <a:buFontTx/>
              <a:buChar char="-"/>
            </a:pPr>
            <a:r>
              <a:rPr lang="cs-CZ" sz="2200" b="0" dirty="0"/>
              <a:t>zpracování osobních údajů týkající se rozsudků v trestních věcech a trestných činů jednotlivým </a:t>
            </a:r>
            <a:r>
              <a:rPr lang="cs-CZ" sz="2200" b="0" dirty="0" smtClean="0"/>
              <a:t>právníkem.</a:t>
            </a:r>
          </a:p>
          <a:p>
            <a:pPr marL="628650" lvl="0">
              <a:spcBef>
                <a:spcPts val="0"/>
              </a:spcBef>
              <a:buFontTx/>
              <a:buChar char="-"/>
            </a:pPr>
            <a:endParaRPr lang="cs-CZ" sz="2200" b="0" dirty="0"/>
          </a:p>
          <a:p>
            <a:r>
              <a:rPr lang="cs-CZ" sz="2200" b="0" dirty="0" smtClean="0"/>
              <a:t>Pověřenci </a:t>
            </a:r>
            <a:r>
              <a:rPr lang="cs-CZ" sz="2200" b="0" dirty="0"/>
              <a:t>nenesou osobní odpovědnost za nedodržování GDPR. Nařízení jasně stanoví, že jsou to správci nebo zpracovatelé, kteří musí zajistit a být schopni doložit, že zpracování je prováděno v souladu s GDPR. Právní soulad v oblasti ochrany dat je odpovědností správce nebo zpracovatele. </a:t>
            </a:r>
          </a:p>
          <a:p>
            <a:pPr marL="628650" lvl="0">
              <a:spcBef>
                <a:spcPts val="0"/>
              </a:spcBef>
              <a:buFontTx/>
              <a:buChar char="-"/>
            </a:pPr>
            <a:endParaRPr lang="cs-CZ" sz="1800" b="0" dirty="0" smtClean="0"/>
          </a:p>
          <a:p>
            <a:pPr marL="0" indent="0">
              <a:lnSpc>
                <a:spcPct val="150000"/>
              </a:lnSpc>
              <a:spcBef>
                <a:spcPts val="0"/>
              </a:spcBef>
              <a:buNone/>
            </a:pPr>
            <a:endParaRPr lang="cs-CZ" sz="2200" b="0" dirty="0"/>
          </a:p>
          <a:p>
            <a:pPr lvl="1">
              <a:buNone/>
            </a:pPr>
            <a:r>
              <a:rPr lang="cs-CZ" sz="1800" b="0" dirty="0" smtClean="0">
                <a:ea typeface="+mn-ea"/>
                <a:cs typeface="+mn-cs"/>
              </a:rPr>
              <a:t>	</a:t>
            </a:r>
            <a:endParaRPr lang="cs-CZ" altLang="cs-CZ" sz="2400" b="0" dirty="0"/>
          </a:p>
          <a:p>
            <a:pPr eaLnBrk="1" hangingPunct="1">
              <a:buClr>
                <a:schemeClr val="hlink"/>
              </a:buClr>
              <a:buFont typeface="Wingdings" pitchFamily="2" charset="2"/>
              <a:buNone/>
            </a:pPr>
            <a:endParaRPr lang="cs-CZ" altLang="cs-CZ" sz="36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3122435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179512" y="620688"/>
            <a:ext cx="8712968" cy="1143000"/>
          </a:xfrm>
        </p:spPr>
        <p:txBody>
          <a:bodyPr/>
          <a:lstStyle/>
          <a:p>
            <a:pPr eaLnBrk="1" hangingPunct="1">
              <a:defRPr/>
            </a:pPr>
            <a:r>
              <a:rPr lang="cs-CZ" sz="3200" dirty="0" smtClean="0">
                <a:effectLst/>
                <a:latin typeface="Arial" charset="0"/>
              </a:rPr>
              <a:t>DPO – Pověřenec </a:t>
            </a:r>
            <a:r>
              <a:rPr lang="cs-CZ" sz="3200" dirty="0">
                <a:effectLst/>
                <a:latin typeface="Arial" charset="0"/>
              </a:rPr>
              <a:t>pro ochranu osobních </a:t>
            </a:r>
            <a:r>
              <a:rPr lang="cs-CZ" sz="3200" dirty="0" smtClean="0">
                <a:effectLst/>
                <a:latin typeface="Arial" charset="0"/>
              </a:rPr>
              <a:t>údajů</a:t>
            </a:r>
            <a:endParaRPr lang="cs-CZ" sz="3200" dirty="0">
              <a:effectLst/>
              <a:latin typeface="Arial" charset="0"/>
            </a:endParaRPr>
          </a:p>
        </p:txBody>
      </p:sp>
      <p:sp>
        <p:nvSpPr>
          <p:cNvPr id="18435" name="Rectangle 3"/>
          <p:cNvSpPr>
            <a:spLocks noGrp="1" noChangeArrowheads="1"/>
          </p:cNvSpPr>
          <p:nvPr>
            <p:ph type="body" idx="1"/>
          </p:nvPr>
        </p:nvSpPr>
        <p:spPr>
          <a:xfrm>
            <a:off x="323528" y="1700808"/>
            <a:ext cx="8424935" cy="4608512"/>
          </a:xfrm>
        </p:spPr>
        <p:txBody>
          <a:bodyPr/>
          <a:lstStyle/>
          <a:p>
            <a:endParaRPr lang="cs-CZ" sz="2000" b="0" dirty="0" smtClean="0"/>
          </a:p>
          <a:p>
            <a:pPr>
              <a:lnSpc>
                <a:spcPct val="150000"/>
              </a:lnSpc>
            </a:pPr>
            <a:r>
              <a:rPr lang="cs-CZ" sz="2000" b="0" dirty="0" smtClean="0"/>
              <a:t>Mezi profesní předpoklady zvažované při</a:t>
            </a:r>
            <a:r>
              <a:rPr lang="cs-CZ" sz="2000" b="0" dirty="0"/>
              <a:t> jmenování </a:t>
            </a:r>
            <a:r>
              <a:rPr lang="cs-CZ" sz="2000" b="0" dirty="0" smtClean="0"/>
              <a:t>pověřence patří: vědomosti </a:t>
            </a:r>
            <a:r>
              <a:rPr lang="cs-CZ" sz="2000" b="0" dirty="0"/>
              <a:t>z oblasti národní a evropské legislativy a praxe v oboru ochrany osobních údajů a důkladná znalost GDPR. Užitečná </a:t>
            </a:r>
            <a:r>
              <a:rPr lang="cs-CZ" sz="2000" b="0" dirty="0" smtClean="0"/>
              <a:t>je znalost</a:t>
            </a:r>
            <a:r>
              <a:rPr lang="cs-CZ" sz="2000" b="0" dirty="0"/>
              <a:t> chodu organizace, která je správcem. Pověřenec by také měl mít dostatečnou znalost prováděných operací zpracování, stejně jako informačních systémů a technického zabezpečení dat. </a:t>
            </a:r>
          </a:p>
          <a:p>
            <a:pPr marL="628650" lvl="0">
              <a:spcBef>
                <a:spcPts val="0"/>
              </a:spcBef>
              <a:buFontTx/>
              <a:buChar char="-"/>
            </a:pPr>
            <a:endParaRPr lang="cs-CZ" sz="1800" b="0" dirty="0" smtClean="0"/>
          </a:p>
          <a:p>
            <a:pPr marL="0" indent="0">
              <a:lnSpc>
                <a:spcPct val="150000"/>
              </a:lnSpc>
              <a:spcBef>
                <a:spcPts val="0"/>
              </a:spcBef>
              <a:buNone/>
            </a:pPr>
            <a:endParaRPr lang="cs-CZ" sz="2200" b="0" dirty="0"/>
          </a:p>
          <a:p>
            <a:pPr lvl="1">
              <a:buNone/>
            </a:pPr>
            <a:r>
              <a:rPr lang="cs-CZ" sz="1800" b="0" dirty="0" smtClean="0">
                <a:ea typeface="+mn-ea"/>
                <a:cs typeface="+mn-cs"/>
              </a:rPr>
              <a:t>	</a:t>
            </a:r>
            <a:endParaRPr lang="cs-CZ" altLang="cs-CZ" sz="2400" b="0" dirty="0"/>
          </a:p>
          <a:p>
            <a:pPr eaLnBrk="1" hangingPunct="1">
              <a:buClr>
                <a:schemeClr val="hlink"/>
              </a:buClr>
              <a:buFont typeface="Wingdings" pitchFamily="2" charset="2"/>
              <a:buNone/>
            </a:pPr>
            <a:endParaRPr lang="cs-CZ" altLang="cs-CZ" sz="36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23436896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179512" y="620688"/>
            <a:ext cx="8712968" cy="1143000"/>
          </a:xfrm>
        </p:spPr>
        <p:txBody>
          <a:bodyPr/>
          <a:lstStyle/>
          <a:p>
            <a:pPr eaLnBrk="1" hangingPunct="1">
              <a:defRPr/>
            </a:pPr>
            <a:r>
              <a:rPr lang="cs-CZ" sz="3200" dirty="0" smtClean="0">
                <a:effectLst/>
                <a:latin typeface="Arial" charset="0"/>
              </a:rPr>
              <a:t>DPO – Pověřenec </a:t>
            </a:r>
            <a:r>
              <a:rPr lang="cs-CZ" sz="3200" dirty="0">
                <a:effectLst/>
                <a:latin typeface="Arial" charset="0"/>
              </a:rPr>
              <a:t>pro ochranu osobních </a:t>
            </a:r>
            <a:r>
              <a:rPr lang="cs-CZ" sz="3200" dirty="0" smtClean="0">
                <a:effectLst/>
                <a:latin typeface="Arial" charset="0"/>
              </a:rPr>
              <a:t>údajů</a:t>
            </a:r>
            <a:endParaRPr lang="cs-CZ" sz="3200" dirty="0">
              <a:effectLst/>
              <a:latin typeface="Arial" charset="0"/>
            </a:endParaRPr>
          </a:p>
        </p:txBody>
      </p:sp>
      <p:sp>
        <p:nvSpPr>
          <p:cNvPr id="18435" name="Rectangle 3"/>
          <p:cNvSpPr>
            <a:spLocks noGrp="1" noChangeArrowheads="1"/>
          </p:cNvSpPr>
          <p:nvPr>
            <p:ph type="body" idx="1"/>
          </p:nvPr>
        </p:nvSpPr>
        <p:spPr>
          <a:xfrm>
            <a:off x="323528" y="1700808"/>
            <a:ext cx="8424935" cy="4608512"/>
          </a:xfrm>
        </p:spPr>
        <p:txBody>
          <a:bodyPr>
            <a:normAutofit fontScale="92500" lnSpcReduction="20000"/>
          </a:bodyPr>
          <a:lstStyle/>
          <a:p>
            <a:endParaRPr lang="cs-CZ" sz="2000" b="0" dirty="0" smtClean="0"/>
          </a:p>
          <a:p>
            <a:pPr>
              <a:lnSpc>
                <a:spcPct val="150000"/>
              </a:lnSpc>
            </a:pPr>
            <a:r>
              <a:rPr lang="cs-CZ" sz="2200" dirty="0" smtClean="0"/>
              <a:t>Mezi </a:t>
            </a:r>
            <a:r>
              <a:rPr lang="cs-CZ" sz="2200" dirty="0"/>
              <a:t>klíčové oblasti metodické a poradní působnosti pověřence </a:t>
            </a:r>
            <a:r>
              <a:rPr lang="cs-CZ" sz="2200" dirty="0" smtClean="0"/>
              <a:t>patří aplikace </a:t>
            </a:r>
            <a:r>
              <a:rPr lang="cs-CZ" sz="2200" dirty="0"/>
              <a:t>zásad zpracování (kapitola II Obecného nařízení), implementace práv subjektů údajů (kapitola III), záměrná a standardní ochrana osobních údajů podle čl. 25, záznamy o činnostech zpracování podle článku 30, zabezpečení zpracování podle článku 32, oznamování porušení tohoto zabezpečení podle článků 33 a 34 nebo hodnocení dopadů podle článku 35. Zapojení pověřence od počátku plánování nového zpracování osobních údajů usnadní dodržení všech povinností správce.</a:t>
            </a:r>
          </a:p>
          <a:p>
            <a:pPr>
              <a:lnSpc>
                <a:spcPct val="150000"/>
              </a:lnSpc>
            </a:pPr>
            <a:endParaRPr lang="cs-CZ" sz="1800" b="0" dirty="0" smtClean="0"/>
          </a:p>
          <a:p>
            <a:pPr marL="0" indent="0">
              <a:lnSpc>
                <a:spcPct val="150000"/>
              </a:lnSpc>
              <a:spcBef>
                <a:spcPts val="0"/>
              </a:spcBef>
              <a:buNone/>
            </a:pPr>
            <a:endParaRPr lang="cs-CZ" sz="2200" b="0" dirty="0"/>
          </a:p>
          <a:p>
            <a:pPr lvl="1">
              <a:buNone/>
            </a:pPr>
            <a:r>
              <a:rPr lang="cs-CZ" sz="1800" b="0" dirty="0" smtClean="0">
                <a:ea typeface="+mn-ea"/>
                <a:cs typeface="+mn-cs"/>
              </a:rPr>
              <a:t>	</a:t>
            </a:r>
            <a:endParaRPr lang="cs-CZ" altLang="cs-CZ" sz="2400" b="0" dirty="0"/>
          </a:p>
          <a:p>
            <a:pPr eaLnBrk="1" hangingPunct="1">
              <a:buClr>
                <a:schemeClr val="hlink"/>
              </a:buClr>
              <a:buFont typeface="Wingdings" pitchFamily="2" charset="2"/>
              <a:buNone/>
            </a:pPr>
            <a:endParaRPr lang="cs-CZ" altLang="cs-CZ" sz="36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37616726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95536" y="609600"/>
            <a:ext cx="8352928" cy="1143000"/>
          </a:xfrm>
        </p:spPr>
        <p:txBody>
          <a:bodyPr/>
          <a:lstStyle/>
          <a:p>
            <a:r>
              <a:rPr lang="cs-CZ" sz="3600" dirty="0">
                <a:effectLst/>
                <a:latin typeface="Arial" charset="0"/>
              </a:rPr>
              <a:t>GDPR – </a:t>
            </a:r>
            <a:r>
              <a:rPr lang="cs-CZ" sz="3600" dirty="0" smtClean="0">
                <a:effectLst/>
                <a:latin typeface="Arial" charset="0"/>
              </a:rPr>
              <a:t>sankce</a:t>
            </a:r>
            <a:endParaRPr lang="cs-CZ" sz="3600" dirty="0">
              <a:effectLst/>
              <a:latin typeface="Arial" charset="0"/>
            </a:endParaRPr>
          </a:p>
        </p:txBody>
      </p:sp>
      <p:sp>
        <p:nvSpPr>
          <p:cNvPr id="18435" name="Rectangle 3"/>
          <p:cNvSpPr>
            <a:spLocks noGrp="1" noChangeArrowheads="1"/>
          </p:cNvSpPr>
          <p:nvPr>
            <p:ph type="body" idx="1"/>
          </p:nvPr>
        </p:nvSpPr>
        <p:spPr>
          <a:xfrm>
            <a:off x="395536" y="1988840"/>
            <a:ext cx="8424935" cy="4608512"/>
          </a:xfrm>
        </p:spPr>
        <p:txBody>
          <a:bodyPr>
            <a:normAutofit fontScale="92500"/>
          </a:bodyPr>
          <a:lstStyle/>
          <a:p>
            <a:pPr>
              <a:lnSpc>
                <a:spcPct val="150000"/>
              </a:lnSpc>
              <a:spcBef>
                <a:spcPts val="0"/>
              </a:spcBef>
              <a:buFontTx/>
              <a:buChar char="•"/>
            </a:pPr>
            <a:r>
              <a:rPr lang="cs-CZ" sz="2200" b="0" dirty="0" smtClean="0"/>
              <a:t>GDPR zavádí </a:t>
            </a:r>
            <a:r>
              <a:rPr lang="cs-CZ" sz="2200" b="0" dirty="0"/>
              <a:t>několikanásobně vyšší pokuty, než jsme byli doposud zvyklí. Jejich maximální výše je 20.000.000 eur nebo 4 % z celkového ročního obratu společnosti (vyšší z obou možností) a bude záviset na řadě faktorů, jako je např. povaha, závažnost a délka porušování, počet poškozených občanů a míra škody, kroky podniknuté správcem či zpracovatelem ke zmírnění škod, kategorie osobních údajů dotčené porušením a řada dalších.</a:t>
            </a:r>
          </a:p>
          <a:p>
            <a:pPr marL="0" indent="0">
              <a:lnSpc>
                <a:spcPct val="150000"/>
              </a:lnSpc>
              <a:spcBef>
                <a:spcPts val="0"/>
              </a:spcBef>
              <a:buNone/>
            </a:pPr>
            <a:r>
              <a:rPr lang="cs-CZ" sz="2200" b="0" dirty="0" smtClean="0"/>
              <a:t> </a:t>
            </a:r>
            <a:endParaRPr lang="cs-CZ" sz="2200" b="0" dirty="0"/>
          </a:p>
          <a:p>
            <a:pPr lvl="1">
              <a:buNone/>
            </a:pPr>
            <a:r>
              <a:rPr lang="cs-CZ" sz="2200" b="0" dirty="0"/>
              <a:t>	</a:t>
            </a:r>
            <a:endParaRPr lang="cs-CZ" altLang="cs-CZ" sz="2200" b="0" dirty="0"/>
          </a:p>
          <a:p>
            <a:pPr>
              <a:lnSpc>
                <a:spcPct val="150000"/>
              </a:lnSpc>
              <a:spcBef>
                <a:spcPts val="0"/>
              </a:spcBef>
              <a:buFontTx/>
              <a:buChar char="•"/>
            </a:pPr>
            <a:endParaRPr lang="cs-CZ" sz="2200" b="0" dirty="0"/>
          </a:p>
          <a:p>
            <a:pPr lvl="1">
              <a:buNone/>
            </a:pPr>
            <a:r>
              <a:rPr lang="cs-CZ" sz="1800" b="0" dirty="0" smtClean="0">
                <a:ea typeface="+mn-ea"/>
                <a:cs typeface="+mn-cs"/>
              </a:rPr>
              <a:t>	</a:t>
            </a:r>
            <a:endParaRPr lang="cs-CZ" altLang="cs-CZ" sz="2400" b="0" dirty="0"/>
          </a:p>
          <a:p>
            <a:pPr eaLnBrk="1" hangingPunct="1">
              <a:buClr>
                <a:schemeClr val="hlink"/>
              </a:buClr>
              <a:buFont typeface="Wingdings" pitchFamily="2" charset="2"/>
              <a:buNone/>
            </a:pPr>
            <a:endParaRPr lang="cs-CZ" altLang="cs-CZ" sz="36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10739197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95536" y="609600"/>
            <a:ext cx="8352928" cy="1143000"/>
          </a:xfrm>
        </p:spPr>
        <p:txBody>
          <a:bodyPr/>
          <a:lstStyle/>
          <a:p>
            <a:r>
              <a:rPr lang="cs-CZ" sz="3600" dirty="0">
                <a:effectLst/>
                <a:latin typeface="Arial" charset="0"/>
              </a:rPr>
              <a:t>GDPR – </a:t>
            </a:r>
            <a:r>
              <a:rPr lang="cs-CZ" sz="3600" dirty="0" smtClean="0">
                <a:effectLst/>
                <a:latin typeface="Arial" charset="0"/>
              </a:rPr>
              <a:t>sankce</a:t>
            </a:r>
            <a:endParaRPr lang="cs-CZ" sz="3600" dirty="0">
              <a:effectLst/>
              <a:latin typeface="Arial" charset="0"/>
            </a:endParaRPr>
          </a:p>
        </p:txBody>
      </p:sp>
      <p:sp>
        <p:nvSpPr>
          <p:cNvPr id="18435" name="Rectangle 3"/>
          <p:cNvSpPr>
            <a:spLocks noGrp="1" noChangeArrowheads="1"/>
          </p:cNvSpPr>
          <p:nvPr>
            <p:ph type="body" idx="1"/>
          </p:nvPr>
        </p:nvSpPr>
        <p:spPr>
          <a:xfrm>
            <a:off x="395536" y="1844824"/>
            <a:ext cx="8424935" cy="4752528"/>
          </a:xfrm>
        </p:spPr>
        <p:txBody>
          <a:bodyPr>
            <a:normAutofit fontScale="85000" lnSpcReduction="20000"/>
          </a:bodyPr>
          <a:lstStyle/>
          <a:p>
            <a:pPr>
              <a:lnSpc>
                <a:spcPct val="125000"/>
              </a:lnSpc>
              <a:spcBef>
                <a:spcPts val="0"/>
              </a:spcBef>
              <a:buFontTx/>
              <a:buChar char="•"/>
            </a:pPr>
            <a:r>
              <a:rPr lang="cs-CZ" sz="2400" b="0" dirty="0"/>
              <a:t>Maximální výše pokuty může být udělena jak menší společnosti s několika zaměstnanci, tak velké nadnárodní korporaci, pokud neučiní kroky nezbytné k uvedení do souladu s principy a povinnostmi vyplývajícími z GDPR</a:t>
            </a:r>
            <a:r>
              <a:rPr lang="cs-CZ" sz="2400" b="0" dirty="0" smtClean="0"/>
              <a:t>.</a:t>
            </a:r>
          </a:p>
          <a:p>
            <a:pPr marL="0" indent="0">
              <a:lnSpc>
                <a:spcPct val="125000"/>
              </a:lnSpc>
              <a:spcBef>
                <a:spcPts val="0"/>
              </a:spcBef>
              <a:buNone/>
            </a:pPr>
            <a:endParaRPr lang="cs-CZ" sz="2400" b="0" dirty="0"/>
          </a:p>
          <a:p>
            <a:pPr>
              <a:lnSpc>
                <a:spcPct val="125000"/>
              </a:lnSpc>
              <a:spcBef>
                <a:spcPts val="0"/>
              </a:spcBef>
              <a:buFontTx/>
              <a:buChar char="•"/>
            </a:pPr>
            <a:r>
              <a:rPr lang="cs-CZ" sz="2400" b="0" dirty="0"/>
              <a:t>Kromě udělení těchto správních pokut mohou být správci či zpracovatelé osobních údajů navíc vystaveni žalobám podaným fyzickými osobami s nárokem na náhradu škody v případě hmotné či nehmotné újmy. V neposlední řadě jsou společnosti vystaveny ztrátě důvěry a reputačním rizikům způsobeným nesprávným zacházením s osobními údaji.</a:t>
            </a:r>
          </a:p>
          <a:p>
            <a:pPr marL="0" indent="0">
              <a:lnSpc>
                <a:spcPct val="150000"/>
              </a:lnSpc>
              <a:spcBef>
                <a:spcPts val="0"/>
              </a:spcBef>
              <a:buNone/>
            </a:pPr>
            <a:endParaRPr lang="cs-CZ" sz="2200" b="0" dirty="0"/>
          </a:p>
          <a:p>
            <a:pPr marL="0" indent="0">
              <a:lnSpc>
                <a:spcPct val="150000"/>
              </a:lnSpc>
              <a:spcBef>
                <a:spcPts val="0"/>
              </a:spcBef>
              <a:buNone/>
            </a:pPr>
            <a:endParaRPr lang="cs-CZ" sz="2200" b="0" dirty="0"/>
          </a:p>
          <a:p>
            <a:pPr lvl="1">
              <a:buNone/>
            </a:pPr>
            <a:r>
              <a:rPr lang="cs-CZ" sz="2200" b="0" dirty="0"/>
              <a:t>	</a:t>
            </a:r>
            <a:endParaRPr lang="cs-CZ" altLang="cs-CZ" sz="2200" b="0" dirty="0"/>
          </a:p>
          <a:p>
            <a:pPr>
              <a:lnSpc>
                <a:spcPct val="150000"/>
              </a:lnSpc>
              <a:spcBef>
                <a:spcPts val="0"/>
              </a:spcBef>
              <a:buFontTx/>
              <a:buChar char="•"/>
            </a:pPr>
            <a:endParaRPr lang="cs-CZ" sz="2200" b="0" dirty="0"/>
          </a:p>
          <a:p>
            <a:pPr lvl="1">
              <a:buNone/>
            </a:pPr>
            <a:r>
              <a:rPr lang="cs-CZ" sz="1800" b="0" dirty="0" smtClean="0">
                <a:ea typeface="+mn-ea"/>
                <a:cs typeface="+mn-cs"/>
              </a:rPr>
              <a:t>	</a:t>
            </a:r>
            <a:endParaRPr lang="cs-CZ" altLang="cs-CZ" sz="2400" b="0" dirty="0"/>
          </a:p>
          <a:p>
            <a:pPr eaLnBrk="1" hangingPunct="1">
              <a:buClr>
                <a:schemeClr val="hlink"/>
              </a:buClr>
              <a:buFont typeface="Wingdings" pitchFamily="2" charset="2"/>
              <a:buNone/>
            </a:pPr>
            <a:endParaRPr lang="cs-CZ" altLang="cs-CZ" sz="36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10099859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95536" y="609600"/>
            <a:ext cx="8352928" cy="1143000"/>
          </a:xfrm>
        </p:spPr>
        <p:txBody>
          <a:bodyPr/>
          <a:lstStyle/>
          <a:p>
            <a:r>
              <a:rPr lang="cs-CZ" sz="3600" dirty="0">
                <a:effectLst/>
                <a:latin typeface="Arial" charset="0"/>
              </a:rPr>
              <a:t>GDPR </a:t>
            </a:r>
            <a:r>
              <a:rPr lang="cs-CZ" sz="3600" dirty="0" smtClean="0">
                <a:latin typeface="Arial" charset="0"/>
              </a:rPr>
              <a:t>a spisová služba</a:t>
            </a:r>
            <a:endParaRPr lang="cs-CZ" sz="3600" dirty="0">
              <a:effectLst/>
              <a:latin typeface="Arial" charset="0"/>
            </a:endParaRPr>
          </a:p>
        </p:txBody>
      </p:sp>
      <p:sp>
        <p:nvSpPr>
          <p:cNvPr id="18435" name="Rectangle 3"/>
          <p:cNvSpPr>
            <a:spLocks noGrp="1" noChangeArrowheads="1"/>
          </p:cNvSpPr>
          <p:nvPr>
            <p:ph type="body" idx="1"/>
          </p:nvPr>
        </p:nvSpPr>
        <p:spPr>
          <a:xfrm>
            <a:off x="395536" y="1556792"/>
            <a:ext cx="8424935" cy="5040560"/>
          </a:xfrm>
        </p:spPr>
        <p:txBody>
          <a:bodyPr>
            <a:normAutofit fontScale="92500" lnSpcReduction="20000"/>
          </a:bodyPr>
          <a:lstStyle/>
          <a:p>
            <a:pPr>
              <a:lnSpc>
                <a:spcPct val="125000"/>
              </a:lnSpc>
              <a:spcBef>
                <a:spcPts val="0"/>
              </a:spcBef>
              <a:buFontTx/>
              <a:buChar char="•"/>
            </a:pPr>
            <a:endParaRPr lang="cs-CZ" sz="2200" dirty="0" smtClean="0"/>
          </a:p>
          <a:p>
            <a:pPr>
              <a:lnSpc>
                <a:spcPct val="125000"/>
              </a:lnSpc>
              <a:spcBef>
                <a:spcPts val="0"/>
              </a:spcBef>
              <a:buFontTx/>
              <a:buChar char="•"/>
            </a:pPr>
            <a:r>
              <a:rPr lang="cs-CZ" sz="2400" dirty="0" smtClean="0"/>
              <a:t>Zpracovávání </a:t>
            </a:r>
            <a:r>
              <a:rPr lang="cs-CZ" sz="2400" dirty="0"/>
              <a:t>osobních údajů </a:t>
            </a:r>
            <a:r>
              <a:rPr lang="cs-CZ" sz="2400" dirty="0" smtClean="0"/>
              <a:t>musí být zákonné </a:t>
            </a:r>
            <a:r>
              <a:rPr lang="cs-CZ" sz="2400" dirty="0"/>
              <a:t>a </a:t>
            </a:r>
            <a:r>
              <a:rPr lang="cs-CZ" sz="2400" dirty="0" smtClean="0"/>
              <a:t>musí splňovat </a:t>
            </a:r>
            <a:r>
              <a:rPr lang="cs-CZ" sz="2400" dirty="0"/>
              <a:t>účel, který je podepřen právní úpravou, tedy že shromažďování osobních údajů odpovídá tomuto účelu, je vedeno v rozsahu, který mu odpovídá, a osobní údaje jsou zpracovávány korektně a zákonným a transparentním způsobem</a:t>
            </a:r>
            <a:r>
              <a:rPr lang="cs-CZ" sz="2400" dirty="0" smtClean="0"/>
              <a:t>.</a:t>
            </a:r>
            <a:endParaRPr lang="cs-CZ" sz="2400" dirty="0"/>
          </a:p>
          <a:p>
            <a:pPr>
              <a:lnSpc>
                <a:spcPct val="125000"/>
              </a:lnSpc>
              <a:spcBef>
                <a:spcPts val="0"/>
              </a:spcBef>
              <a:buFontTx/>
              <a:buChar char="•"/>
            </a:pPr>
            <a:endParaRPr lang="cs-CZ" sz="2400" dirty="0"/>
          </a:p>
          <a:p>
            <a:pPr marL="533400">
              <a:lnSpc>
                <a:spcPct val="125000"/>
              </a:lnSpc>
              <a:spcBef>
                <a:spcPts val="0"/>
              </a:spcBef>
              <a:buFontTx/>
              <a:buChar char="-"/>
            </a:pPr>
            <a:r>
              <a:rPr lang="cs-CZ" sz="2400" b="1" dirty="0" smtClean="0"/>
              <a:t>Vhodné provedení auditu spisové služby, zda tomu tak opravdu je.</a:t>
            </a:r>
          </a:p>
          <a:p>
            <a:pPr marL="0" indent="0">
              <a:lnSpc>
                <a:spcPct val="125000"/>
              </a:lnSpc>
              <a:spcBef>
                <a:spcPts val="0"/>
              </a:spcBef>
              <a:buNone/>
            </a:pPr>
            <a:endParaRPr lang="cs-CZ" sz="2200" dirty="0"/>
          </a:p>
          <a:p>
            <a:pPr>
              <a:lnSpc>
                <a:spcPct val="150000"/>
              </a:lnSpc>
              <a:spcBef>
                <a:spcPts val="0"/>
              </a:spcBef>
              <a:buFontTx/>
              <a:buChar char="•"/>
            </a:pPr>
            <a:endParaRPr lang="cs-CZ" sz="2200" b="0" dirty="0"/>
          </a:p>
          <a:p>
            <a:pPr marL="0" indent="0">
              <a:lnSpc>
                <a:spcPct val="150000"/>
              </a:lnSpc>
              <a:spcBef>
                <a:spcPts val="0"/>
              </a:spcBef>
              <a:buNone/>
            </a:pPr>
            <a:endParaRPr lang="cs-CZ" sz="2200" b="0" dirty="0"/>
          </a:p>
          <a:p>
            <a:pPr lvl="1">
              <a:buNone/>
            </a:pPr>
            <a:r>
              <a:rPr lang="cs-CZ" sz="2200" b="0" dirty="0"/>
              <a:t>	</a:t>
            </a:r>
            <a:endParaRPr lang="cs-CZ" altLang="cs-CZ" sz="2200" b="0" dirty="0"/>
          </a:p>
          <a:p>
            <a:pPr>
              <a:lnSpc>
                <a:spcPct val="150000"/>
              </a:lnSpc>
              <a:spcBef>
                <a:spcPts val="0"/>
              </a:spcBef>
              <a:buFontTx/>
              <a:buChar char="•"/>
            </a:pPr>
            <a:endParaRPr lang="cs-CZ" sz="2200" b="0" dirty="0"/>
          </a:p>
          <a:p>
            <a:pPr lvl="1">
              <a:buNone/>
            </a:pPr>
            <a:r>
              <a:rPr lang="cs-CZ" sz="1800" b="0" dirty="0" smtClean="0">
                <a:ea typeface="+mn-ea"/>
                <a:cs typeface="+mn-cs"/>
              </a:rPr>
              <a:t>	</a:t>
            </a:r>
            <a:endParaRPr lang="cs-CZ" altLang="cs-CZ" sz="2400" b="0" dirty="0"/>
          </a:p>
          <a:p>
            <a:pPr eaLnBrk="1" hangingPunct="1">
              <a:buClr>
                <a:schemeClr val="hlink"/>
              </a:buClr>
              <a:buFont typeface="Wingdings" pitchFamily="2" charset="2"/>
              <a:buNone/>
            </a:pPr>
            <a:endParaRPr lang="cs-CZ" altLang="cs-CZ" sz="36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20955559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95536" y="609600"/>
            <a:ext cx="8352928" cy="1143000"/>
          </a:xfrm>
        </p:spPr>
        <p:txBody>
          <a:bodyPr/>
          <a:lstStyle/>
          <a:p>
            <a:r>
              <a:rPr lang="cs-CZ" sz="3600" dirty="0">
                <a:effectLst/>
                <a:latin typeface="Arial" charset="0"/>
              </a:rPr>
              <a:t>GDPR </a:t>
            </a:r>
            <a:r>
              <a:rPr lang="cs-CZ" sz="3600" dirty="0" smtClean="0">
                <a:latin typeface="Arial" charset="0"/>
              </a:rPr>
              <a:t>a spisová služba</a:t>
            </a:r>
            <a:endParaRPr lang="cs-CZ" sz="3600" dirty="0">
              <a:effectLst/>
              <a:latin typeface="Arial" charset="0"/>
            </a:endParaRPr>
          </a:p>
        </p:txBody>
      </p:sp>
      <p:sp>
        <p:nvSpPr>
          <p:cNvPr id="18435" name="Rectangle 3"/>
          <p:cNvSpPr>
            <a:spLocks noGrp="1" noChangeArrowheads="1"/>
          </p:cNvSpPr>
          <p:nvPr>
            <p:ph type="body" idx="1"/>
          </p:nvPr>
        </p:nvSpPr>
        <p:spPr>
          <a:xfrm>
            <a:off x="395536" y="1988840"/>
            <a:ext cx="8424935" cy="4608512"/>
          </a:xfrm>
        </p:spPr>
        <p:txBody>
          <a:bodyPr>
            <a:normAutofit fontScale="77500" lnSpcReduction="20000"/>
          </a:bodyPr>
          <a:lstStyle/>
          <a:p>
            <a:pPr>
              <a:lnSpc>
                <a:spcPct val="125000"/>
              </a:lnSpc>
              <a:spcBef>
                <a:spcPts val="0"/>
              </a:spcBef>
              <a:buFontTx/>
              <a:buChar char="•"/>
            </a:pPr>
            <a:r>
              <a:rPr lang="cs-CZ" sz="2600" dirty="0" smtClean="0"/>
              <a:t>Osobní </a:t>
            </a:r>
            <a:r>
              <a:rPr lang="cs-CZ" sz="2600" dirty="0"/>
              <a:t>údaje jsou uchovávány pouze po dobu nezbytnou, odpovídající účelu zpracování</a:t>
            </a:r>
            <a:r>
              <a:rPr lang="cs-CZ" sz="2600" dirty="0" smtClean="0"/>
              <a:t>.</a:t>
            </a:r>
            <a:endParaRPr lang="cs-CZ" sz="2600" dirty="0"/>
          </a:p>
          <a:p>
            <a:pPr marL="533400">
              <a:lnSpc>
                <a:spcPct val="125000"/>
              </a:lnSpc>
              <a:spcBef>
                <a:spcPts val="0"/>
              </a:spcBef>
              <a:buFontTx/>
              <a:buChar char="-"/>
            </a:pPr>
            <a:r>
              <a:rPr lang="cs-CZ" sz="2600" dirty="0" smtClean="0"/>
              <a:t>Doporučuje </a:t>
            </a:r>
            <a:r>
              <a:rPr lang="cs-CZ" sz="2600" dirty="0"/>
              <a:t>se, aby původce dokumentů provedl revizi spisových a skartačních plánů, zejména pak skartačních lhůt, zda odpovídají lhůtám uvedeným v právních předpisech, jsou-li pro konkrétní typy dokumentů lhůty stanoveny, ostatním typům dokumentů stanoví přiměřené skartační lhůty, které budou odpovídat požadavkům na délku uchovávání dokumentů po jejich vyřízení pro úřední potřebu a současně požadavkům veřejného zájmu</a:t>
            </a:r>
            <a:r>
              <a:rPr lang="cs-CZ" sz="2600" dirty="0" smtClean="0"/>
              <a:t>.</a:t>
            </a:r>
          </a:p>
          <a:p>
            <a:pPr marL="533400">
              <a:lnSpc>
                <a:spcPct val="125000"/>
              </a:lnSpc>
              <a:spcBef>
                <a:spcPts val="0"/>
              </a:spcBef>
              <a:buFontTx/>
              <a:buChar char="-"/>
            </a:pPr>
            <a:endParaRPr lang="cs-CZ" sz="2200" dirty="0"/>
          </a:p>
          <a:p>
            <a:pPr marL="0" indent="0">
              <a:lnSpc>
                <a:spcPct val="150000"/>
              </a:lnSpc>
              <a:spcBef>
                <a:spcPts val="0"/>
              </a:spcBef>
              <a:buNone/>
            </a:pPr>
            <a:endParaRPr lang="cs-CZ" sz="2200" b="0" dirty="0"/>
          </a:p>
          <a:p>
            <a:pPr lvl="1">
              <a:buNone/>
            </a:pPr>
            <a:r>
              <a:rPr lang="cs-CZ" sz="2200" b="0" dirty="0"/>
              <a:t>	</a:t>
            </a:r>
            <a:endParaRPr lang="cs-CZ" altLang="cs-CZ" sz="2200" b="0" dirty="0"/>
          </a:p>
          <a:p>
            <a:pPr>
              <a:lnSpc>
                <a:spcPct val="150000"/>
              </a:lnSpc>
              <a:spcBef>
                <a:spcPts val="0"/>
              </a:spcBef>
              <a:buFontTx/>
              <a:buChar char="•"/>
            </a:pPr>
            <a:endParaRPr lang="cs-CZ" sz="2200" b="0" dirty="0"/>
          </a:p>
          <a:p>
            <a:pPr lvl="1">
              <a:buNone/>
            </a:pPr>
            <a:r>
              <a:rPr lang="cs-CZ" sz="1800" b="0" dirty="0" smtClean="0">
                <a:ea typeface="+mn-ea"/>
                <a:cs typeface="+mn-cs"/>
              </a:rPr>
              <a:t>	</a:t>
            </a:r>
            <a:endParaRPr lang="cs-CZ" altLang="cs-CZ" sz="2400" b="0" dirty="0"/>
          </a:p>
          <a:p>
            <a:pPr eaLnBrk="1" hangingPunct="1">
              <a:buClr>
                <a:schemeClr val="hlink"/>
              </a:buClr>
              <a:buFont typeface="Wingdings" pitchFamily="2" charset="2"/>
              <a:buNone/>
            </a:pPr>
            <a:endParaRPr lang="cs-CZ" altLang="cs-CZ" sz="36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25804789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defRPr/>
            </a:pPr>
            <a:r>
              <a:rPr lang="cs-CZ" sz="4000" dirty="0">
                <a:effectLst/>
                <a:latin typeface="Arial" charset="0"/>
              </a:rPr>
              <a:t>GDPR – p</a:t>
            </a:r>
            <a:r>
              <a:rPr lang="cs-CZ" sz="4000" dirty="0" smtClean="0">
                <a:effectLst/>
                <a:latin typeface="Arial" charset="0"/>
              </a:rPr>
              <a:t>ředmět </a:t>
            </a:r>
            <a:r>
              <a:rPr lang="cs-CZ" sz="4000" dirty="0">
                <a:effectLst/>
                <a:latin typeface="Arial" charset="0"/>
              </a:rPr>
              <a:t>a </a:t>
            </a:r>
            <a:r>
              <a:rPr lang="cs-CZ" sz="4000" dirty="0" smtClean="0">
                <a:effectLst/>
                <a:latin typeface="Arial" charset="0"/>
              </a:rPr>
              <a:t>cíle nařízení  </a:t>
            </a:r>
            <a:endParaRPr lang="cs-CZ" sz="4000" dirty="0">
              <a:effectLst/>
              <a:latin typeface="Arial" charset="0"/>
            </a:endParaRPr>
          </a:p>
        </p:txBody>
      </p:sp>
      <p:sp>
        <p:nvSpPr>
          <p:cNvPr id="18435" name="Rectangle 3"/>
          <p:cNvSpPr>
            <a:spLocks noGrp="1" noChangeArrowheads="1"/>
          </p:cNvSpPr>
          <p:nvPr>
            <p:ph type="body" idx="1"/>
          </p:nvPr>
        </p:nvSpPr>
        <p:spPr>
          <a:xfrm>
            <a:off x="395536" y="1772816"/>
            <a:ext cx="8424935" cy="4464496"/>
          </a:xfrm>
        </p:spPr>
        <p:txBody>
          <a:bodyPr>
            <a:normAutofit fontScale="70000" lnSpcReduction="20000"/>
          </a:bodyPr>
          <a:lstStyle/>
          <a:p>
            <a:pPr>
              <a:lnSpc>
                <a:spcPct val="150000"/>
              </a:lnSpc>
              <a:spcBef>
                <a:spcPts val="0"/>
              </a:spcBef>
              <a:buFontTx/>
              <a:buChar char="•"/>
            </a:pPr>
            <a:r>
              <a:rPr lang="cs-CZ" sz="3100" dirty="0"/>
              <a:t>Toto nařízení stanoví pravidla týkající se ochrany fyzických osob v souvislosti se zpracováním osobních údajů a pravidla týkající se volného pohybu osobních údajů.</a:t>
            </a:r>
          </a:p>
          <a:p>
            <a:pPr>
              <a:lnSpc>
                <a:spcPct val="150000"/>
              </a:lnSpc>
              <a:spcBef>
                <a:spcPts val="0"/>
              </a:spcBef>
              <a:buFontTx/>
              <a:buChar char="•"/>
            </a:pPr>
            <a:r>
              <a:rPr lang="cs-CZ" sz="3100" dirty="0"/>
              <a:t>Toto nařízení chrání základní práva a svobody fyzických osob, a zejména jejich právo na ochranu osobních údajů.</a:t>
            </a:r>
          </a:p>
          <a:p>
            <a:pPr>
              <a:lnSpc>
                <a:spcPct val="150000"/>
              </a:lnSpc>
              <a:spcBef>
                <a:spcPts val="0"/>
              </a:spcBef>
              <a:buFontTx/>
              <a:buChar char="•"/>
            </a:pPr>
            <a:r>
              <a:rPr lang="cs-CZ" sz="3100" dirty="0"/>
              <a:t>Volný pohyb osobních údajů v Unii není z důvodu ochrany fyzických osob v souvislosti se zpracováním osobních údajů omezen ani zakázán.</a:t>
            </a:r>
          </a:p>
          <a:p>
            <a:pPr>
              <a:lnSpc>
                <a:spcPct val="150000"/>
              </a:lnSpc>
              <a:spcBef>
                <a:spcPts val="0"/>
              </a:spcBef>
              <a:buFontTx/>
              <a:buChar char="•"/>
            </a:pPr>
            <a:endParaRPr lang="cs-CZ" sz="2200" b="0" dirty="0" smtClean="0"/>
          </a:p>
          <a:p>
            <a:pPr marL="0" lvl="0" indent="0">
              <a:lnSpc>
                <a:spcPct val="150000"/>
              </a:lnSpc>
              <a:spcBef>
                <a:spcPts val="0"/>
              </a:spcBef>
              <a:buNone/>
            </a:pPr>
            <a:endParaRPr lang="cs-CZ" sz="2200" b="0" dirty="0"/>
          </a:p>
          <a:p>
            <a:pPr lvl="1">
              <a:buNone/>
            </a:pPr>
            <a:r>
              <a:rPr lang="cs-CZ" sz="1800" b="0" dirty="0" smtClean="0">
                <a:ea typeface="+mn-ea"/>
                <a:cs typeface="+mn-cs"/>
              </a:rPr>
              <a:t>	</a:t>
            </a:r>
            <a:endParaRPr lang="cs-CZ" altLang="cs-CZ" sz="2400" b="0" dirty="0"/>
          </a:p>
          <a:p>
            <a:pPr eaLnBrk="1" hangingPunct="1">
              <a:buClr>
                <a:schemeClr val="hlink"/>
              </a:buClr>
              <a:buFont typeface="Wingdings" pitchFamily="2" charset="2"/>
              <a:buNone/>
            </a:pPr>
            <a:endParaRPr lang="cs-CZ" altLang="cs-CZ" sz="36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30248670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95536" y="609600"/>
            <a:ext cx="8352928" cy="1143000"/>
          </a:xfrm>
        </p:spPr>
        <p:txBody>
          <a:bodyPr/>
          <a:lstStyle/>
          <a:p>
            <a:r>
              <a:rPr lang="cs-CZ" sz="3600" dirty="0">
                <a:effectLst/>
                <a:latin typeface="Arial" charset="0"/>
              </a:rPr>
              <a:t>GDPR </a:t>
            </a:r>
            <a:r>
              <a:rPr lang="cs-CZ" sz="3600" dirty="0" smtClean="0">
                <a:latin typeface="Arial" charset="0"/>
              </a:rPr>
              <a:t>a spisová služba</a:t>
            </a:r>
            <a:endParaRPr lang="cs-CZ" sz="3600" dirty="0">
              <a:effectLst/>
              <a:latin typeface="Arial" charset="0"/>
            </a:endParaRPr>
          </a:p>
        </p:txBody>
      </p:sp>
      <p:sp>
        <p:nvSpPr>
          <p:cNvPr id="18435" name="Rectangle 3"/>
          <p:cNvSpPr>
            <a:spLocks noGrp="1" noChangeArrowheads="1"/>
          </p:cNvSpPr>
          <p:nvPr>
            <p:ph type="body" idx="1"/>
          </p:nvPr>
        </p:nvSpPr>
        <p:spPr>
          <a:xfrm>
            <a:off x="395536" y="1988840"/>
            <a:ext cx="8424935" cy="4608512"/>
          </a:xfrm>
        </p:spPr>
        <p:txBody>
          <a:bodyPr>
            <a:normAutofit fontScale="92500" lnSpcReduction="10000"/>
          </a:bodyPr>
          <a:lstStyle/>
          <a:p>
            <a:r>
              <a:rPr lang="cs-CZ" sz="2200" dirty="0" smtClean="0"/>
              <a:t>Používaný </a:t>
            </a:r>
            <a:r>
              <a:rPr lang="cs-CZ" sz="2200" dirty="0" err="1" smtClean="0"/>
              <a:t>eSSL</a:t>
            </a:r>
            <a:r>
              <a:rPr lang="cs-CZ" sz="2200" dirty="0"/>
              <a:t> </a:t>
            </a:r>
            <a:r>
              <a:rPr lang="cs-CZ" sz="2200" dirty="0" smtClean="0"/>
              <a:t>je </a:t>
            </a:r>
            <a:r>
              <a:rPr lang="cs-CZ" sz="2200" dirty="0"/>
              <a:t>schopen splňovat kromě jiného všechny nároky na ochranu osobních údajů.</a:t>
            </a:r>
          </a:p>
          <a:p>
            <a:pPr marL="533400">
              <a:lnSpc>
                <a:spcPct val="125000"/>
              </a:lnSpc>
              <a:spcBef>
                <a:spcPts val="0"/>
              </a:spcBef>
              <a:buFontTx/>
              <a:buChar char="-"/>
            </a:pPr>
            <a:r>
              <a:rPr lang="cs-CZ" sz="2200" dirty="0" smtClean="0"/>
              <a:t>Původci musí zabezpečit </a:t>
            </a:r>
            <a:r>
              <a:rPr lang="cs-CZ" sz="2200" dirty="0"/>
              <a:t>dokumenty obsahující osobní údaje proti přístupu neoprávněných osob, a to včetně vlastních zaměstnanců. Musí proto využívat zejména nástroje pro omezení přístupu k dokumentům a jejich </a:t>
            </a:r>
            <a:r>
              <a:rPr lang="cs-CZ" sz="2200" dirty="0" err="1"/>
              <a:t>metadatům</a:t>
            </a:r>
            <a:r>
              <a:rPr lang="cs-CZ" sz="2200" dirty="0"/>
              <a:t> obsahujícím osobní údaje </a:t>
            </a:r>
            <a:r>
              <a:rPr lang="cs-CZ" sz="2200" dirty="0" smtClean="0"/>
              <a:t>a přístup umožnit pouze  oprávněným osobám, </a:t>
            </a:r>
            <a:r>
              <a:rPr lang="cs-CZ" sz="2200" dirty="0"/>
              <a:t>a to při všech operacích s takovými dokumenty a </a:t>
            </a:r>
            <a:r>
              <a:rPr lang="cs-CZ" sz="2200" dirty="0" err="1"/>
              <a:t>metadaty</a:t>
            </a:r>
            <a:r>
              <a:rPr lang="cs-CZ" sz="2200" dirty="0"/>
              <a:t>, a </a:t>
            </a:r>
            <a:r>
              <a:rPr lang="cs-CZ" sz="2200" dirty="0" smtClean="0"/>
              <a:t>zaznamenávat historii </a:t>
            </a:r>
            <a:r>
              <a:rPr lang="cs-CZ" sz="2200" dirty="0"/>
              <a:t>nahlížení do dokumentů a metadat obsahujících osobní údaje</a:t>
            </a:r>
            <a:r>
              <a:rPr lang="cs-CZ" sz="2200" dirty="0" smtClean="0"/>
              <a:t>.</a:t>
            </a:r>
          </a:p>
          <a:p>
            <a:pPr marL="190500" indent="0">
              <a:lnSpc>
                <a:spcPct val="125000"/>
              </a:lnSpc>
              <a:spcBef>
                <a:spcPts val="0"/>
              </a:spcBef>
              <a:buNone/>
            </a:pPr>
            <a:r>
              <a:rPr lang="cs-CZ" sz="2200" dirty="0" smtClean="0"/>
              <a:t> </a:t>
            </a:r>
            <a:endParaRPr lang="cs-CZ" sz="2200" dirty="0"/>
          </a:p>
          <a:p>
            <a:pPr lvl="1">
              <a:buNone/>
            </a:pPr>
            <a:r>
              <a:rPr lang="cs-CZ" sz="2200" b="0" dirty="0"/>
              <a:t>	</a:t>
            </a:r>
            <a:endParaRPr lang="cs-CZ" altLang="cs-CZ" sz="2200" b="0" dirty="0"/>
          </a:p>
          <a:p>
            <a:pPr>
              <a:lnSpc>
                <a:spcPct val="150000"/>
              </a:lnSpc>
              <a:spcBef>
                <a:spcPts val="0"/>
              </a:spcBef>
              <a:buFontTx/>
              <a:buChar char="•"/>
            </a:pPr>
            <a:endParaRPr lang="cs-CZ" sz="2200" b="0" dirty="0"/>
          </a:p>
          <a:p>
            <a:pPr lvl="1">
              <a:buNone/>
            </a:pPr>
            <a:r>
              <a:rPr lang="cs-CZ" sz="1800" b="0" dirty="0" smtClean="0">
                <a:ea typeface="+mn-ea"/>
                <a:cs typeface="+mn-cs"/>
              </a:rPr>
              <a:t>	</a:t>
            </a:r>
            <a:endParaRPr lang="cs-CZ" altLang="cs-CZ" sz="2400" b="0" dirty="0"/>
          </a:p>
          <a:p>
            <a:pPr eaLnBrk="1" hangingPunct="1">
              <a:buClr>
                <a:schemeClr val="hlink"/>
              </a:buClr>
              <a:buFont typeface="Wingdings" pitchFamily="2" charset="2"/>
              <a:buNone/>
            </a:pPr>
            <a:endParaRPr lang="cs-CZ" altLang="cs-CZ" sz="36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257476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95536" y="609600"/>
            <a:ext cx="8352928" cy="1143000"/>
          </a:xfrm>
        </p:spPr>
        <p:txBody>
          <a:bodyPr/>
          <a:lstStyle/>
          <a:p>
            <a:r>
              <a:rPr lang="cs-CZ" sz="3600" dirty="0">
                <a:effectLst/>
                <a:latin typeface="Arial" charset="0"/>
              </a:rPr>
              <a:t>GDPR </a:t>
            </a:r>
            <a:r>
              <a:rPr lang="cs-CZ" sz="3600" dirty="0" smtClean="0">
                <a:latin typeface="Arial" charset="0"/>
              </a:rPr>
              <a:t>a spisová služba</a:t>
            </a:r>
            <a:endParaRPr lang="cs-CZ" sz="3600" dirty="0">
              <a:effectLst/>
              <a:latin typeface="Arial" charset="0"/>
            </a:endParaRPr>
          </a:p>
        </p:txBody>
      </p:sp>
      <p:sp>
        <p:nvSpPr>
          <p:cNvPr id="18435" name="Rectangle 3"/>
          <p:cNvSpPr>
            <a:spLocks noGrp="1" noChangeArrowheads="1"/>
          </p:cNvSpPr>
          <p:nvPr>
            <p:ph type="body" idx="1"/>
          </p:nvPr>
        </p:nvSpPr>
        <p:spPr>
          <a:xfrm>
            <a:off x="395536" y="1988840"/>
            <a:ext cx="8424935" cy="4608512"/>
          </a:xfrm>
        </p:spPr>
        <p:txBody>
          <a:bodyPr>
            <a:normAutofit fontScale="92500" lnSpcReduction="10000"/>
          </a:bodyPr>
          <a:lstStyle/>
          <a:p>
            <a:r>
              <a:rPr lang="cs-CZ" sz="2200" dirty="0"/>
              <a:t>Používaný </a:t>
            </a:r>
            <a:r>
              <a:rPr lang="cs-CZ" sz="2200" dirty="0" err="1" smtClean="0"/>
              <a:t>eSSL</a:t>
            </a:r>
            <a:r>
              <a:rPr lang="cs-CZ" sz="2200" dirty="0"/>
              <a:t> </a:t>
            </a:r>
            <a:r>
              <a:rPr lang="cs-CZ" sz="2200" dirty="0" smtClean="0"/>
              <a:t>musí umožnit naplnit </a:t>
            </a:r>
            <a:r>
              <a:rPr lang="cs-CZ" sz="2200" dirty="0"/>
              <a:t>povinnosti správce údajů vůči subjektu údajů dle čl. 13, 14,15,16, 18, 19, 20 a 21 GDPR ve lhůtách stanovených v čl. 12 GDPR</a:t>
            </a:r>
            <a:r>
              <a:rPr lang="cs-CZ" sz="2200" dirty="0" smtClean="0"/>
              <a:t>.</a:t>
            </a:r>
          </a:p>
          <a:p>
            <a:pPr marL="533400">
              <a:buFontTx/>
              <a:buChar char="-"/>
            </a:pPr>
            <a:r>
              <a:rPr lang="cs-CZ" sz="2200" dirty="0" smtClean="0"/>
              <a:t>Každá </a:t>
            </a:r>
            <a:r>
              <a:rPr lang="cs-CZ" sz="2200" dirty="0"/>
              <a:t>fyzická osoba je oprávněna požádat původce dokumentů podle </a:t>
            </a:r>
            <a:r>
              <a:rPr lang="cs-CZ" sz="2200" dirty="0" smtClean="0"/>
              <a:t>čl.15 </a:t>
            </a:r>
            <a:r>
              <a:rPr lang="cs-CZ" sz="2200" dirty="0"/>
              <a:t>nařízení 2016/679 o informaci, jaké údaje o něm v dokumentech zpracovává, pro jaký účel a v jakém rozsahu, na základě jakého titulu (viz článek 6 nařízení) je zpracovává a po jakou dobu budou uloženy. </a:t>
            </a:r>
            <a:endParaRPr lang="cs-CZ" sz="2200" dirty="0" smtClean="0"/>
          </a:p>
          <a:p>
            <a:pPr marL="533400">
              <a:buFontTx/>
              <a:buChar char="-"/>
            </a:pPr>
            <a:r>
              <a:rPr lang="cs-CZ" sz="2200" dirty="0" smtClean="0"/>
              <a:t>Původce </a:t>
            </a:r>
            <a:r>
              <a:rPr lang="cs-CZ" sz="2200" dirty="0"/>
              <a:t>také musí informovat subjekt údaj o případném úmyslu předat osobní údaje do třetí země (mimo prostor EHS a mimo státy se srovnatelnou zárukou ochrany osobních údajů) nebo mezinárodní organizaci (čl. 13 GDPR</a:t>
            </a:r>
            <a:r>
              <a:rPr lang="cs-CZ" sz="2200" dirty="0" smtClean="0"/>
              <a:t>).</a:t>
            </a:r>
          </a:p>
          <a:p>
            <a:pPr marL="0" indent="0">
              <a:buNone/>
            </a:pPr>
            <a:r>
              <a:rPr lang="cs-CZ" sz="2200" b="0" dirty="0"/>
              <a:t>	</a:t>
            </a:r>
            <a:endParaRPr lang="cs-CZ" altLang="cs-CZ" sz="2200" b="0" dirty="0"/>
          </a:p>
          <a:p>
            <a:pPr>
              <a:lnSpc>
                <a:spcPct val="150000"/>
              </a:lnSpc>
              <a:spcBef>
                <a:spcPts val="0"/>
              </a:spcBef>
              <a:buFontTx/>
              <a:buChar char="•"/>
            </a:pPr>
            <a:endParaRPr lang="cs-CZ" sz="2200" b="0" dirty="0"/>
          </a:p>
          <a:p>
            <a:pPr lvl="1">
              <a:buNone/>
            </a:pPr>
            <a:r>
              <a:rPr lang="cs-CZ" sz="1800" b="0" dirty="0" smtClean="0">
                <a:ea typeface="+mn-ea"/>
                <a:cs typeface="+mn-cs"/>
              </a:rPr>
              <a:t>	</a:t>
            </a:r>
            <a:endParaRPr lang="cs-CZ" altLang="cs-CZ" sz="2400" b="0" dirty="0"/>
          </a:p>
          <a:p>
            <a:pPr eaLnBrk="1" hangingPunct="1">
              <a:buClr>
                <a:schemeClr val="hlink"/>
              </a:buClr>
              <a:buFont typeface="Wingdings" pitchFamily="2" charset="2"/>
              <a:buNone/>
            </a:pPr>
            <a:endParaRPr lang="cs-CZ" altLang="cs-CZ" sz="36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4786187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95536" y="188640"/>
            <a:ext cx="8352928" cy="1143000"/>
          </a:xfrm>
        </p:spPr>
        <p:txBody>
          <a:bodyPr/>
          <a:lstStyle/>
          <a:p>
            <a:r>
              <a:rPr lang="cs-CZ" sz="3600" dirty="0">
                <a:effectLst/>
                <a:latin typeface="Arial" charset="0"/>
              </a:rPr>
              <a:t>GDPR </a:t>
            </a:r>
            <a:r>
              <a:rPr lang="cs-CZ" sz="3600" dirty="0" smtClean="0">
                <a:latin typeface="Arial" charset="0"/>
              </a:rPr>
              <a:t>a spisová služba</a:t>
            </a:r>
            <a:endParaRPr lang="cs-CZ" sz="3600" dirty="0">
              <a:effectLst/>
              <a:latin typeface="Arial" charset="0"/>
            </a:endParaRPr>
          </a:p>
        </p:txBody>
      </p:sp>
      <p:sp>
        <p:nvSpPr>
          <p:cNvPr id="18435" name="Rectangle 3"/>
          <p:cNvSpPr>
            <a:spLocks noGrp="1" noChangeArrowheads="1"/>
          </p:cNvSpPr>
          <p:nvPr>
            <p:ph type="body" idx="1"/>
          </p:nvPr>
        </p:nvSpPr>
        <p:spPr>
          <a:xfrm>
            <a:off x="395536" y="1268760"/>
            <a:ext cx="8424935" cy="4968552"/>
          </a:xfrm>
        </p:spPr>
        <p:txBody>
          <a:bodyPr>
            <a:normAutofit fontScale="85000" lnSpcReduction="20000"/>
          </a:bodyPr>
          <a:lstStyle/>
          <a:p>
            <a:r>
              <a:rPr lang="cs-CZ" sz="2200" dirty="0" smtClean="0"/>
              <a:t>Nastavené </a:t>
            </a:r>
            <a:r>
              <a:rPr lang="cs-CZ" sz="2200" dirty="0"/>
              <a:t>procesy </a:t>
            </a:r>
            <a:r>
              <a:rPr lang="cs-CZ" sz="2200" dirty="0" smtClean="0"/>
              <a:t>musí umožňovat zároveň </a:t>
            </a:r>
            <a:r>
              <a:rPr lang="cs-CZ" sz="2200" dirty="0"/>
              <a:t>povinnost uchovávat dokumenty a umožnit výběr archiválií podle zákona č. 499/2004 Sb. versus „právo na výmaz/právo být zapomenut“ podle čl. 17 GDPR</a:t>
            </a:r>
            <a:r>
              <a:rPr lang="cs-CZ" sz="2200" dirty="0" smtClean="0"/>
              <a:t>.</a:t>
            </a:r>
          </a:p>
          <a:p>
            <a:pPr marL="546100">
              <a:buFontTx/>
              <a:buChar char="-"/>
            </a:pPr>
            <a:r>
              <a:rPr lang="cs-CZ" sz="2200" dirty="0"/>
              <a:t>Žádá-li fyzická osoba o provedení výmazu osobních údajů podle čl. </a:t>
            </a:r>
            <a:r>
              <a:rPr lang="cs-CZ" sz="2200" dirty="0" smtClean="0"/>
              <a:t>17, </a:t>
            </a:r>
            <a:r>
              <a:rPr lang="cs-CZ" sz="2200" dirty="0"/>
              <a:t>pak původce dokumentů musí rozlišit, jakým způsobem jsou dokumenty s osobními údaji zpracovávány. Jsou-li dokumenty zpracovávány v </a:t>
            </a:r>
            <a:r>
              <a:rPr lang="cs-CZ" sz="2200" dirty="0" err="1" smtClean="0"/>
              <a:t>eSSL</a:t>
            </a:r>
            <a:r>
              <a:rPr lang="cs-CZ" sz="2200" dirty="0" smtClean="0"/>
              <a:t> tázající </a:t>
            </a:r>
            <a:r>
              <a:rPr lang="cs-CZ" sz="2200" dirty="0"/>
              <a:t>fyzickou osobu upozorní, že výmaz ze systémů </a:t>
            </a:r>
            <a:r>
              <a:rPr lang="cs-CZ" sz="2200" dirty="0" err="1" smtClean="0"/>
              <a:t>eSSL</a:t>
            </a:r>
            <a:r>
              <a:rPr lang="cs-CZ" sz="2200" dirty="0" smtClean="0"/>
              <a:t> (či </a:t>
            </a:r>
            <a:r>
              <a:rPr lang="cs-CZ" sz="2200" dirty="0"/>
              <a:t>spisové služby vedené analogově) ve smyslu ustanovení článku 17 odst. 3 nařízení 2016/679 je možné provést  teprve po uplynutí skartačních lhůt dokumentů a jejich zařazení do procesu výběru archiválií, a to pouze u těch dokumentů, které nebudou příslušným archivem vybrány jako archiválie. V případě výběru za archiválie původce dokumenty s osobními údaji a jejich metadata předá k uložení do příslušného archivu a v systému spisové služby po skončení skartačního řízení a uplynutí lhůt pro podání odvolání dokumenty a jejich metadata smaže. Další uchovávání osobních údajů je podle GDPR zákonné „pro účely archivace ve veřejném zájmu, pro účely vědeckého či historického výzkumu nebo pro statistické účely, nebo pro určení, výkon nebo obhajobu právních nároků“ (srovnej odst. 65 preambule GDPR</a:t>
            </a:r>
            <a:r>
              <a:rPr lang="cs-CZ" sz="2200" dirty="0" smtClean="0"/>
              <a:t>).</a:t>
            </a:r>
            <a:endParaRPr lang="cs-CZ" sz="2200" dirty="0"/>
          </a:p>
          <a:p>
            <a:pPr>
              <a:buFontTx/>
              <a:buChar char="-"/>
            </a:pPr>
            <a:endParaRPr lang="cs-CZ" sz="2200" b="0" dirty="0"/>
          </a:p>
          <a:p>
            <a:pPr lvl="1">
              <a:buNone/>
            </a:pPr>
            <a:r>
              <a:rPr lang="cs-CZ" sz="1800" b="0" dirty="0" smtClean="0">
                <a:ea typeface="+mn-ea"/>
                <a:cs typeface="+mn-cs"/>
              </a:rPr>
              <a:t>	</a:t>
            </a:r>
            <a:endParaRPr lang="cs-CZ" altLang="cs-CZ" sz="2400" b="0" dirty="0"/>
          </a:p>
          <a:p>
            <a:pPr eaLnBrk="1" hangingPunct="1">
              <a:buClr>
                <a:schemeClr val="hlink"/>
              </a:buClr>
              <a:buFont typeface="Wingdings" pitchFamily="2" charset="2"/>
              <a:buNone/>
            </a:pPr>
            <a:endParaRPr lang="cs-CZ" altLang="cs-CZ" sz="36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16792504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95536" y="404664"/>
            <a:ext cx="8352928" cy="1143000"/>
          </a:xfrm>
        </p:spPr>
        <p:txBody>
          <a:bodyPr>
            <a:normAutofit fontScale="90000"/>
          </a:bodyPr>
          <a:lstStyle/>
          <a:p>
            <a:r>
              <a:rPr lang="cs-CZ" sz="3600" dirty="0">
                <a:effectLst/>
                <a:latin typeface="Arial" charset="0"/>
              </a:rPr>
              <a:t>GDPR </a:t>
            </a:r>
            <a:r>
              <a:rPr lang="cs-CZ" sz="3600" dirty="0" smtClean="0">
                <a:latin typeface="Arial" charset="0"/>
              </a:rPr>
              <a:t>– závěrečné shrnutí nutných kroků</a:t>
            </a:r>
            <a:endParaRPr lang="cs-CZ" sz="3600" dirty="0">
              <a:effectLst/>
              <a:latin typeface="Arial" charset="0"/>
            </a:endParaRPr>
          </a:p>
        </p:txBody>
      </p:sp>
      <p:sp>
        <p:nvSpPr>
          <p:cNvPr id="18435" name="Rectangle 3"/>
          <p:cNvSpPr>
            <a:spLocks noGrp="1" noChangeArrowheads="1"/>
          </p:cNvSpPr>
          <p:nvPr>
            <p:ph type="body" idx="1"/>
          </p:nvPr>
        </p:nvSpPr>
        <p:spPr>
          <a:xfrm>
            <a:off x="395536" y="2132856"/>
            <a:ext cx="8424935" cy="3456384"/>
          </a:xfrm>
        </p:spPr>
        <p:txBody>
          <a:bodyPr>
            <a:normAutofit/>
          </a:bodyPr>
          <a:lstStyle/>
          <a:p>
            <a:r>
              <a:rPr lang="cs-CZ" sz="2200" dirty="0"/>
              <a:t>Analýza činností původce souvisejících s informacemi (zejména pak s osobními údaji); zjištění agend a systémů, ve kterých se vyskytují osobní údaje (vedení seznamu o činnostech zpracování); možnost využít obdobnou analýzu provedenou v organizaci z důvodu zákona o kybernetické bezpečnosti.</a:t>
            </a:r>
          </a:p>
          <a:p>
            <a:r>
              <a:rPr lang="cs-CZ" sz="2200" dirty="0"/>
              <a:t>Analýza právních předpisů, na základě jejichž zmocnění shromažďujeme údaje (případně souhlas subjektu údajů, smlouva, plnění veřejného zájmu atp.).</a:t>
            </a:r>
          </a:p>
          <a:p>
            <a:endParaRPr lang="cs-CZ" sz="2000" dirty="0" smtClean="0"/>
          </a:p>
          <a:p>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28604178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95536" y="404664"/>
            <a:ext cx="8352928" cy="1143000"/>
          </a:xfrm>
        </p:spPr>
        <p:txBody>
          <a:bodyPr>
            <a:normAutofit fontScale="90000"/>
          </a:bodyPr>
          <a:lstStyle/>
          <a:p>
            <a:r>
              <a:rPr lang="cs-CZ" sz="3600" dirty="0">
                <a:effectLst/>
                <a:latin typeface="Arial" charset="0"/>
              </a:rPr>
              <a:t>GDPR </a:t>
            </a:r>
            <a:r>
              <a:rPr lang="cs-CZ" sz="3600" dirty="0" smtClean="0">
                <a:latin typeface="Arial" charset="0"/>
              </a:rPr>
              <a:t>– závěrečné shrnutí nutných kroků</a:t>
            </a:r>
            <a:endParaRPr lang="cs-CZ" sz="3600" dirty="0">
              <a:effectLst/>
              <a:latin typeface="Arial" charset="0"/>
            </a:endParaRPr>
          </a:p>
        </p:txBody>
      </p:sp>
      <p:sp>
        <p:nvSpPr>
          <p:cNvPr id="18435" name="Rectangle 3"/>
          <p:cNvSpPr>
            <a:spLocks noGrp="1" noChangeArrowheads="1"/>
          </p:cNvSpPr>
          <p:nvPr>
            <p:ph type="body" idx="1"/>
          </p:nvPr>
        </p:nvSpPr>
        <p:spPr>
          <a:xfrm>
            <a:off x="395536" y="2132856"/>
            <a:ext cx="8424935" cy="3456384"/>
          </a:xfrm>
        </p:spPr>
        <p:txBody>
          <a:bodyPr>
            <a:normAutofit/>
          </a:bodyPr>
          <a:lstStyle/>
          <a:p>
            <a:r>
              <a:rPr lang="cs-CZ" sz="2200" dirty="0" smtClean="0"/>
              <a:t>Stanovení </a:t>
            </a:r>
            <a:r>
              <a:rPr lang="cs-CZ" sz="2200" dirty="0"/>
              <a:t>postupů a politiky ochrany – analýza přístupových oprávnění, bezpečnosti uložení (dokumentů, spisů, systémů, informací</a:t>
            </a:r>
            <a:r>
              <a:rPr lang="cs-CZ" sz="2200" dirty="0" smtClean="0"/>
              <a:t>).</a:t>
            </a:r>
          </a:p>
          <a:p>
            <a:r>
              <a:rPr lang="cs-CZ" sz="2400" dirty="0"/>
              <a:t>Proškolení zaměstnanců: správná správa hesel, řádné návyky zaměstnanců, nastavení odpovědnosti, procesy při ukončení pracovního / služebního poměru, pracovní náplně odpovídající práci s osobními údaji atp. (GDPR se netýká „jen personalistů“!).</a:t>
            </a:r>
          </a:p>
          <a:p>
            <a:pPr marL="0" indent="0">
              <a:buNone/>
            </a:pPr>
            <a:endParaRPr lang="cs-CZ" altLang="cs-CZ" sz="2200" dirty="0"/>
          </a:p>
          <a:p>
            <a:pPr lvl="1" eaLnBrk="1" hangingPunct="1">
              <a:buFontTx/>
              <a:buNone/>
            </a:pPr>
            <a:endParaRPr lang="cs-CZ" altLang="cs-CZ" sz="2000" b="0" dirty="0" smtClean="0"/>
          </a:p>
        </p:txBody>
      </p:sp>
    </p:spTree>
    <p:extLst>
      <p:ext uri="{BB962C8B-B14F-4D97-AF65-F5344CB8AC3E}">
        <p14:creationId xmlns:p14="http://schemas.microsoft.com/office/powerpoint/2010/main" val="11950765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95536" y="404664"/>
            <a:ext cx="8352928" cy="1143000"/>
          </a:xfrm>
        </p:spPr>
        <p:txBody>
          <a:bodyPr>
            <a:normAutofit fontScale="90000"/>
          </a:bodyPr>
          <a:lstStyle/>
          <a:p>
            <a:r>
              <a:rPr lang="cs-CZ" sz="3600" dirty="0">
                <a:effectLst/>
                <a:latin typeface="Arial" charset="0"/>
              </a:rPr>
              <a:t>GDPR </a:t>
            </a:r>
            <a:r>
              <a:rPr lang="cs-CZ" sz="3600" dirty="0" smtClean="0">
                <a:latin typeface="Arial" charset="0"/>
              </a:rPr>
              <a:t>– závěrečné shrnutí nutných kroků</a:t>
            </a:r>
            <a:endParaRPr lang="cs-CZ" sz="3600" dirty="0">
              <a:effectLst/>
              <a:latin typeface="Arial" charset="0"/>
            </a:endParaRPr>
          </a:p>
        </p:txBody>
      </p:sp>
      <p:sp>
        <p:nvSpPr>
          <p:cNvPr id="18435" name="Rectangle 3"/>
          <p:cNvSpPr>
            <a:spLocks noGrp="1" noChangeArrowheads="1"/>
          </p:cNvSpPr>
          <p:nvPr>
            <p:ph type="body" idx="1"/>
          </p:nvPr>
        </p:nvSpPr>
        <p:spPr>
          <a:xfrm>
            <a:off x="395536" y="2132856"/>
            <a:ext cx="8424935" cy="3456384"/>
          </a:xfrm>
        </p:spPr>
        <p:txBody>
          <a:bodyPr>
            <a:normAutofit/>
          </a:bodyPr>
          <a:lstStyle/>
          <a:p>
            <a:r>
              <a:rPr lang="cs-CZ" sz="2200" dirty="0" smtClean="0"/>
              <a:t>Revize </a:t>
            </a:r>
            <a:r>
              <a:rPr lang="cs-CZ" sz="2200" dirty="0"/>
              <a:t>pracovních smluv se zaměstnanci, doplnění doložky o ochraně osobních údajů</a:t>
            </a:r>
            <a:r>
              <a:rPr lang="cs-CZ" sz="2200" dirty="0" smtClean="0"/>
              <a:t>.</a:t>
            </a:r>
          </a:p>
          <a:p>
            <a:r>
              <a:rPr lang="cs-CZ" sz="2200" dirty="0"/>
              <a:t>Revize spisového řádu (doplnit všechny evidence vedené u původce) a revize spisového a skartačního plánu (provést revizi skartačních lhůt z hlediska zákonného zmocnění a skutečné provozní potřebnosti</a:t>
            </a:r>
            <a:r>
              <a:rPr lang="cs-CZ" sz="2200" dirty="0" smtClean="0"/>
              <a:t>).</a:t>
            </a:r>
          </a:p>
          <a:p>
            <a:r>
              <a:rPr lang="cs-CZ" sz="2200" dirty="0"/>
              <a:t>Revize výkonu spisové služby, ISSD a dalších evidencí s osobními údaji a přijetí opatření.</a:t>
            </a:r>
          </a:p>
          <a:p>
            <a:endParaRPr lang="cs-CZ" sz="2200" dirty="0"/>
          </a:p>
          <a:p>
            <a:endParaRPr lang="cs-CZ" sz="2400" dirty="0"/>
          </a:p>
          <a:p>
            <a:pPr marL="0" indent="0">
              <a:buNone/>
            </a:pPr>
            <a:endParaRPr lang="cs-CZ" altLang="cs-CZ" sz="2200" dirty="0"/>
          </a:p>
          <a:p>
            <a:pPr lvl="1" eaLnBrk="1" hangingPunct="1">
              <a:buFontTx/>
              <a:buNone/>
            </a:pPr>
            <a:endParaRPr lang="cs-CZ" altLang="cs-CZ" sz="2000" b="0" dirty="0" smtClean="0"/>
          </a:p>
        </p:txBody>
      </p:sp>
    </p:spTree>
    <p:extLst>
      <p:ext uri="{BB962C8B-B14F-4D97-AF65-F5344CB8AC3E}">
        <p14:creationId xmlns:p14="http://schemas.microsoft.com/office/powerpoint/2010/main" val="345107406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95536" y="404664"/>
            <a:ext cx="8352928" cy="1143000"/>
          </a:xfrm>
        </p:spPr>
        <p:txBody>
          <a:bodyPr>
            <a:normAutofit fontScale="90000"/>
          </a:bodyPr>
          <a:lstStyle/>
          <a:p>
            <a:r>
              <a:rPr lang="cs-CZ" sz="3600" dirty="0">
                <a:effectLst/>
                <a:latin typeface="Arial" charset="0"/>
              </a:rPr>
              <a:t>GDPR </a:t>
            </a:r>
            <a:r>
              <a:rPr lang="cs-CZ" sz="3600" dirty="0" smtClean="0">
                <a:latin typeface="Arial" charset="0"/>
              </a:rPr>
              <a:t>– závěrečné shrnutí nutných kroků</a:t>
            </a:r>
            <a:endParaRPr lang="cs-CZ" sz="3600" dirty="0">
              <a:effectLst/>
              <a:latin typeface="Arial" charset="0"/>
            </a:endParaRPr>
          </a:p>
        </p:txBody>
      </p:sp>
      <p:sp>
        <p:nvSpPr>
          <p:cNvPr id="18435" name="Rectangle 3"/>
          <p:cNvSpPr>
            <a:spLocks noGrp="1" noChangeArrowheads="1"/>
          </p:cNvSpPr>
          <p:nvPr>
            <p:ph type="body" idx="1"/>
          </p:nvPr>
        </p:nvSpPr>
        <p:spPr>
          <a:xfrm>
            <a:off x="395536" y="2132856"/>
            <a:ext cx="8424935" cy="3456384"/>
          </a:xfrm>
        </p:spPr>
        <p:txBody>
          <a:bodyPr>
            <a:normAutofit/>
          </a:bodyPr>
          <a:lstStyle/>
          <a:p>
            <a:r>
              <a:rPr lang="cs-CZ" sz="2200" dirty="0" smtClean="0"/>
              <a:t>Ověření </a:t>
            </a:r>
            <a:r>
              <a:rPr lang="cs-CZ" sz="2200" dirty="0"/>
              <a:t>správy dat a jejich záloh (v případě externího dodavatele prověření smluv a ošetření ochrany osobních údajů ve smlouvách</a:t>
            </a:r>
            <a:r>
              <a:rPr lang="cs-CZ" sz="2200" dirty="0" smtClean="0"/>
              <a:t>).</a:t>
            </a:r>
          </a:p>
          <a:p>
            <a:r>
              <a:rPr lang="cs-CZ" sz="2200" dirty="0"/>
              <a:t>Příprava procesů včetně šablon odpovědí a nastavení lhůt vyřízení podání, která přijdou podle GDPR (čl. 12 až 22 a 34 GDPR</a:t>
            </a:r>
            <a:r>
              <a:rPr lang="cs-CZ" sz="2200" dirty="0" smtClean="0"/>
              <a:t>).</a:t>
            </a:r>
          </a:p>
          <a:p>
            <a:r>
              <a:rPr lang="cs-CZ" sz="2200" dirty="0"/>
              <a:t>Stanovení postupů pro detekování bezpečnostních incidentů a řešení porušení zabezpečení (kdo odpovídá za nahlášení incidentu, kam oznamuji, komu atp.).</a:t>
            </a:r>
          </a:p>
          <a:p>
            <a:endParaRPr lang="cs-CZ" sz="2200" dirty="0"/>
          </a:p>
          <a:p>
            <a:endParaRPr lang="cs-CZ" sz="2200" dirty="0"/>
          </a:p>
          <a:p>
            <a:endParaRPr lang="cs-CZ" sz="2400" dirty="0"/>
          </a:p>
          <a:p>
            <a:pPr marL="0" indent="0">
              <a:buNone/>
            </a:pPr>
            <a:endParaRPr lang="cs-CZ" altLang="cs-CZ" sz="2200" dirty="0"/>
          </a:p>
          <a:p>
            <a:pPr lvl="1" eaLnBrk="1" hangingPunct="1">
              <a:buFontTx/>
              <a:buNone/>
            </a:pPr>
            <a:endParaRPr lang="cs-CZ" altLang="cs-CZ" sz="2000" b="0" dirty="0" smtClean="0"/>
          </a:p>
        </p:txBody>
      </p:sp>
    </p:spTree>
    <p:extLst>
      <p:ext uri="{BB962C8B-B14F-4D97-AF65-F5344CB8AC3E}">
        <p14:creationId xmlns:p14="http://schemas.microsoft.com/office/powerpoint/2010/main" val="90727257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pPr algn="ctr"/>
            <a:r>
              <a:rPr lang="cs-CZ" dirty="0"/>
              <a:t>Děkuji za pozornost.</a:t>
            </a:r>
          </a:p>
        </p:txBody>
      </p:sp>
      <p:sp>
        <p:nvSpPr>
          <p:cNvPr id="5" name="Zástupný symbol pro text 4"/>
          <p:cNvSpPr>
            <a:spLocks noGrp="1"/>
          </p:cNvSpPr>
          <p:nvPr>
            <p:ph type="body" idx="1"/>
          </p:nvPr>
        </p:nvSpPr>
        <p:spPr>
          <a:xfrm>
            <a:off x="683568" y="2492896"/>
            <a:ext cx="7772400" cy="1500187"/>
          </a:xfrm>
        </p:spPr>
        <p:txBody>
          <a:bodyPr/>
          <a:lstStyle/>
          <a:p>
            <a:r>
              <a:rPr lang="cs-CZ" i="1" dirty="0"/>
              <a:t>„Jen profesionálové s odpovídající kvalifikací </a:t>
            </a:r>
            <a:br>
              <a:rPr lang="cs-CZ" i="1" dirty="0"/>
            </a:br>
            <a:r>
              <a:rPr lang="cs-CZ" i="1" dirty="0"/>
              <a:t>umožní důvěryhodnou a konkurence schopnou </a:t>
            </a:r>
            <a:br>
              <a:rPr lang="cs-CZ" i="1" dirty="0"/>
            </a:br>
            <a:r>
              <a:rPr lang="cs-CZ" i="1" dirty="0"/>
              <a:t>správu dokumentů</a:t>
            </a:r>
            <a:r>
              <a:rPr lang="cs-CZ" i="1" dirty="0" smtClean="0"/>
              <a:t>.“</a:t>
            </a:r>
            <a:endParaRPr lang="cs-CZ" i="1" dirty="0"/>
          </a:p>
        </p:txBody>
      </p:sp>
      <p:pic>
        <p:nvPicPr>
          <p:cNvPr id="2" name="Obrázek 1"/>
          <p:cNvPicPr>
            <a:picLocks noChangeAspect="1"/>
          </p:cNvPicPr>
          <p:nvPr/>
        </p:nvPicPr>
        <p:blipFill rotWithShape="1">
          <a:blip r:embed="rId2">
            <a:extLst>
              <a:ext uri="{28A0092B-C50C-407E-A947-70E740481C1C}">
                <a14:useLocalDpi xmlns:a14="http://schemas.microsoft.com/office/drawing/2010/main" val="0"/>
              </a:ext>
            </a:extLst>
          </a:blip>
          <a:srcRect l="10665" t="24511" r="12007" b="24006"/>
          <a:stretch/>
        </p:blipFill>
        <p:spPr>
          <a:xfrm>
            <a:off x="4748014" y="251018"/>
            <a:ext cx="4176464" cy="1296145"/>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685800" y="609600"/>
            <a:ext cx="8062664" cy="1143000"/>
          </a:xfrm>
        </p:spPr>
        <p:txBody>
          <a:bodyPr/>
          <a:lstStyle/>
          <a:p>
            <a:pPr eaLnBrk="1" hangingPunct="1">
              <a:defRPr/>
            </a:pPr>
            <a:r>
              <a:rPr lang="cs-CZ" sz="4000" dirty="0">
                <a:effectLst/>
                <a:latin typeface="Arial" charset="0"/>
              </a:rPr>
              <a:t>GDPR – </a:t>
            </a:r>
            <a:r>
              <a:rPr lang="cs-CZ" sz="4000" dirty="0" smtClean="0">
                <a:effectLst/>
                <a:latin typeface="Arial" charset="0"/>
              </a:rPr>
              <a:t>věcná </a:t>
            </a:r>
            <a:r>
              <a:rPr lang="cs-CZ" sz="4000" dirty="0">
                <a:effectLst/>
                <a:latin typeface="Arial" charset="0"/>
              </a:rPr>
              <a:t>působnost nařízení  </a:t>
            </a:r>
          </a:p>
        </p:txBody>
      </p:sp>
      <p:sp>
        <p:nvSpPr>
          <p:cNvPr id="18435" name="Rectangle 3"/>
          <p:cNvSpPr>
            <a:spLocks noGrp="1" noChangeArrowheads="1"/>
          </p:cNvSpPr>
          <p:nvPr>
            <p:ph type="body" idx="1"/>
          </p:nvPr>
        </p:nvSpPr>
        <p:spPr>
          <a:xfrm>
            <a:off x="395536" y="1988840"/>
            <a:ext cx="8424935" cy="4104456"/>
          </a:xfrm>
        </p:spPr>
        <p:txBody>
          <a:bodyPr/>
          <a:lstStyle/>
          <a:p>
            <a:pPr>
              <a:lnSpc>
                <a:spcPct val="150000"/>
              </a:lnSpc>
              <a:spcBef>
                <a:spcPts val="0"/>
              </a:spcBef>
              <a:buFontTx/>
              <a:buChar char="•"/>
            </a:pPr>
            <a:r>
              <a:rPr lang="cs-CZ" sz="2200" b="0" dirty="0" smtClean="0"/>
              <a:t>Toto </a:t>
            </a:r>
            <a:r>
              <a:rPr lang="cs-CZ" sz="2200" b="0" dirty="0"/>
              <a:t>nařízení se vztahuje na zcela nebo částečně automatizované zpracování osobních údajů a na neautomatizované zpracování těch osobních údajů, které jsou obsaženy v evidenci nebo do ní mají být zařazeny. </a:t>
            </a:r>
            <a:endParaRPr lang="cs-CZ" altLang="cs-CZ" sz="36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38978873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685800" y="609600"/>
            <a:ext cx="8062664" cy="1143000"/>
          </a:xfrm>
        </p:spPr>
        <p:txBody>
          <a:bodyPr/>
          <a:lstStyle/>
          <a:p>
            <a:pPr eaLnBrk="1" hangingPunct="1">
              <a:defRPr/>
            </a:pPr>
            <a:r>
              <a:rPr lang="cs-CZ" sz="4000" dirty="0">
                <a:effectLst/>
                <a:latin typeface="Arial" charset="0"/>
              </a:rPr>
              <a:t>GDPR – </a:t>
            </a:r>
            <a:r>
              <a:rPr lang="cs-CZ" sz="4000" dirty="0" smtClean="0">
                <a:effectLst/>
                <a:latin typeface="Arial" charset="0"/>
              </a:rPr>
              <a:t>věcná </a:t>
            </a:r>
            <a:r>
              <a:rPr lang="cs-CZ" sz="4000" dirty="0">
                <a:effectLst/>
                <a:latin typeface="Arial" charset="0"/>
              </a:rPr>
              <a:t>působnost nařízení  </a:t>
            </a:r>
          </a:p>
        </p:txBody>
      </p:sp>
      <p:sp>
        <p:nvSpPr>
          <p:cNvPr id="18435" name="Rectangle 3"/>
          <p:cNvSpPr>
            <a:spLocks noGrp="1" noChangeArrowheads="1"/>
          </p:cNvSpPr>
          <p:nvPr>
            <p:ph type="body" idx="1"/>
          </p:nvPr>
        </p:nvSpPr>
        <p:spPr>
          <a:xfrm>
            <a:off x="395536" y="1988840"/>
            <a:ext cx="8424935" cy="4869160"/>
          </a:xfrm>
        </p:spPr>
        <p:txBody>
          <a:bodyPr>
            <a:normAutofit lnSpcReduction="10000"/>
          </a:bodyPr>
          <a:lstStyle/>
          <a:p>
            <a:pPr>
              <a:lnSpc>
                <a:spcPct val="150000"/>
              </a:lnSpc>
              <a:spcBef>
                <a:spcPts val="0"/>
              </a:spcBef>
              <a:buFontTx/>
              <a:buChar char="•"/>
            </a:pPr>
            <a:r>
              <a:rPr lang="cs-CZ" sz="2200" b="0" dirty="0" smtClean="0"/>
              <a:t>Toto </a:t>
            </a:r>
            <a:r>
              <a:rPr lang="cs-CZ" sz="2200" b="0" dirty="0"/>
              <a:t>nařízení se nevztahuje na zpracování osobních údajů prováděné: a) při výkonu činností, které nespadají do oblasti působnosti práva Unie; b) členskými státy při výkonu činností, které spadají do oblasti působnosti hlavy V kapitoly 2 Smlouvy o EU; c) fyzickou osobou v průběhu výlučně osobních či domácích činností; d) příslušnými orgány za účelem prevence, vyšetřování, odhalování či stíhání trestných činů nebo výkonu trestů, včetně ochrany před hrozbami pro veřejnou bezpečnost a jejich předcházení. </a:t>
            </a:r>
          </a:p>
          <a:p>
            <a:pPr marL="0" lvl="0" indent="0">
              <a:lnSpc>
                <a:spcPct val="150000"/>
              </a:lnSpc>
              <a:spcBef>
                <a:spcPts val="0"/>
              </a:spcBef>
              <a:buNone/>
            </a:pPr>
            <a:endParaRPr lang="cs-CZ" sz="2200" b="0" dirty="0"/>
          </a:p>
          <a:p>
            <a:pPr lvl="1">
              <a:buNone/>
            </a:pPr>
            <a:r>
              <a:rPr lang="cs-CZ" sz="1800" b="0" dirty="0" smtClean="0">
                <a:ea typeface="+mn-ea"/>
                <a:cs typeface="+mn-cs"/>
              </a:rPr>
              <a:t>	</a:t>
            </a:r>
            <a:endParaRPr lang="cs-CZ" altLang="cs-CZ" sz="2400" b="0" dirty="0"/>
          </a:p>
          <a:p>
            <a:pPr eaLnBrk="1" hangingPunct="1">
              <a:buClr>
                <a:schemeClr val="hlink"/>
              </a:buClr>
              <a:buFont typeface="Wingdings" pitchFamily="2" charset="2"/>
              <a:buNone/>
            </a:pPr>
            <a:endParaRPr lang="cs-CZ" altLang="cs-CZ" sz="36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8651124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611560" y="609600"/>
            <a:ext cx="8136904" cy="1143000"/>
          </a:xfrm>
        </p:spPr>
        <p:txBody>
          <a:bodyPr/>
          <a:lstStyle/>
          <a:p>
            <a:pPr eaLnBrk="1" hangingPunct="1">
              <a:defRPr/>
            </a:pPr>
            <a:r>
              <a:rPr lang="cs-CZ" sz="4000" dirty="0">
                <a:effectLst/>
                <a:latin typeface="Arial" charset="0"/>
              </a:rPr>
              <a:t>GDPR – Místní působnost nařízení  </a:t>
            </a:r>
          </a:p>
        </p:txBody>
      </p:sp>
      <p:sp>
        <p:nvSpPr>
          <p:cNvPr id="18435" name="Rectangle 3"/>
          <p:cNvSpPr>
            <a:spLocks noGrp="1" noChangeArrowheads="1"/>
          </p:cNvSpPr>
          <p:nvPr>
            <p:ph type="body" idx="1"/>
          </p:nvPr>
        </p:nvSpPr>
        <p:spPr>
          <a:xfrm>
            <a:off x="395536" y="1628800"/>
            <a:ext cx="8424935" cy="4608512"/>
          </a:xfrm>
        </p:spPr>
        <p:txBody>
          <a:bodyPr/>
          <a:lstStyle/>
          <a:p>
            <a:pPr>
              <a:lnSpc>
                <a:spcPct val="150000"/>
              </a:lnSpc>
              <a:spcBef>
                <a:spcPts val="0"/>
              </a:spcBef>
              <a:buFontTx/>
              <a:buChar char="•"/>
            </a:pPr>
            <a:r>
              <a:rPr lang="cs-CZ" sz="2000" b="0" dirty="0" smtClean="0"/>
              <a:t>Toto </a:t>
            </a:r>
            <a:r>
              <a:rPr lang="cs-CZ" sz="2000" b="0" dirty="0"/>
              <a:t>nařízení se vztahuje na zpracování osobních údajů v souvislosti s činnostmi provozovny správce nebo zpracovatele v Unii bez ohledu na to, zda zpracování probíhá v Unii či mimo </a:t>
            </a:r>
            <a:r>
              <a:rPr lang="cs-CZ" sz="2000" b="0" dirty="0" smtClean="0"/>
              <a:t>ni.</a:t>
            </a:r>
          </a:p>
          <a:p>
            <a:pPr>
              <a:lnSpc>
                <a:spcPct val="150000"/>
              </a:lnSpc>
              <a:spcBef>
                <a:spcPts val="0"/>
              </a:spcBef>
              <a:buFontTx/>
              <a:buChar char="•"/>
            </a:pPr>
            <a:r>
              <a:rPr lang="cs-CZ" sz="2000" b="0" dirty="0" smtClean="0"/>
              <a:t>Toto </a:t>
            </a:r>
            <a:r>
              <a:rPr lang="cs-CZ" sz="2000" b="0" dirty="0"/>
              <a:t>nařízení se vztahuje na zpracování osobních údajů subjektů údajů, které se nacházejí v Unii, správcem nebo zpracovatelem, který není usazen v Unii, pokud činnosti zpracování souvisejí: a) s nabídkou zboží nebo služeb těmto subjektům údajů v Unii, bez ohledu na to, zda je od subjektů údajů požadována platba; nebo b) s monitorováním jejich chování, pokud k němu dochází v rámci Unie. </a:t>
            </a:r>
          </a:p>
          <a:p>
            <a:pPr lvl="1">
              <a:buNone/>
            </a:pPr>
            <a:r>
              <a:rPr lang="cs-CZ" sz="1800" b="0" dirty="0" smtClean="0">
                <a:ea typeface="+mn-ea"/>
                <a:cs typeface="+mn-cs"/>
              </a:rPr>
              <a:t>	</a:t>
            </a:r>
            <a:endParaRPr lang="cs-CZ" altLang="cs-CZ" sz="2400" b="0" dirty="0"/>
          </a:p>
          <a:p>
            <a:pPr eaLnBrk="1" hangingPunct="1">
              <a:buClr>
                <a:schemeClr val="hlink"/>
              </a:buClr>
              <a:buFont typeface="Wingdings" pitchFamily="2" charset="2"/>
              <a:buNone/>
            </a:pPr>
            <a:endParaRPr lang="cs-CZ" altLang="cs-CZ" sz="36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41597432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611560" y="609600"/>
            <a:ext cx="8136904" cy="1143000"/>
          </a:xfrm>
        </p:spPr>
        <p:txBody>
          <a:bodyPr/>
          <a:lstStyle/>
          <a:p>
            <a:pPr eaLnBrk="1" hangingPunct="1">
              <a:defRPr/>
            </a:pPr>
            <a:r>
              <a:rPr lang="cs-CZ" sz="4000" dirty="0">
                <a:effectLst/>
                <a:latin typeface="Arial" charset="0"/>
              </a:rPr>
              <a:t>GDPR – Místní působnost nařízení  </a:t>
            </a:r>
          </a:p>
        </p:txBody>
      </p:sp>
      <p:sp>
        <p:nvSpPr>
          <p:cNvPr id="18435" name="Rectangle 3"/>
          <p:cNvSpPr>
            <a:spLocks noGrp="1" noChangeArrowheads="1"/>
          </p:cNvSpPr>
          <p:nvPr>
            <p:ph type="body" idx="1"/>
          </p:nvPr>
        </p:nvSpPr>
        <p:spPr>
          <a:xfrm>
            <a:off x="395536" y="1988840"/>
            <a:ext cx="8424935" cy="4608512"/>
          </a:xfrm>
        </p:spPr>
        <p:txBody>
          <a:bodyPr/>
          <a:lstStyle/>
          <a:p>
            <a:pPr>
              <a:lnSpc>
                <a:spcPct val="150000"/>
              </a:lnSpc>
              <a:spcBef>
                <a:spcPts val="0"/>
              </a:spcBef>
              <a:buFontTx/>
              <a:buChar char="•"/>
            </a:pPr>
            <a:endParaRPr lang="cs-CZ" sz="2200" b="0" dirty="0" smtClean="0"/>
          </a:p>
          <a:p>
            <a:pPr>
              <a:lnSpc>
                <a:spcPct val="150000"/>
              </a:lnSpc>
              <a:spcBef>
                <a:spcPts val="0"/>
              </a:spcBef>
              <a:buFontTx/>
              <a:buChar char="•"/>
            </a:pPr>
            <a:r>
              <a:rPr lang="cs-CZ" sz="2200" b="0" dirty="0" smtClean="0"/>
              <a:t>Toto </a:t>
            </a:r>
            <a:r>
              <a:rPr lang="cs-CZ" sz="2200" b="0" dirty="0"/>
              <a:t>nařízení se vztahuje na zpracování osobních údajů správcem, který není usazen v Unii, ale na místě, kde se právo členského státu uplatňuje na základě mezinárodního práva veřejného.</a:t>
            </a:r>
          </a:p>
          <a:p>
            <a:pPr>
              <a:lnSpc>
                <a:spcPct val="150000"/>
              </a:lnSpc>
              <a:spcBef>
                <a:spcPts val="0"/>
              </a:spcBef>
              <a:buFontTx/>
              <a:buChar char="•"/>
            </a:pPr>
            <a:endParaRPr lang="cs-CZ" sz="2200" b="0" dirty="0"/>
          </a:p>
          <a:p>
            <a:pPr lvl="1">
              <a:buNone/>
            </a:pPr>
            <a:r>
              <a:rPr lang="cs-CZ" sz="1800" b="0" dirty="0" smtClean="0">
                <a:ea typeface="+mn-ea"/>
                <a:cs typeface="+mn-cs"/>
              </a:rPr>
              <a:t>	</a:t>
            </a:r>
            <a:endParaRPr lang="cs-CZ" altLang="cs-CZ" sz="2400" b="0" dirty="0"/>
          </a:p>
          <a:p>
            <a:pPr eaLnBrk="1" hangingPunct="1">
              <a:buClr>
                <a:schemeClr val="hlink"/>
              </a:buClr>
              <a:buFont typeface="Wingdings" pitchFamily="2" charset="2"/>
              <a:buNone/>
            </a:pPr>
            <a:endParaRPr lang="cs-CZ" altLang="cs-CZ" sz="36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4182030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611560" y="609600"/>
            <a:ext cx="8136904" cy="1143000"/>
          </a:xfrm>
        </p:spPr>
        <p:txBody>
          <a:bodyPr/>
          <a:lstStyle/>
          <a:p>
            <a:pPr eaLnBrk="1" hangingPunct="1">
              <a:defRPr/>
            </a:pPr>
            <a:r>
              <a:rPr lang="cs-CZ" sz="4000" dirty="0">
                <a:effectLst/>
                <a:latin typeface="Arial" charset="0"/>
              </a:rPr>
              <a:t>GDPR – z</a:t>
            </a:r>
            <a:r>
              <a:rPr lang="cs-CZ" sz="4000" dirty="0" smtClean="0">
                <a:effectLst/>
                <a:latin typeface="Arial" charset="0"/>
              </a:rPr>
              <a:t>ákladní definice nařízení</a:t>
            </a:r>
            <a:endParaRPr lang="cs-CZ" sz="4000" dirty="0">
              <a:effectLst/>
              <a:latin typeface="Arial" charset="0"/>
            </a:endParaRPr>
          </a:p>
        </p:txBody>
      </p:sp>
      <p:sp>
        <p:nvSpPr>
          <p:cNvPr id="18435" name="Rectangle 3"/>
          <p:cNvSpPr>
            <a:spLocks noGrp="1" noChangeArrowheads="1"/>
          </p:cNvSpPr>
          <p:nvPr>
            <p:ph type="body" idx="1"/>
          </p:nvPr>
        </p:nvSpPr>
        <p:spPr>
          <a:xfrm>
            <a:off x="395536" y="1628800"/>
            <a:ext cx="8424935" cy="4968552"/>
          </a:xfrm>
        </p:spPr>
        <p:txBody>
          <a:bodyPr/>
          <a:lstStyle/>
          <a:p>
            <a:pPr>
              <a:lnSpc>
                <a:spcPct val="150000"/>
              </a:lnSpc>
              <a:spcBef>
                <a:spcPts val="0"/>
              </a:spcBef>
              <a:buFontTx/>
              <a:buChar char="•"/>
            </a:pPr>
            <a:r>
              <a:rPr lang="cs-CZ" sz="2200" b="1" dirty="0" smtClean="0"/>
              <a:t>Osobní údaj</a:t>
            </a:r>
            <a:r>
              <a:rPr lang="cs-CZ" sz="2200" b="0" dirty="0" smtClean="0"/>
              <a:t> </a:t>
            </a:r>
            <a:r>
              <a:rPr lang="cs-CZ" sz="2200" dirty="0"/>
              <a:t>–</a:t>
            </a:r>
            <a:r>
              <a:rPr lang="cs-CZ" sz="2200" b="0" dirty="0" smtClean="0"/>
              <a:t>  </a:t>
            </a:r>
            <a:r>
              <a:rPr lang="cs-CZ" sz="2200" b="0" dirty="0"/>
              <a:t>veškeré informace o identifikované </a:t>
            </a:r>
            <a:r>
              <a:rPr lang="cs-CZ" sz="2200" b="0" dirty="0" smtClean="0"/>
              <a:t>nebo </a:t>
            </a:r>
            <a:r>
              <a:rPr lang="cs-CZ" sz="2200" b="0" dirty="0"/>
              <a:t>identifikovatelné fyzické osobě (dále jen „</a:t>
            </a:r>
            <a:r>
              <a:rPr lang="cs-CZ" sz="2200" b="1" dirty="0"/>
              <a:t>subjekt údajů</a:t>
            </a:r>
            <a:r>
              <a:rPr lang="cs-CZ" sz="2200" b="0" dirty="0"/>
              <a:t>“); identifikovatelnou fyzickou osobou je fyzická osoba, kterou lze přímo či nepřímo identifikovat, zejména odkazem na určitý identifikátor, například jméno, identifikační číslo, lokační údaje, síťový identifikátor nebo na jeden či více zvláštních prvků fyzické, fyziologické, genetické, psychické, ekonomické, kulturní nebo společenské identity této fyzické </a:t>
            </a:r>
            <a:r>
              <a:rPr lang="cs-CZ" sz="2200" b="0" dirty="0" smtClean="0"/>
              <a:t>osoby.</a:t>
            </a:r>
            <a:endParaRPr lang="cs-CZ" sz="2200" b="0" dirty="0"/>
          </a:p>
          <a:p>
            <a:pPr lvl="1">
              <a:buNone/>
            </a:pPr>
            <a:r>
              <a:rPr lang="cs-CZ" sz="1800" b="0" dirty="0" smtClean="0">
                <a:ea typeface="+mn-ea"/>
                <a:cs typeface="+mn-cs"/>
              </a:rPr>
              <a:t>	</a:t>
            </a:r>
            <a:endParaRPr lang="cs-CZ" altLang="cs-CZ" sz="2400" b="0" dirty="0"/>
          </a:p>
          <a:p>
            <a:pPr eaLnBrk="1" hangingPunct="1">
              <a:buClr>
                <a:schemeClr val="hlink"/>
              </a:buClr>
              <a:buFont typeface="Wingdings" pitchFamily="2" charset="2"/>
              <a:buNone/>
            </a:pPr>
            <a:endParaRPr lang="cs-CZ" altLang="cs-CZ" sz="36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26851034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611560" y="609600"/>
            <a:ext cx="8136904" cy="1143000"/>
          </a:xfrm>
        </p:spPr>
        <p:txBody>
          <a:bodyPr/>
          <a:lstStyle/>
          <a:p>
            <a:pPr eaLnBrk="1" hangingPunct="1">
              <a:defRPr/>
            </a:pPr>
            <a:r>
              <a:rPr lang="cs-CZ" sz="4000" dirty="0">
                <a:effectLst/>
                <a:latin typeface="Arial" charset="0"/>
              </a:rPr>
              <a:t>GDPR – z</a:t>
            </a:r>
            <a:r>
              <a:rPr lang="cs-CZ" sz="4000" dirty="0" smtClean="0">
                <a:effectLst/>
                <a:latin typeface="Arial" charset="0"/>
              </a:rPr>
              <a:t>ákladní definice</a:t>
            </a:r>
            <a:endParaRPr lang="cs-CZ" sz="4000" dirty="0">
              <a:effectLst/>
              <a:latin typeface="Arial" charset="0"/>
            </a:endParaRPr>
          </a:p>
        </p:txBody>
      </p:sp>
      <p:sp>
        <p:nvSpPr>
          <p:cNvPr id="18435" name="Rectangle 3"/>
          <p:cNvSpPr>
            <a:spLocks noGrp="1" noChangeArrowheads="1"/>
          </p:cNvSpPr>
          <p:nvPr>
            <p:ph type="body" idx="1"/>
          </p:nvPr>
        </p:nvSpPr>
        <p:spPr>
          <a:xfrm>
            <a:off x="395536" y="1988840"/>
            <a:ext cx="8424935" cy="4608512"/>
          </a:xfrm>
        </p:spPr>
        <p:txBody>
          <a:bodyPr/>
          <a:lstStyle/>
          <a:p>
            <a:pPr>
              <a:lnSpc>
                <a:spcPct val="150000"/>
              </a:lnSpc>
              <a:spcBef>
                <a:spcPts val="0"/>
              </a:spcBef>
              <a:buFontTx/>
              <a:buChar char="•"/>
            </a:pPr>
            <a:r>
              <a:rPr lang="cs-CZ" sz="2200" b="1" dirty="0" smtClean="0"/>
              <a:t>Zpracování</a:t>
            </a:r>
            <a:r>
              <a:rPr lang="cs-CZ" sz="2200" dirty="0" smtClean="0"/>
              <a:t> </a:t>
            </a:r>
            <a:r>
              <a:rPr lang="cs-CZ" sz="2200" dirty="0"/>
              <a:t>–</a:t>
            </a:r>
            <a:r>
              <a:rPr lang="cs-CZ" sz="2200" b="0" dirty="0" smtClean="0"/>
              <a:t> </a:t>
            </a:r>
            <a:r>
              <a:rPr lang="cs-CZ" sz="2200" b="0" dirty="0"/>
              <a:t>jakákoliv operace nebo soubor operací s osobními údaji nebo soubory osobních údajů, který je prováděn pomocí či bez pomoci automatizovaných postupů, jako je shromáždění, zaznamenání, uspořádání, strukturování, uložení, přizpůsobení nebo pozměnění, vyhledání, nahlédnutí, použití, zpřístupnění přenosem, šíření nebo jakékoliv jiné zpřístupnění, seřazení či zkombinování, omezení, výmaz nebo </a:t>
            </a:r>
            <a:r>
              <a:rPr lang="cs-CZ" sz="2200" b="0" dirty="0" smtClean="0"/>
              <a:t>zničení.</a:t>
            </a:r>
            <a:endParaRPr lang="cs-CZ" sz="2200" b="0" dirty="0"/>
          </a:p>
          <a:p>
            <a:pPr marL="0" indent="0">
              <a:lnSpc>
                <a:spcPct val="150000"/>
              </a:lnSpc>
              <a:spcBef>
                <a:spcPts val="0"/>
              </a:spcBef>
              <a:buNone/>
            </a:pPr>
            <a:endParaRPr lang="cs-CZ" sz="2200" b="0" dirty="0"/>
          </a:p>
          <a:p>
            <a:pPr lvl="1">
              <a:buNone/>
            </a:pPr>
            <a:r>
              <a:rPr lang="cs-CZ" sz="1800" b="0" dirty="0" smtClean="0">
                <a:ea typeface="+mn-ea"/>
                <a:cs typeface="+mn-cs"/>
              </a:rPr>
              <a:t>	</a:t>
            </a:r>
            <a:endParaRPr lang="cs-CZ" altLang="cs-CZ" sz="2400" b="0" dirty="0"/>
          </a:p>
          <a:p>
            <a:pPr eaLnBrk="1" hangingPunct="1">
              <a:buClr>
                <a:schemeClr val="hlink"/>
              </a:buClr>
              <a:buFont typeface="Wingdings" pitchFamily="2" charset="2"/>
              <a:buNone/>
            </a:pPr>
            <a:endParaRPr lang="cs-CZ" altLang="cs-CZ" sz="3600" b="0" dirty="0" smtClean="0"/>
          </a:p>
          <a:p>
            <a:pPr eaLnBrk="1" hangingPunct="1">
              <a:buClr>
                <a:schemeClr val="hlink"/>
              </a:buClr>
              <a:buFont typeface="Wingdings" pitchFamily="2" charset="2"/>
              <a:buChar char="§"/>
            </a:pPr>
            <a:endParaRPr lang="cs-CZ" altLang="cs-CZ" sz="2000" b="0" dirty="0" smtClean="0"/>
          </a:p>
          <a:p>
            <a:pPr lvl="1" eaLnBrk="1" hangingPunct="1">
              <a:buFontTx/>
              <a:buNone/>
            </a:pPr>
            <a:endParaRPr lang="cs-CZ" altLang="cs-CZ" sz="2000" b="0" dirty="0" smtClean="0"/>
          </a:p>
        </p:txBody>
      </p:sp>
    </p:spTree>
    <p:extLst>
      <p:ext uri="{BB962C8B-B14F-4D97-AF65-F5344CB8AC3E}">
        <p14:creationId xmlns:p14="http://schemas.microsoft.com/office/powerpoint/2010/main" val="212736589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4214</TotalTime>
  <Words>1683</Words>
  <Application>Microsoft Office PowerPoint</Application>
  <PresentationFormat>Předvádění na obrazovce (4:3)</PresentationFormat>
  <Paragraphs>327</Paragraphs>
  <Slides>37</Slides>
  <Notes>36</Notes>
  <HiddenSlides>0</HiddenSlides>
  <MMClips>0</MMClips>
  <ScaleCrop>false</ScaleCrop>
  <HeadingPairs>
    <vt:vector size="4" baseType="variant">
      <vt:variant>
        <vt:lpstr>Motiv</vt:lpstr>
      </vt:variant>
      <vt:variant>
        <vt:i4>1</vt:i4>
      </vt:variant>
      <vt:variant>
        <vt:lpstr>Nadpisy snímků</vt:lpstr>
      </vt:variant>
      <vt:variant>
        <vt:i4>37</vt:i4>
      </vt:variant>
    </vt:vector>
  </HeadingPairs>
  <TitlesOfParts>
    <vt:vector size="38" baseType="lpstr">
      <vt:lpstr>Motiv sady Office</vt:lpstr>
      <vt:lpstr>NAŘÍZENÍ EVROPSKÉHO PARLAMENTU A RADY (EU) 2016/679  o ochraně fyzických osob v souvislosti se zpracováním osobních údajů a o volném pohybu těchto údajů a o zrušení směrnice 95/46/ES (obecné nařízení o ochraně osobních údajů) ze dne 27. dubna 2016  GDPR</vt:lpstr>
      <vt:lpstr>GDPR – co nás čeká </vt:lpstr>
      <vt:lpstr>GDPR – předmět a cíle nařízení  </vt:lpstr>
      <vt:lpstr>GDPR – věcná působnost nařízení  </vt:lpstr>
      <vt:lpstr>GDPR – věcná působnost nařízení  </vt:lpstr>
      <vt:lpstr>GDPR – Místní působnost nařízení  </vt:lpstr>
      <vt:lpstr>GDPR – Místní působnost nařízení  </vt:lpstr>
      <vt:lpstr>GDPR – základní definice nařízení</vt:lpstr>
      <vt:lpstr>GDPR – základní definice</vt:lpstr>
      <vt:lpstr>GDPR – základní definice</vt:lpstr>
      <vt:lpstr>GDPR – zákonnost zpracování </vt:lpstr>
      <vt:lpstr>GDPR – zákonnost zpracování </vt:lpstr>
      <vt:lpstr>GDPR – Práva občanů (subjektů údajů)</vt:lpstr>
      <vt:lpstr>GDPR – Práva občanů (subjektů údajů)</vt:lpstr>
      <vt:lpstr>GDPR – Práva občanů (subjektů údajů)</vt:lpstr>
      <vt:lpstr>GDPR – Práva občanů (subjektů údajů)</vt:lpstr>
      <vt:lpstr>GDPR – povinnosti pro instituce a firmy</vt:lpstr>
      <vt:lpstr>GDPR – povinnosti pro instituce a firmy</vt:lpstr>
      <vt:lpstr>GDPR – povinnosti pro instituce a firmy</vt:lpstr>
      <vt:lpstr>GDPR – povinnosti pro instituce a firmy</vt:lpstr>
      <vt:lpstr>DPO – Pověřenec pro ochranu osobních údajů</vt:lpstr>
      <vt:lpstr>DPO – Pověřenec pro ochranu osobních údajů</vt:lpstr>
      <vt:lpstr>DPO – Pověřenec pro ochranu osobních údajů</vt:lpstr>
      <vt:lpstr>DPO – Pověřenec pro ochranu osobních údajů</vt:lpstr>
      <vt:lpstr>DPO – Pověřenec pro ochranu osobních údajů</vt:lpstr>
      <vt:lpstr>GDPR – sankce</vt:lpstr>
      <vt:lpstr>GDPR – sankce</vt:lpstr>
      <vt:lpstr>GDPR a spisová služba</vt:lpstr>
      <vt:lpstr>GDPR a spisová služba</vt:lpstr>
      <vt:lpstr>GDPR a spisová služba</vt:lpstr>
      <vt:lpstr>GDPR a spisová služba</vt:lpstr>
      <vt:lpstr>GDPR a spisová služba</vt:lpstr>
      <vt:lpstr>GDPR – závěrečné shrnutí nutných kroků</vt:lpstr>
      <vt:lpstr>GDPR – závěrečné shrnutí nutných kroků</vt:lpstr>
      <vt:lpstr>GDPR – závěrečné shrnutí nutných kroků</vt:lpstr>
      <vt:lpstr>GDPR – závěrečné shrnutí nutných kroků</vt:lpstr>
      <vt:lpstr>Děkuji za pozornost.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NAŘÍZENÍ EVROPSKÉHO PARLAMENTU A RADY (EU) 2016/679  o ochraně fyzických osob v souvislosti se zpracováním osobních údajů a o volném pohybu těchto údajů a o zrušení směrnice 95/46/ES (obecné nařízení o ochraně osobních údajů) ze dne 27. dubna 2016  GDPR</dc:title>
  <dc:creator>Martina Macek</dc:creator>
  <cp:lastModifiedBy>Rop</cp:lastModifiedBy>
  <cp:revision>9</cp:revision>
  <cp:lastPrinted>2017-06-06T21:48:05Z</cp:lastPrinted>
  <dcterms:created xsi:type="dcterms:W3CDTF">2011-10-11T19:32:31Z</dcterms:created>
  <dcterms:modified xsi:type="dcterms:W3CDTF">2018-04-09T08:22:14Z</dcterms:modified>
</cp:coreProperties>
</file>