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53" r:id="rId3"/>
    <p:sldId id="454" r:id="rId4"/>
    <p:sldId id="458" r:id="rId5"/>
    <p:sldId id="456" r:id="rId6"/>
    <p:sldId id="455" r:id="rId7"/>
    <p:sldId id="457" r:id="rId8"/>
    <p:sldId id="459" r:id="rId9"/>
    <p:sldId id="460" r:id="rId10"/>
    <p:sldId id="461" r:id="rId11"/>
    <p:sldId id="258" r:id="rId12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235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296401-9CFC-4645-AF21-56166ED3FA38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3085461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8FA657-7C03-4AA2-927E-59C98C91072A}" type="slidenum">
              <a:rPr lang="ru-RU" altLang="cs-CZ"/>
              <a:pPr eaLnBrk="1" hangingPunct="1"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4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98EBAA-97BE-4CC6-8FFE-65F24CCE2F33}" type="slidenum">
              <a:rPr lang="ru-RU" altLang="cs-CZ"/>
              <a:pPr eaLnBrk="1" hangingPunct="1">
                <a:spcBef>
                  <a:spcPct val="0"/>
                </a:spcBef>
              </a:pPr>
              <a:t>11</a:t>
            </a:fld>
            <a:endParaRPr lang="ru-RU" alt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9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6345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7857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1289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39257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13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0843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5212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6693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45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24688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62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7366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8352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pk.nkp.cz/akce/knihovnicke-skol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5400" dirty="0">
                <a:solidFill>
                  <a:srgbClr val="FFFF00"/>
                </a:solidFill>
              </a:rPr>
              <a:t>Vzdělávání knihovníků</a:t>
            </a:r>
            <a:br>
              <a:rPr lang="cs-CZ" altLang="cs-CZ" sz="3600" dirty="0"/>
            </a:br>
            <a:r>
              <a:rPr lang="cs-CZ" altLang="cs-CZ" sz="2800" dirty="0"/>
              <a:t>systém škol, návrh kurikula</a:t>
            </a:r>
            <a:endParaRPr lang="uk-UA" altLang="cs-CZ" sz="1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</a:rPr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anose="020B0604030504040204" pitchFamily="34" charset="0"/>
              </a:rPr>
              <a:t>Brno, 11. dubna 2018</a:t>
            </a:r>
            <a:endParaRPr lang="cs-CZ" altLang="cs-CZ" sz="1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Úkol 3 – Poskládejte kurikulum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Bc. studium</a:t>
            </a:r>
          </a:p>
          <a:p>
            <a:r>
              <a:rPr lang="cs-CZ" dirty="0"/>
              <a:t>Definujte oblasti oboru</a:t>
            </a:r>
          </a:p>
          <a:p>
            <a:pPr lvl="1"/>
            <a:r>
              <a:rPr lang="cs-CZ" dirty="0"/>
              <a:t>Co by mělo být předmětem oblastí?</a:t>
            </a:r>
          </a:p>
          <a:p>
            <a:pPr lvl="1"/>
            <a:r>
              <a:rPr lang="cs-CZ" dirty="0"/>
              <a:t>Jaké předměty by mělo Vaše kurikulum obsahovat?</a:t>
            </a:r>
          </a:p>
          <a:p>
            <a:r>
              <a:rPr lang="cs-CZ" dirty="0"/>
              <a:t>Práce ve skupinách</a:t>
            </a:r>
          </a:p>
        </p:txBody>
      </p:sp>
    </p:spTree>
    <p:extLst>
      <p:ext uri="{BB962C8B-B14F-4D97-AF65-F5344CB8AC3E}">
        <p14:creationId xmlns:p14="http://schemas.microsoft.com/office/powerpoint/2010/main" val="1962511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/>
              <a:t>Závěr</a:t>
            </a:r>
            <a:endParaRPr lang="en-US" altLang="cs-CZ" sz="40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krcal@phil.muni.cz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knihovníků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 knihovnická </a:t>
            </a:r>
            <a:br>
              <a:rPr lang="cs-CZ" dirty="0"/>
            </a:br>
            <a:r>
              <a:rPr lang="cs-CZ" dirty="0"/>
              <a:t>profese vzdělávání?</a:t>
            </a:r>
          </a:p>
          <a:p>
            <a:r>
              <a:rPr lang="cs-CZ" dirty="0"/>
              <a:t>Potřebují knihovny </a:t>
            </a:r>
            <a:br>
              <a:rPr lang="cs-CZ" dirty="0"/>
            </a:br>
            <a:r>
              <a:rPr lang="cs-CZ" dirty="0"/>
              <a:t>vzdělávací systém?</a:t>
            </a:r>
          </a:p>
          <a:p>
            <a:r>
              <a:rPr lang="cs-CZ" dirty="0"/>
              <a:t>Potřebují školy pro </a:t>
            </a:r>
            <a:br>
              <a:rPr lang="cs-CZ" dirty="0"/>
            </a:br>
            <a:r>
              <a:rPr lang="cs-CZ" dirty="0"/>
              <a:t>vzdělávání knihovny?</a:t>
            </a:r>
          </a:p>
          <a:p>
            <a:r>
              <a:rPr lang="cs-CZ" dirty="0"/>
              <a:t>Vědí studenti, co obnáší</a:t>
            </a:r>
            <a:br>
              <a:rPr lang="cs-CZ" dirty="0"/>
            </a:br>
            <a:r>
              <a:rPr lang="cs-CZ" dirty="0"/>
              <a:t>obor ISK?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673" y="1916832"/>
            <a:ext cx="2451477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68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Systém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střední knihovnické školy (13)</a:t>
            </a:r>
          </a:p>
          <a:p>
            <a:pPr lvl="1"/>
            <a:r>
              <a:rPr lang="cs-CZ" dirty="0"/>
              <a:t>informační studia</a:t>
            </a:r>
          </a:p>
          <a:p>
            <a:pPr lvl="1"/>
            <a:r>
              <a:rPr lang="cs-CZ" dirty="0"/>
              <a:t>RVP</a:t>
            </a:r>
          </a:p>
          <a:p>
            <a:r>
              <a:rPr lang="cs-CZ" dirty="0"/>
              <a:t>vyšší odborné školy (2)</a:t>
            </a:r>
          </a:p>
          <a:p>
            <a:r>
              <a:rPr lang="cs-CZ" dirty="0"/>
              <a:t>vysoké školy (4)</a:t>
            </a:r>
          </a:p>
          <a:p>
            <a:pPr lvl="1"/>
            <a:r>
              <a:rPr lang="cs-CZ" dirty="0"/>
              <a:t>Bc., Mgr., PhD.</a:t>
            </a:r>
          </a:p>
        </p:txBody>
      </p:sp>
    </p:spTree>
    <p:extLst>
      <p:ext uri="{BB962C8B-B14F-4D97-AF65-F5344CB8AC3E}">
        <p14:creationId xmlns:p14="http://schemas.microsoft.com/office/powerpoint/2010/main" val="273976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SŠ a VOŠ = praktické zaměření, znalost oboru a praxe</a:t>
            </a:r>
          </a:p>
          <a:p>
            <a:r>
              <a:rPr lang="cs-CZ" dirty="0"/>
              <a:t>VŠ = vymezení teoretického rámce oboru, jednodušší aplikace, vedení k samostudiu a vyhledávání zdrojů, sledování trendů</a:t>
            </a:r>
          </a:p>
          <a:p>
            <a:pPr lvl="1"/>
            <a:r>
              <a:rPr lang="cs-CZ" dirty="0"/>
              <a:t>Bc. – více praktické</a:t>
            </a:r>
          </a:p>
          <a:p>
            <a:pPr lvl="1"/>
            <a:r>
              <a:rPr lang="cs-CZ" dirty="0"/>
              <a:t>Mgr. – více teoretické</a:t>
            </a:r>
          </a:p>
          <a:p>
            <a:pPr lvl="1"/>
            <a:r>
              <a:rPr lang="cs-CZ" dirty="0"/>
              <a:t>PhD. – více výzkumné</a:t>
            </a:r>
          </a:p>
        </p:txBody>
      </p:sp>
    </p:spTree>
    <p:extLst>
      <p:ext uri="{BB962C8B-B14F-4D97-AF65-F5344CB8AC3E}">
        <p14:creationId xmlns:p14="http://schemas.microsoft.com/office/powerpoint/2010/main" val="124959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vzniká koncepce</a:t>
            </a:r>
          </a:p>
          <a:p>
            <a:r>
              <a:rPr lang="cs-CZ" dirty="0"/>
              <a:t>původně bez odborných škol</a:t>
            </a:r>
          </a:p>
          <a:p>
            <a:r>
              <a:rPr lang="cs-CZ" dirty="0"/>
              <a:t>knihovnické školy součástí systému</a:t>
            </a:r>
          </a:p>
          <a:p>
            <a:r>
              <a:rPr lang="cs-CZ" dirty="0"/>
              <a:t>zapojování praxe do systému</a:t>
            </a:r>
          </a:p>
        </p:txBody>
      </p:sp>
    </p:spTree>
    <p:extLst>
      <p:ext uri="{BB962C8B-B14F-4D97-AF65-F5344CB8AC3E}">
        <p14:creationId xmlns:p14="http://schemas.microsoft.com/office/powerpoint/2010/main" val="277352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s praxí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zkušenosti z USA – ALA</a:t>
            </a:r>
          </a:p>
          <a:p>
            <a:pPr lvl="1"/>
            <a:r>
              <a:rPr lang="cs-CZ" dirty="0"/>
              <a:t>certifikace kurikula</a:t>
            </a:r>
          </a:p>
          <a:p>
            <a:r>
              <a:rPr lang="cs-CZ" dirty="0"/>
              <a:t>podíl praxe na vzdělávání</a:t>
            </a:r>
          </a:p>
          <a:p>
            <a:r>
              <a:rPr lang="cs-CZ" dirty="0"/>
              <a:t>realita v ČR</a:t>
            </a:r>
          </a:p>
          <a:p>
            <a:pPr lvl="1"/>
            <a:r>
              <a:rPr lang="cs-CZ" dirty="0"/>
              <a:t>potřebují knihovny školy?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00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 studia - RVP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služby</a:t>
            </a:r>
          </a:p>
          <a:p>
            <a:pPr lvl="1"/>
            <a:r>
              <a:rPr lang="cs-CZ" dirty="0"/>
              <a:t>klíčové kompetence</a:t>
            </a:r>
          </a:p>
          <a:p>
            <a:pPr lvl="2"/>
            <a:r>
              <a:rPr lang="cs-CZ" dirty="0"/>
              <a:t>k učení, řešení problémů, komunikační, personální a sociální, občanské a kulturní, využívání ICT a práce s </a:t>
            </a:r>
            <a:r>
              <a:rPr lang="cs-CZ" dirty="0" err="1"/>
              <a:t>info</a:t>
            </a:r>
            <a:endParaRPr lang="cs-CZ" dirty="0"/>
          </a:p>
          <a:p>
            <a:pPr lvl="1"/>
            <a:r>
              <a:rPr lang="cs-CZ" dirty="0"/>
              <a:t>odborné kompetence</a:t>
            </a:r>
          </a:p>
          <a:p>
            <a:pPr lvl="2"/>
            <a:r>
              <a:rPr lang="cs-CZ" dirty="0"/>
              <a:t>práce s IS, zajištění </a:t>
            </a:r>
            <a:r>
              <a:rPr lang="cs-CZ" dirty="0" err="1"/>
              <a:t>infoslužeb</a:t>
            </a:r>
            <a:r>
              <a:rPr lang="cs-CZ" dirty="0"/>
              <a:t>, BOZP, kvalita práce, ekonomika provozu a udržitelný rozvoj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685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Úkol 1 – Klíčové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Zkuste definovat kompetence studenta VŠ</a:t>
            </a:r>
          </a:p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93827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921500" cy="508000"/>
          </a:xfrm>
        </p:spPr>
        <p:txBody>
          <a:bodyPr/>
          <a:lstStyle/>
          <a:p>
            <a:r>
              <a:rPr lang="cs-CZ" sz="4000" dirty="0"/>
              <a:t>Úkol 2 – Uplatnění absolventů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se lze uplatnit?</a:t>
            </a:r>
          </a:p>
          <a:p>
            <a:r>
              <a:rPr lang="cs-CZ" dirty="0"/>
              <a:t>Diskuze</a:t>
            </a:r>
          </a:p>
        </p:txBody>
      </p:sp>
    </p:spTree>
    <p:extLst>
      <p:ext uri="{BB962C8B-B14F-4D97-AF65-F5344CB8AC3E}">
        <p14:creationId xmlns:p14="http://schemas.microsoft.com/office/powerpoint/2010/main" val="37205004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e458be4e94d1f7f937188e881873dfe0513caa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4414</TotalTime>
  <Words>247</Words>
  <Application>Microsoft Office PowerPoint</Application>
  <PresentationFormat>Předvádění na obrazovce (4:3)</PresentationFormat>
  <Paragraphs>57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Tahoma</vt:lpstr>
      <vt:lpstr>Verdana</vt:lpstr>
      <vt:lpstr>Wingdings</vt:lpstr>
      <vt:lpstr>template</vt:lpstr>
      <vt:lpstr>Vzdělávání knihovníků systém škol, návrh kurikula</vt:lpstr>
      <vt:lpstr>Vzdělávání knihovníků</vt:lpstr>
      <vt:lpstr>Systém škol</vt:lpstr>
      <vt:lpstr>Předmět studia</vt:lpstr>
      <vt:lpstr>Celoživotní vzdělávání</vt:lpstr>
      <vt:lpstr>Spolupráce s praxí</vt:lpstr>
      <vt:lpstr>Obor studia - RVP</vt:lpstr>
      <vt:lpstr>Úkol 1 – Klíčové kompetence</vt:lpstr>
      <vt:lpstr>Úkol 2 – Uplatnění absolventů</vt:lpstr>
      <vt:lpstr>Úkol 3 – Poskládejte kurikulum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183</cp:revision>
  <dcterms:created xsi:type="dcterms:W3CDTF">2008-06-02T21:04:14Z</dcterms:created>
  <dcterms:modified xsi:type="dcterms:W3CDTF">2018-04-09T16:00:12Z</dcterms:modified>
</cp:coreProperties>
</file>