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84" r:id="rId3"/>
    <p:sldId id="285" r:id="rId4"/>
    <p:sldId id="287" r:id="rId5"/>
    <p:sldId id="288" r:id="rId6"/>
    <p:sldId id="307" r:id="rId7"/>
    <p:sldId id="308" r:id="rId8"/>
    <p:sldId id="309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3" r:id="rId20"/>
    <p:sldId id="304" r:id="rId21"/>
    <p:sldId id="299" r:id="rId22"/>
    <p:sldId id="305" r:id="rId23"/>
    <p:sldId id="300" r:id="rId24"/>
    <p:sldId id="301" r:id="rId25"/>
    <p:sldId id="302" r:id="rId26"/>
    <p:sldId id="283" r:id="rId27"/>
    <p:sldId id="306" r:id="rId28"/>
  </p:sldIdLst>
  <p:sldSz cx="12188825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109" d="100"/>
          <a:sy n="109" d="100"/>
        </p:scale>
        <p:origin x="672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27.02.2017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27.02.2017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27.02.2017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27.02.2017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3/podzim2011/IV064/u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Historické exkurzy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Papír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Kolem roku 100 př.n.l. vynalezen čínským ministrem orby </a:t>
            </a:r>
            <a:r>
              <a:rPr lang="cs-CZ" dirty="0" err="1" smtClean="0"/>
              <a:t>Tsai</a:t>
            </a:r>
            <a:r>
              <a:rPr lang="cs-CZ" dirty="0" smtClean="0"/>
              <a:t>-Lun (předtím zápis na bambusové plátky), postupně se šíří všude po světě</a:t>
            </a:r>
          </a:p>
          <a:p>
            <a:r>
              <a:rPr lang="cs-CZ" dirty="0" smtClean="0"/>
              <a:t>Objemová úspornost (oproti hliněným destičkám velká, oproti papyru menší),</a:t>
            </a:r>
          </a:p>
          <a:p>
            <a:r>
              <a:rPr lang="cs-CZ" dirty="0" smtClean="0"/>
              <a:t>Snadná manipulace či převoz, avšak nižší odolnost.</a:t>
            </a:r>
          </a:p>
          <a:p>
            <a:r>
              <a:rPr lang="cs-CZ" dirty="0" smtClean="0"/>
              <a:t>Stejně jako pergamen se dá dávat do knih a vázat -&gt; úsporné, pohodlné čtení, vyhledávání.</a:t>
            </a:r>
          </a:p>
          <a:p>
            <a:r>
              <a:rPr lang="cs-CZ" dirty="0" smtClean="0"/>
              <a:t>1370 zakládá Karel IV. papírnu v Aši, Švýcarsko 1411, Anglie 1494, Rusko 1576.</a:t>
            </a:r>
          </a:p>
        </p:txBody>
      </p:sp>
    </p:spTree>
    <p:extLst>
      <p:ext uri="{BB962C8B-B14F-4D97-AF65-F5344CB8AC3E}">
        <p14:creationId xmlns:p14="http://schemas.microsoft.com/office/powerpoint/2010/main" val="2539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Tisk v Číně kolem roku 200</a:t>
            </a:r>
          </a:p>
          <a:p>
            <a:r>
              <a:rPr lang="cs-CZ" dirty="0" smtClean="0"/>
              <a:t>Deskový tisk od 7. století také v Číně</a:t>
            </a:r>
          </a:p>
          <a:p>
            <a:r>
              <a:rPr lang="cs-CZ" dirty="0" smtClean="0"/>
              <a:t>Tisk skládáním z menších bloků od r. 1040 opět v Číně.</a:t>
            </a:r>
          </a:p>
          <a:p>
            <a:r>
              <a:rPr lang="cs-CZ" dirty="0" smtClean="0"/>
              <a:t>V Evropě deskový tisk od 14. století (obrazy, náboženské texty, reskripty,…)</a:t>
            </a:r>
          </a:p>
          <a:p>
            <a:r>
              <a:rPr lang="cs-CZ" dirty="0" smtClean="0"/>
              <a:t>Gutenbergův knihtisk od 1452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Gutenberg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1452</a:t>
            </a:r>
          </a:p>
          <a:p>
            <a:r>
              <a:rPr lang="cs-CZ" dirty="0" smtClean="0"/>
              <a:t>42řádková bible ve dvou svazcích (42 řádků na stránce, různý počet znaků, jsou proporcionální.</a:t>
            </a:r>
          </a:p>
          <a:p>
            <a:r>
              <a:rPr lang="cs-CZ" dirty="0" smtClean="0"/>
              <a:t>290 různých liter v četně ligatur</a:t>
            </a:r>
          </a:p>
          <a:p>
            <a:r>
              <a:rPr lang="cs-CZ" dirty="0" smtClean="0"/>
              <a:t>V roce 1480 už vyšlo kolem 8000 titulů s celkovým nákladem 1.6 milionů exemplářů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prostředky pro uchovávání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8082978" cy="4350205"/>
          </a:xfrm>
        </p:spPr>
        <p:txBody>
          <a:bodyPr/>
          <a:lstStyle/>
          <a:p>
            <a:r>
              <a:rPr lang="cs-CZ" dirty="0" err="1" smtClean="0"/>
              <a:t>Jacquardovy</a:t>
            </a:r>
            <a:r>
              <a:rPr lang="cs-CZ" dirty="0" smtClean="0"/>
              <a:t> děrné štítky na řízení strojů (1801): programování tkalcovských strojů, štítek přibližně odpovídá vzoru látky.</a:t>
            </a:r>
          </a:p>
          <a:p>
            <a:r>
              <a:rPr lang="cs-CZ" dirty="0" err="1" smtClean="0"/>
              <a:t>Abacus</a:t>
            </a:r>
            <a:r>
              <a:rPr lang="cs-CZ" dirty="0" smtClean="0"/>
              <a:t> (Babylon 3000 před Kr., dnes je populární v Číně) – počítadlo</a:t>
            </a:r>
          </a:p>
          <a:p>
            <a:r>
              <a:rPr lang="cs-CZ" dirty="0" smtClean="0"/>
              <a:t>Stroj z </a:t>
            </a:r>
            <a:r>
              <a:rPr lang="cs-CZ" dirty="0" err="1" smtClean="0"/>
              <a:t>Antikythery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ochází z období cca 50-100 př. Kr.</a:t>
            </a:r>
          </a:p>
          <a:p>
            <a:pPr lvl="1"/>
            <a:r>
              <a:rPr lang="cs-CZ" dirty="0" smtClean="0"/>
              <a:t>30-37 ozubených kol, </a:t>
            </a:r>
            <a:r>
              <a:rPr lang="cs-CZ" dirty="0" err="1" smtClean="0"/>
              <a:t>Hipparchova</a:t>
            </a:r>
            <a:r>
              <a:rPr lang="cs-CZ" dirty="0" smtClean="0"/>
              <a:t> teorie oběhu Měsíce kolem Země, polohy planet atp.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90" y="3038577"/>
            <a:ext cx="3609035" cy="3818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06" y="-227647"/>
            <a:ext cx="1939808" cy="3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Schickardův</a:t>
            </a:r>
            <a:r>
              <a:rPr lang="cs-CZ" dirty="0" smtClean="0"/>
              <a:t> výpočetní stroj: sčítání, od čítání a poloautomatické násobení a dělení (začátek 17. století).</a:t>
            </a:r>
          </a:p>
          <a:p>
            <a:r>
              <a:rPr lang="cs-CZ" dirty="0" err="1" smtClean="0"/>
              <a:t>Pascaline</a:t>
            </a:r>
            <a:r>
              <a:rPr lang="cs-CZ" dirty="0" smtClean="0"/>
              <a:t> (</a:t>
            </a:r>
            <a:r>
              <a:rPr lang="cs-CZ" dirty="0" err="1" smtClean="0"/>
              <a:t>Blaise</a:t>
            </a:r>
            <a:r>
              <a:rPr lang="cs-CZ" dirty="0" smtClean="0"/>
              <a:t> Pascal) – rok 1645 (komerční výroba 1652), patentová ochrana. Fungovala jako sčítačka (násobení je opakované sčítání).</a:t>
            </a:r>
          </a:p>
          <a:p>
            <a:r>
              <a:rPr lang="cs-CZ" dirty="0" err="1" smtClean="0"/>
              <a:t>Leibnitz</a:t>
            </a:r>
            <a:r>
              <a:rPr lang="cs-CZ" dirty="0" smtClean="0"/>
              <a:t>: přidání speciálního kolečka pro násobení z roku 1671.</a:t>
            </a:r>
          </a:p>
          <a:p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od </a:t>
            </a:r>
            <a:r>
              <a:rPr lang="cs-CZ" dirty="0" err="1" smtClean="0"/>
              <a:t>Babbage</a:t>
            </a:r>
            <a:r>
              <a:rPr lang="cs-CZ" dirty="0" smtClean="0"/>
              <a:t>: pro výpočet kořenů polynomů 6. stupně. Nestabilní, pomalé, velké.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94" y="893"/>
            <a:ext cx="7751331" cy="54944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" y="4143655"/>
            <a:ext cx="4351791" cy="26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Lady Ada Augusta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Překlad Newtonových Principií do francouzštiny</a:t>
            </a:r>
          </a:p>
          <a:p>
            <a:r>
              <a:rPr lang="cs-CZ" dirty="0" smtClean="0"/>
              <a:t>Popisuje principiální možnosti stroje</a:t>
            </a:r>
          </a:p>
          <a:p>
            <a:r>
              <a:rPr lang="cs-CZ" dirty="0" smtClean="0"/>
              <a:t>Přichází z konceptem cyklu</a:t>
            </a:r>
          </a:p>
          <a:p>
            <a:r>
              <a:rPr lang="cs-CZ" dirty="0" smtClean="0"/>
              <a:t>Autorka prvního návrhu „programovacího jazyka“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0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Potíže se </a:t>
            </a:r>
            <a:r>
              <a:rPr lang="cs-CZ" dirty="0" smtClean="0"/>
              <a:t>sčítáním </a:t>
            </a:r>
            <a:r>
              <a:rPr lang="cs-CZ" dirty="0"/>
              <a:t>lidu v USA z roku 1880, kdy </a:t>
            </a:r>
            <a:r>
              <a:rPr lang="cs-CZ" dirty="0" smtClean="0"/>
              <a:t>ještě </a:t>
            </a:r>
            <a:r>
              <a:rPr lang="cs-CZ" dirty="0"/>
              <a:t>do r. 1887 nebyla data </a:t>
            </a:r>
            <a:r>
              <a:rPr lang="cs-CZ" dirty="0" smtClean="0"/>
              <a:t>zpracována. Velký objem dat, špatná čitelnost, nejednotné metodiky,…</a:t>
            </a:r>
          </a:p>
          <a:p>
            <a:r>
              <a:rPr lang="cs-CZ" dirty="0" smtClean="0"/>
              <a:t>Pomocí děrnoštítkových strojů (a hlavně lístků) </a:t>
            </a:r>
            <a:r>
              <a:rPr lang="cs-CZ" dirty="0"/>
              <a:t>bylo s čítání v roce 1890 zpracováno za 6 </a:t>
            </a:r>
            <a:r>
              <a:rPr lang="cs-CZ" dirty="0" smtClean="0"/>
              <a:t>měsíců</a:t>
            </a:r>
            <a:r>
              <a:rPr lang="cs-CZ" dirty="0"/>
              <a:t>. </a:t>
            </a:r>
            <a:r>
              <a:rPr lang="cs-CZ" dirty="0" smtClean="0"/>
              <a:t>V některých státech USA se dodnes volí pomocí děrných štítků.</a:t>
            </a:r>
          </a:p>
          <a:p>
            <a:r>
              <a:rPr lang="cs-CZ" b="1" dirty="0" smtClean="0"/>
              <a:t>Dnešní analogie</a:t>
            </a:r>
            <a:r>
              <a:rPr lang="cs-CZ" dirty="0" smtClean="0"/>
              <a:t>: Data z </a:t>
            </a:r>
            <a:r>
              <a:rPr lang="cs-CZ" dirty="0" err="1" smtClean="0"/>
              <a:t>CERNu</a:t>
            </a:r>
            <a:r>
              <a:rPr lang="cs-CZ" dirty="0" smtClean="0"/>
              <a:t> se zpracovávají roky (dvouletá odstávka nevadí), astronomická data z přehlídek a velkých teleskopů jsou bez reálných vyhlídek na vyhodnocení v globálu. Big data programy.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1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1939: elektronický digitální </a:t>
            </a:r>
            <a:r>
              <a:rPr lang="cs-CZ" dirty="0" smtClean="0"/>
              <a:t>počítač </a:t>
            </a:r>
            <a:r>
              <a:rPr lang="cs-CZ" dirty="0"/>
              <a:t>s binární aritmetikou </a:t>
            </a:r>
            <a:r>
              <a:rPr lang="cs-CZ" dirty="0" smtClean="0"/>
              <a:t>(</a:t>
            </a:r>
            <a:r>
              <a:rPr lang="cs-CZ" dirty="0" err="1" smtClean="0"/>
              <a:t>Atanasoff</a:t>
            </a:r>
            <a:r>
              <a:rPr lang="cs-CZ" dirty="0" smtClean="0"/>
              <a:t>)</a:t>
            </a:r>
          </a:p>
          <a:p>
            <a:r>
              <a:rPr lang="pl-PL" dirty="0"/>
              <a:t>1938: elektromechanický binární </a:t>
            </a:r>
            <a:r>
              <a:rPr lang="pl-PL" dirty="0" smtClean="0"/>
              <a:t>počítač Z1 (Zuse), později zdokonalen na Z2 a Z3 (měl už pohyblivou desetinnou čárku), Z4 praocval s 32 bitovým slovem</a:t>
            </a:r>
          </a:p>
          <a:p>
            <a:r>
              <a:rPr lang="cs-CZ" dirty="0" smtClean="0"/>
              <a:t>1946: </a:t>
            </a:r>
            <a:r>
              <a:rPr lang="cs-CZ" dirty="0" err="1" smtClean="0"/>
              <a:t>Zuse</a:t>
            </a:r>
            <a:r>
              <a:rPr lang="cs-CZ" dirty="0" smtClean="0"/>
              <a:t> vytváří </a:t>
            </a:r>
            <a:r>
              <a:rPr lang="cs-CZ" dirty="0"/>
              <a:t>programovací jazyk </a:t>
            </a:r>
            <a:r>
              <a:rPr lang="cs-CZ" dirty="0" err="1" smtClean="0"/>
              <a:t>Plankalkül</a:t>
            </a:r>
            <a:r>
              <a:rPr lang="cs-CZ" dirty="0" smtClean="0"/>
              <a:t>, který podporuje pole, indexace, záznamy a vznikají v něm první šachy</a:t>
            </a:r>
            <a:endParaRPr lang="pl-PL" dirty="0" smtClean="0"/>
          </a:p>
          <a:p>
            <a:r>
              <a:rPr lang="cs-CZ" dirty="0"/>
              <a:t>1943 </a:t>
            </a:r>
            <a:r>
              <a:rPr lang="cs-CZ" dirty="0" err="1" smtClean="0"/>
              <a:t>Colossus</a:t>
            </a:r>
            <a:r>
              <a:rPr lang="cs-CZ" dirty="0" smtClean="0"/>
              <a:t> a tým okolo </a:t>
            </a:r>
            <a:r>
              <a:rPr lang="cs-CZ" dirty="0" err="1" smtClean="0"/>
              <a:t>Turinga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1943: Mark I: 23 bitová čísla, 60 registrů, brzy inovován doplněním o podmínku (podmínečný skok / příkaz) =&gt; Harvardská architektura</a:t>
            </a:r>
          </a:p>
          <a:p>
            <a:r>
              <a:rPr lang="cs-CZ" dirty="0"/>
              <a:t>1943: ENIAC: 18 000 elektronek chlazených </a:t>
            </a:r>
            <a:r>
              <a:rPr lang="cs-CZ" dirty="0" smtClean="0"/>
              <a:t>dvěma </a:t>
            </a:r>
            <a:r>
              <a:rPr lang="cs-CZ" dirty="0"/>
              <a:t>vrtulemi a leteckými </a:t>
            </a:r>
            <a:r>
              <a:rPr lang="cs-CZ" dirty="0" smtClean="0"/>
              <a:t>motory, 5 000 operací za sekundu. V roce 1947 doplněný o Von Neumanův návrh operačního systému =&gt; Von Neumanova architektura.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Akumulace informací</a:t>
            </a:r>
          </a:p>
          <a:p>
            <a:r>
              <a:rPr lang="cs-CZ" dirty="0" smtClean="0"/>
              <a:t>Informace jako prostředek moci</a:t>
            </a:r>
          </a:p>
          <a:p>
            <a:r>
              <a:rPr lang="cs-CZ" dirty="0" smtClean="0"/>
              <a:t>Ekonomický význam informace (od kalendáře ke Google a patentům)</a:t>
            </a:r>
          </a:p>
          <a:p>
            <a:r>
              <a:rPr lang="cs-CZ" dirty="0" smtClean="0"/>
              <a:t>Civilizace je založená na akumulaci poznatků</a:t>
            </a:r>
          </a:p>
          <a:p>
            <a:r>
              <a:rPr lang="cs-CZ" dirty="0" smtClean="0"/>
              <a:t>Zpracování informací:</a:t>
            </a:r>
          </a:p>
          <a:p>
            <a:pPr lvl="1"/>
            <a:r>
              <a:rPr lang="cs-CZ" dirty="0" smtClean="0"/>
              <a:t>Člověkem</a:t>
            </a:r>
          </a:p>
          <a:p>
            <a:pPr lvl="1"/>
            <a:r>
              <a:rPr lang="cs-CZ" dirty="0" smtClean="0"/>
              <a:t>Strojem</a:t>
            </a:r>
          </a:p>
          <a:p>
            <a:r>
              <a:rPr lang="cs-CZ" dirty="0" smtClean="0"/>
              <a:t>Učení x zpracovávání informací:</a:t>
            </a:r>
          </a:p>
          <a:p>
            <a:pPr lvl="1"/>
            <a:r>
              <a:rPr lang="cs-CZ" dirty="0" err="1" smtClean="0"/>
              <a:t>Enkulturace</a:t>
            </a:r>
            <a:endParaRPr lang="cs-CZ" dirty="0" smtClean="0"/>
          </a:p>
          <a:p>
            <a:pPr lvl="1"/>
            <a:r>
              <a:rPr lang="cs-CZ" dirty="0" smtClean="0"/>
              <a:t>Socializace</a:t>
            </a:r>
          </a:p>
          <a:p>
            <a:pPr lvl="1"/>
            <a:r>
              <a:rPr lang="cs-CZ" dirty="0" err="1" smtClean="0"/>
              <a:t>Personalisce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18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1793 Claude </a:t>
            </a:r>
            <a:r>
              <a:rPr lang="cs-CZ" dirty="0" err="1"/>
              <a:t>Chappe</a:t>
            </a:r>
            <a:r>
              <a:rPr lang="cs-CZ" dirty="0"/>
              <a:t> vytvořil semaforový telegraf.</a:t>
            </a:r>
          </a:p>
          <a:p>
            <a:pPr lvl="0"/>
            <a:r>
              <a:rPr lang="cs-CZ" dirty="0"/>
              <a:t>1844 Samuel Morse odeslal první zprávu ze svého elektrického telegrafu, který jako první zaznamenal masivnější rozšíření. Byl užíván dalších téměř sto let.</a:t>
            </a:r>
          </a:p>
          <a:p>
            <a:pPr lvl="0"/>
            <a:r>
              <a:rPr lang="cs-CZ" dirty="0"/>
              <a:t>1849 Antonio </a:t>
            </a:r>
            <a:r>
              <a:rPr lang="cs-CZ" dirty="0" err="1"/>
              <a:t>Mercucci</a:t>
            </a:r>
            <a:r>
              <a:rPr lang="cs-CZ" dirty="0"/>
              <a:t> či 1876 Alexander Graham Bell sestrojili první telefon. O to, kdo byl první, se dodnes vedou spory</a:t>
            </a:r>
            <a:r>
              <a:rPr lang="cs-CZ" dirty="0" smtClean="0"/>
              <a:t>.</a:t>
            </a:r>
          </a:p>
          <a:p>
            <a:r>
              <a:rPr lang="cs-CZ" dirty="0"/>
              <a:t>1965 - přichází Donald </a:t>
            </a:r>
            <a:r>
              <a:rPr lang="cs-CZ" dirty="0" err="1"/>
              <a:t>Davies</a:t>
            </a:r>
            <a:r>
              <a:rPr lang="cs-CZ" dirty="0"/>
              <a:t> s tím, že je možné bloky dat nahradit jasně definovanými pakety.</a:t>
            </a:r>
          </a:p>
          <a:p>
            <a:r>
              <a:rPr lang="cs-CZ" dirty="0"/>
              <a:t>ARPANET: </a:t>
            </a:r>
            <a:r>
              <a:rPr lang="cs-CZ" dirty="0" err="1"/>
              <a:t>Bolt</a:t>
            </a:r>
            <a:r>
              <a:rPr lang="cs-CZ" dirty="0"/>
              <a:t> Beranek and </a:t>
            </a:r>
            <a:r>
              <a:rPr lang="cs-CZ" dirty="0" err="1"/>
              <a:t>Newman</a:t>
            </a:r>
            <a:r>
              <a:rPr lang="cs-CZ" dirty="0"/>
              <a:t> v roce 1968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Formování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ARPANET </a:t>
            </a:r>
            <a:r>
              <a:rPr lang="cs-CZ" dirty="0"/>
              <a:t>se velice rychle rozrůstá a již v roce 1972 je nutné začít budovat protokoly a standardy pro přenos dat. </a:t>
            </a:r>
            <a:endParaRPr lang="cs-CZ" dirty="0" smtClean="0"/>
          </a:p>
          <a:p>
            <a:r>
              <a:rPr lang="cs-CZ" dirty="0"/>
              <a:t>Rok </a:t>
            </a:r>
            <a:r>
              <a:rPr lang="cs-CZ" dirty="0" smtClean="0"/>
              <a:t>1973:</a:t>
            </a:r>
            <a:r>
              <a:rPr lang="cs-CZ" dirty="0"/>
              <a:t> – Bob </a:t>
            </a:r>
            <a:r>
              <a:rPr lang="cs-CZ" dirty="0" err="1"/>
              <a:t>Metcalf</a:t>
            </a:r>
            <a:r>
              <a:rPr lang="cs-CZ" dirty="0"/>
              <a:t> představuje myšlenku </a:t>
            </a:r>
            <a:r>
              <a:rPr lang="cs-CZ" dirty="0" err="1"/>
              <a:t>Ethernetu</a:t>
            </a:r>
            <a:r>
              <a:rPr lang="cs-CZ" dirty="0"/>
              <a:t>, Bob </a:t>
            </a:r>
            <a:r>
              <a:rPr lang="cs-CZ" dirty="0" err="1"/>
              <a:t>Kahn</a:t>
            </a:r>
            <a:r>
              <a:rPr lang="cs-CZ" dirty="0"/>
              <a:t> přichází s myšlenkou, že by mohl vzniknout internet jako propojení různých lokálních počítačových </a:t>
            </a:r>
            <a:r>
              <a:rPr lang="cs-CZ" dirty="0" smtClean="0"/>
              <a:t>sítí, díky </a:t>
            </a:r>
            <a:r>
              <a:rPr lang="cs-CZ" dirty="0"/>
              <a:t>práci </a:t>
            </a:r>
            <a:r>
              <a:rPr lang="cs-CZ" dirty="0" err="1"/>
              <a:t>Cerfa</a:t>
            </a:r>
            <a:r>
              <a:rPr lang="cs-CZ" dirty="0"/>
              <a:t>, který nabízí řešení v architektuře založené na branách mezi sítěmi (tzv. </a:t>
            </a:r>
            <a:r>
              <a:rPr lang="cs-CZ" dirty="0" err="1"/>
              <a:t>gateway</a:t>
            </a:r>
            <a:r>
              <a:rPr lang="cs-CZ" dirty="0" smtClean="0"/>
              <a:t>).</a:t>
            </a:r>
          </a:p>
          <a:p>
            <a:r>
              <a:rPr lang="cs-CZ" dirty="0"/>
              <a:t>Roku 1973 byl specifikován protokol FTP pro přenos </a:t>
            </a:r>
            <a:r>
              <a:rPr lang="cs-CZ" dirty="0" smtClean="0"/>
              <a:t>souborů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</a:t>
            </a:r>
            <a:r>
              <a:rPr lang="cs-CZ" dirty="0" smtClean="0"/>
              <a:t>.</a:t>
            </a:r>
          </a:p>
          <a:p>
            <a:r>
              <a:rPr lang="cs-CZ" dirty="0"/>
              <a:t>1981 – </a:t>
            </a:r>
            <a:r>
              <a:rPr lang="cs-CZ" dirty="0" err="1"/>
              <a:t>Minitel</a:t>
            </a:r>
            <a:r>
              <a:rPr lang="cs-CZ" dirty="0"/>
              <a:t> ve </a:t>
            </a:r>
            <a:r>
              <a:rPr lang="cs-CZ" dirty="0" smtClean="0"/>
              <a:t>Francii, již o rok později celoevropské projekty</a:t>
            </a:r>
          </a:p>
          <a:p>
            <a:pPr lvl="0"/>
            <a:r>
              <a:rPr lang="cs-CZ" dirty="0"/>
              <a:t>1987 Poprvé se objevuje pojem „internet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1988 – objevuje se </a:t>
            </a:r>
            <a:r>
              <a:rPr lang="cs-CZ" dirty="0"/>
              <a:t>první počítačový virus šířený sítí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1990 Po dvou letech úvah a testů se objevuje první finální specifikace GSM, standardu, na kterém dnes pracuje většina mobilních telefonů.</a:t>
            </a:r>
          </a:p>
          <a:p>
            <a:pPr lvl="0"/>
            <a:r>
              <a:rPr lang="cs-CZ" dirty="0"/>
              <a:t>1991 První užití WWW a hypertextu, za kterým stojí projekty v </a:t>
            </a:r>
            <a:r>
              <a:rPr lang="cs-CZ" dirty="0" err="1"/>
              <a:t>CERNu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2010 Finsko se stalo první zemí, kde mají lidé podle zákona nárok na internet.</a:t>
            </a:r>
          </a:p>
          <a:p>
            <a:pPr lvl="0"/>
            <a:r>
              <a:rPr lang="cs-CZ" dirty="0"/>
              <a:t>2010 Více než 2 miliardy uživatelů internetu jej postupně definují jako univerzální komunikační kanál napříč celým světem.</a:t>
            </a:r>
          </a:p>
          <a:p>
            <a:pPr lvl="0"/>
            <a:r>
              <a:rPr lang="cs-CZ" b="1" dirty="0"/>
              <a:t>2016 Internet má více než 3,2 miliardy uživatelů, kteří každou sekundu napíší asi 7 tisíc </a:t>
            </a:r>
            <a:r>
              <a:rPr lang="cs-CZ" b="1" dirty="0" err="1"/>
              <a:t>Tweetů</a:t>
            </a:r>
            <a:r>
              <a:rPr lang="cs-CZ" b="1" dirty="0"/>
              <a:t>, provedou více než 50 tisíc hledání na Google, shlédnou 115 tisíc videí na </a:t>
            </a:r>
            <a:r>
              <a:rPr lang="cs-CZ" b="1" dirty="0" err="1"/>
              <a:t>YouTube</a:t>
            </a:r>
            <a:r>
              <a:rPr lang="cs-CZ" b="1" dirty="0"/>
              <a:t> a pošlou téměř 2,5 miliónu e-mailů (z nichž přibližně tři čtvrtiny tvoří spam).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7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5" y="0"/>
            <a:ext cx="11206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600200"/>
            <a:ext cx="11737303" cy="50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Čerpáno především z přednášek </a:t>
            </a:r>
            <a:r>
              <a:rPr lang="cs-CZ" dirty="0"/>
              <a:t>Jiřího Zlatušky: </a:t>
            </a:r>
            <a:r>
              <a:rPr lang="cs-CZ" dirty="0">
                <a:hlinkClick r:id="rId2"/>
              </a:rPr>
              <a:t>https://is.muni.cz/auth/el/1433/podzim2011/IV064/um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Uchovávání informací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 ústního předání a formálního zápisu</a:t>
            </a:r>
          </a:p>
          <a:p>
            <a:r>
              <a:rPr lang="cs-CZ" dirty="0" smtClean="0"/>
              <a:t>Právní důvody</a:t>
            </a:r>
          </a:p>
          <a:p>
            <a:r>
              <a:rPr lang="cs-CZ" dirty="0" smtClean="0"/>
              <a:t>Náboženské důvody – posvátné texty (často psané jiným jazykem, než jakým se běžně mluví)</a:t>
            </a:r>
          </a:p>
          <a:p>
            <a:r>
              <a:rPr lang="cs-CZ" dirty="0" smtClean="0"/>
              <a:t>Věda a technika</a:t>
            </a:r>
          </a:p>
          <a:p>
            <a:r>
              <a:rPr lang="cs-CZ" dirty="0" smtClean="0"/>
              <a:t>Ekonomické důvody: účetnictví</a:t>
            </a:r>
          </a:p>
          <a:p>
            <a:endParaRPr lang="cs-CZ" dirty="0"/>
          </a:p>
          <a:p>
            <a:r>
              <a:rPr lang="cs-CZ" dirty="0" smtClean="0"/>
              <a:t>Mimo tyto přímé motivace je zde imanentní rovina předávání kultury a kulturního rozvoje.</a:t>
            </a:r>
          </a:p>
        </p:txBody>
      </p:sp>
    </p:spTree>
    <p:extLst>
      <p:ext uri="{BB962C8B-B14F-4D97-AF65-F5344CB8AC3E}">
        <p14:creationId xmlns:p14="http://schemas.microsoft.com/office/powerpoint/2010/main" val="250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Nepovedené předpovědi…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400" dirty="0"/>
              <a:t>1876 „Američané telefon potřebují, ale my ne. My máme spoustu poslíčků.“ (William </a:t>
            </a:r>
            <a:r>
              <a:rPr lang="cs-CZ" sz="1400" dirty="0" err="1"/>
              <a:t>Preece</a:t>
            </a:r>
            <a:r>
              <a:rPr lang="cs-CZ" sz="1400" dirty="0"/>
              <a:t>, Britský poštovní úřad)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1943 „Myslím, že na světě je trh možná tak pro pět počítačů.“ (šéf IBM Thomas Watson)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1946 „Televize se neudrží na žádném trhu déle než šest měsíců. Lidi se brzy nabaží toho,  koukat se večer co večer na dřevěnou bedýnku.“ (vysoký představitel studia 20th </a:t>
            </a:r>
            <a:r>
              <a:rPr lang="cs-CZ" sz="1400" dirty="0" err="1"/>
              <a:t>Century</a:t>
            </a:r>
            <a:r>
              <a:rPr lang="cs-CZ" sz="1400" dirty="0"/>
              <a:t> Fox </a:t>
            </a:r>
            <a:r>
              <a:rPr lang="cs-CZ" sz="1400" dirty="0" err="1"/>
              <a:t>Darryl</a:t>
            </a:r>
            <a:r>
              <a:rPr lang="cs-CZ" sz="1400" dirty="0"/>
              <a:t> </a:t>
            </a:r>
            <a:r>
              <a:rPr lang="cs-CZ" sz="1400" dirty="0" err="1"/>
              <a:t>Zanuck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1966 „Nakupování na dálku je sice proveditelné, ale neuchytí se.“ (časopis </a:t>
            </a:r>
            <a:r>
              <a:rPr lang="cs-CZ" sz="1400" dirty="0" err="1"/>
              <a:t>Time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1981 „Mobilní telefony v žádném případě nenahradí místní systém telefonu po drátě.“ (vynálezce Marty Cooper)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1997 „Apple už je mrtvý.“ (bývalý šéf Microsoftu Nathan </a:t>
            </a:r>
            <a:r>
              <a:rPr lang="cs-CZ" sz="1400" dirty="0" err="1"/>
              <a:t>Myhrvold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2002 „Během pěti let bude tablet nejpopulárnější formou osobních počítačů prodávaných v Americe.“ (spoluzakladatel Microsoftu Bill Gates v projevu na </a:t>
            </a:r>
            <a:r>
              <a:rPr lang="cs-CZ" sz="1400" dirty="0" err="1"/>
              <a:t>Comdexu</a:t>
            </a:r>
            <a:r>
              <a:rPr lang="cs-CZ" sz="1400" dirty="0"/>
              <a:t>, kde představoval tablet Windows)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2004 „Od nynějška za dva roky bude vyřešen problém spamů.“ (Bill Gates na Světovém ekonomickém fóru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905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se dělají chyby…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/>
              <a:t>Jednoduché analogie – antický Řím a dnešní svět….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Špatný odhad časového rámce inovací…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Nabízená řešení mají efektivnější alternativu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Zveličování (větší, výkonnější, rychlejší…. než jak je to teď nefunguje)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Zapomínáme na sociální rámec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Technologické změny často usnadňují nějakou činnost, ale málo kdy ji dělají složitější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Máme to na dosah…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Nerozumíme technice…  („Vysavače na jaderný pohon budou realitou do deseti let.“ Alex </a:t>
            </a:r>
            <a:r>
              <a:rPr lang="cs-CZ" sz="1600" dirty="0" err="1"/>
              <a:t>Lewyt</a:t>
            </a:r>
            <a:r>
              <a:rPr lang="cs-CZ" sz="1600" dirty="0"/>
              <a:t>, prezident společnosti </a:t>
            </a:r>
            <a:r>
              <a:rPr lang="cs-CZ" sz="1600" dirty="0" err="1"/>
              <a:t>Lewyt</a:t>
            </a:r>
            <a:r>
              <a:rPr lang="cs-CZ" sz="1600" dirty="0"/>
              <a:t> vyrábějící vysavače (1955</a:t>
            </a:r>
            <a:r>
              <a:rPr lang="cs-CZ" sz="1600" dirty="0" smtClean="0"/>
              <a:t>))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134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vývoj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Kámen a hliněné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Trvanlivé (</a:t>
            </a:r>
            <a:r>
              <a:rPr lang="cs-CZ" dirty="0" err="1" smtClean="0"/>
              <a:t>realtivně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Nepřenosné</a:t>
            </a:r>
          </a:p>
          <a:p>
            <a:r>
              <a:rPr lang="cs-CZ" dirty="0" smtClean="0"/>
              <a:t>Nákladné na tvorbu</a:t>
            </a:r>
          </a:p>
          <a:p>
            <a:r>
              <a:rPr lang="cs-CZ" dirty="0" smtClean="0"/>
              <a:t>Nákladné na kvalifikovanou sílu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Papyrus a pergamen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Papyrus  v Egyptě je strategický materiál (od </a:t>
            </a:r>
            <a:r>
              <a:rPr lang="cs-CZ" dirty="0" err="1" smtClean="0"/>
              <a:t>ptolemajské</a:t>
            </a:r>
            <a:r>
              <a:rPr lang="cs-CZ" dirty="0" smtClean="0"/>
              <a:t> dynastie zákaz vývozu)</a:t>
            </a:r>
          </a:p>
          <a:p>
            <a:r>
              <a:rPr lang="cs-CZ" dirty="0" smtClean="0"/>
              <a:t>Pergamen v Řecku a Římě, později zbytku Evropy – ohromné náklady na tvorbu.</a:t>
            </a:r>
          </a:p>
          <a:p>
            <a:endParaRPr lang="cs-CZ" dirty="0"/>
          </a:p>
          <a:p>
            <a:r>
              <a:rPr lang="cs-CZ" dirty="0" smtClean="0"/>
              <a:t>Británie po staletích ukončí praxi tištění oficiálních kopií zákonů na pergamen z telecí kůže. Od příštího měsíce se z úsporných a modernizačních důvodů budou tisknout na archivní papír: </a:t>
            </a:r>
            <a:r>
              <a:rPr lang="cs-CZ" i="1" dirty="0" smtClean="0"/>
              <a:t>„Nejstarší </a:t>
            </a:r>
            <a:r>
              <a:rPr lang="cs-CZ" i="1" dirty="0"/>
              <a:t>zákon na velínu v parlamentním archivu pochází z roku 1497, ale jsou známy i starší dokumenty včetně kopií Velké listiny práv a svobod neboli Magny charty, která byla původně vydána v roce 1215</a:t>
            </a:r>
            <a:r>
              <a:rPr lang="cs-CZ" i="1" dirty="0" smtClean="0"/>
              <a:t>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538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a80e4675a1a5ff36f27abd7be91d8711e6f25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1193</Words>
  <Application>Microsoft Office PowerPoint</Application>
  <PresentationFormat>Vlastní</PresentationFormat>
  <Paragraphs>122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Continental_World_16x9</vt:lpstr>
      <vt:lpstr>Historické exkurzy</vt:lpstr>
      <vt:lpstr>Zpracování informací</vt:lpstr>
      <vt:lpstr>Uchovávání informací </vt:lpstr>
      <vt:lpstr>Motivace</vt:lpstr>
      <vt:lpstr>Nepovedené předpovědi…</vt:lpstr>
      <vt:lpstr>V čem se dělají chyby…</vt:lpstr>
      <vt:lpstr>Historický vývoj</vt:lpstr>
      <vt:lpstr>Kámen a hliněné tabulky</vt:lpstr>
      <vt:lpstr>Papyrus a pergamen </vt:lpstr>
      <vt:lpstr>Papír</vt:lpstr>
      <vt:lpstr>Knihtisk</vt:lpstr>
      <vt:lpstr>Gutenberg</vt:lpstr>
      <vt:lpstr>Další prostředky pro uchovávání informací</vt:lpstr>
      <vt:lpstr>Zpracování informací</vt:lpstr>
      <vt:lpstr>Prezentace aplikace PowerPoint</vt:lpstr>
      <vt:lpstr>Lady Ada Augusta</vt:lpstr>
      <vt:lpstr>Sčítání lidu v USA</vt:lpstr>
      <vt:lpstr>První počítače</vt:lpstr>
      <vt:lpstr>První počítače</vt:lpstr>
      <vt:lpstr>Komunikace</vt:lpstr>
      <vt:lpstr>Formování internetu</vt:lpstr>
      <vt:lpstr>Komunikace</vt:lpstr>
      <vt:lpstr>Prezentace aplikace PowerPoint</vt:lpstr>
      <vt:lpstr>Prezentace aplikace PowerPoint</vt:lpstr>
      <vt:lpstr>Dotazy, připomínky, komentáře…</vt:lpstr>
      <vt:lpstr>Zdroje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2017-02-27T08:07:24Z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