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2" r:id="rId3"/>
    <p:sldId id="281" r:id="rId4"/>
    <p:sldId id="277" r:id="rId5"/>
    <p:sldId id="278" r:id="rId6"/>
    <p:sldId id="280" r:id="rId7"/>
    <p:sldId id="258" r:id="rId8"/>
    <p:sldId id="267" r:id="rId9"/>
    <p:sldId id="266" r:id="rId10"/>
    <p:sldId id="265" r:id="rId11"/>
    <p:sldId id="260" r:id="rId12"/>
    <p:sldId id="269" r:id="rId13"/>
    <p:sldId id="270" r:id="rId14"/>
    <p:sldId id="261" r:id="rId15"/>
    <p:sldId id="262" r:id="rId16"/>
    <p:sldId id="263" r:id="rId17"/>
    <p:sldId id="271"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cs-CZ" smtClean="0"/>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4/30/2018</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cs-CZ" smtClean="0"/>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6DFF08F-DC6B-4601-B491-B0F83F6DD2DA}" type="datetimeFigureOut">
              <a:rPr lang="en-US" dirty="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smtClean="0"/>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6DFF08F-DC6B-4601-B491-B0F83F6DD2DA}" type="datetimeFigureOut">
              <a:rPr lang="en-US" dirty="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96DFF08F-DC6B-4601-B491-B0F83F6DD2DA}" type="datetimeFigureOut">
              <a:rPr lang="en-US" dirty="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4/30/2018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000" dirty="0" smtClean="0"/>
              <a:t>Československé Knihovnictví </a:t>
            </a:r>
            <a:br>
              <a:rPr lang="cs-CZ" sz="4000" dirty="0" smtClean="0"/>
            </a:br>
            <a:r>
              <a:rPr lang="cs-CZ" sz="4000" dirty="0" smtClean="0"/>
              <a:t>v poválečném období </a:t>
            </a:r>
            <a:br>
              <a:rPr lang="cs-CZ" sz="4000" dirty="0" smtClean="0"/>
            </a:br>
            <a:r>
              <a:rPr lang="cs-CZ" sz="4000" dirty="0" smtClean="0"/>
              <a:t>(do roku 1960)</a:t>
            </a:r>
            <a:br>
              <a:rPr lang="cs-CZ" sz="4000" dirty="0" smtClean="0"/>
            </a:br>
            <a:endParaRPr lang="cs-CZ" sz="4000" dirty="0"/>
          </a:p>
        </p:txBody>
      </p:sp>
      <p:sp>
        <p:nvSpPr>
          <p:cNvPr id="3" name="Podnadpis 2"/>
          <p:cNvSpPr>
            <a:spLocks noGrp="1"/>
          </p:cNvSpPr>
          <p:nvPr>
            <p:ph type="subTitle" idx="1"/>
          </p:nvPr>
        </p:nvSpPr>
        <p:spPr/>
        <p:txBody>
          <a:bodyPr/>
          <a:lstStyle/>
          <a:p>
            <a:r>
              <a:rPr lang="cs-CZ" dirty="0" smtClean="0"/>
              <a:t>Dějiny českého knihovnictví v každodennosti</a:t>
            </a:r>
          </a:p>
          <a:p>
            <a:r>
              <a:rPr lang="cs-CZ" dirty="0" smtClean="0"/>
              <a:t>Duben 2018</a:t>
            </a:r>
            <a:endParaRPr lang="cs-CZ" dirty="0"/>
          </a:p>
        </p:txBody>
      </p:sp>
    </p:spTree>
    <p:extLst>
      <p:ext uri="{BB962C8B-B14F-4D97-AF65-F5344CB8AC3E}">
        <p14:creationId xmlns:p14="http://schemas.microsoft.com/office/powerpoint/2010/main" val="199827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08338" y="978794"/>
            <a:ext cx="10715223" cy="5117206"/>
          </a:xfrm>
        </p:spPr>
        <p:txBody>
          <a:bodyPr>
            <a:normAutofit fontScale="92500" lnSpcReduction="10000"/>
          </a:bodyPr>
          <a:lstStyle/>
          <a:p>
            <a:pPr marL="45720" indent="0" algn="ctr">
              <a:buNone/>
            </a:pPr>
            <a:r>
              <a:rPr lang="cs-CZ" b="1" dirty="0">
                <a:solidFill>
                  <a:schemeClr val="tx1"/>
                </a:solidFill>
              </a:rPr>
              <a:t>Úvodní ustanovení</a:t>
            </a:r>
            <a:endParaRPr lang="cs-CZ" dirty="0">
              <a:solidFill>
                <a:schemeClr val="tx1"/>
              </a:solidFill>
            </a:endParaRPr>
          </a:p>
          <a:p>
            <a:pPr marL="45720" indent="0" algn="ctr">
              <a:buNone/>
            </a:pPr>
            <a:r>
              <a:rPr lang="cs-CZ" b="1" dirty="0">
                <a:solidFill>
                  <a:schemeClr val="tx1"/>
                </a:solidFill>
              </a:rPr>
              <a:t>§ 1</a:t>
            </a:r>
            <a:endParaRPr lang="cs-CZ" dirty="0">
              <a:solidFill>
                <a:schemeClr val="tx1"/>
              </a:solidFill>
            </a:endParaRPr>
          </a:p>
          <a:p>
            <a:r>
              <a:rPr lang="cs-CZ" dirty="0">
                <a:solidFill>
                  <a:schemeClr val="tx1"/>
                </a:solidFill>
              </a:rPr>
              <a:t>Posláním knihoven, důležitého a účinného masového činitele socialistické výchovy, je přispívat k všestrannému vzdělání pracujících v duchu vědeckého světového názoru a pomáhat při zvyšování jejich politické, kulturní a odborné úrovně, zvláště pak přispívat k rozvoji vědy a techniky, k šíření jejich poznatků a poskytovat pomoc při řešení politických i hospodářských úkolů a při rozvíjení tvůrčí iniciativy lidu v boji za vítězství socialismu</a:t>
            </a:r>
            <a:r>
              <a:rPr lang="cs-CZ" dirty="0" smtClean="0">
                <a:solidFill>
                  <a:schemeClr val="tx1"/>
                </a:solidFill>
              </a:rPr>
              <a:t>.</a:t>
            </a:r>
          </a:p>
          <a:p>
            <a:endParaRPr lang="cs-CZ" dirty="0">
              <a:solidFill>
                <a:schemeClr val="tx1"/>
              </a:solidFill>
            </a:endParaRPr>
          </a:p>
          <a:p>
            <a:pPr marL="45720" indent="0" algn="ctr">
              <a:buNone/>
            </a:pPr>
            <a:r>
              <a:rPr lang="cs-CZ" b="1" dirty="0">
                <a:solidFill>
                  <a:schemeClr val="tx1"/>
                </a:solidFill>
              </a:rPr>
              <a:t>Jednotná soustava knihoven</a:t>
            </a:r>
            <a:endParaRPr lang="cs-CZ" dirty="0">
              <a:solidFill>
                <a:schemeClr val="tx1"/>
              </a:solidFill>
            </a:endParaRPr>
          </a:p>
          <a:p>
            <a:pPr marL="45720" indent="0" algn="ctr">
              <a:buNone/>
            </a:pPr>
            <a:r>
              <a:rPr lang="cs-CZ" b="1" dirty="0">
                <a:solidFill>
                  <a:schemeClr val="tx1"/>
                </a:solidFill>
              </a:rPr>
              <a:t>§ 2</a:t>
            </a:r>
            <a:endParaRPr lang="cs-CZ" dirty="0">
              <a:solidFill>
                <a:schemeClr val="tx1"/>
              </a:solidFill>
            </a:endParaRPr>
          </a:p>
          <a:p>
            <a:r>
              <a:rPr lang="cs-CZ" dirty="0">
                <a:solidFill>
                  <a:schemeClr val="tx1"/>
                </a:solidFill>
              </a:rPr>
              <a:t>Úkoly uvedené v ž 1 zajišťuje jednotná soustava knihoven, kterou tvoří knihovny zřizované a řízené ústředními orgány, národními výbory a jinými státními orgány, orgány společenských organizací sdružených v Národní frontě, jednotnými zemědělskými družstvy, hospodářskými a rozpočtovými organizacemi, vědeckými a kulturními institucemi (dále jen "úřady, organizace a instituce"), ať již jsou tyto knihovny organizačně samostatnými zařízeními (ústavy), nebo složkami jiných zařízení.</a:t>
            </a:r>
          </a:p>
          <a:p>
            <a:endParaRPr lang="cs-CZ" dirty="0">
              <a:solidFill>
                <a:schemeClr val="tx1"/>
              </a:solidFill>
            </a:endParaRPr>
          </a:p>
          <a:p>
            <a:endParaRPr lang="cs-CZ" dirty="0"/>
          </a:p>
        </p:txBody>
      </p:sp>
    </p:spTree>
    <p:extLst>
      <p:ext uri="{BB962C8B-B14F-4D97-AF65-F5344CB8AC3E}">
        <p14:creationId xmlns:p14="http://schemas.microsoft.com/office/powerpoint/2010/main" val="2665840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540912" y="463639"/>
            <a:ext cx="11191741" cy="5632361"/>
          </a:xfrm>
        </p:spPr>
        <p:txBody>
          <a:bodyPr>
            <a:normAutofit fontScale="92500" lnSpcReduction="20000"/>
          </a:bodyPr>
          <a:lstStyle/>
          <a:p>
            <a:pPr marL="45720" indent="0" algn="ctr">
              <a:buNone/>
            </a:pPr>
            <a:r>
              <a:rPr lang="cs-CZ" b="1" dirty="0">
                <a:solidFill>
                  <a:schemeClr val="tx1"/>
                </a:solidFill>
              </a:rPr>
              <a:t>§ 3</a:t>
            </a:r>
            <a:endParaRPr lang="cs-CZ" dirty="0">
              <a:solidFill>
                <a:schemeClr val="tx1"/>
              </a:solidFill>
            </a:endParaRPr>
          </a:p>
          <a:p>
            <a:r>
              <a:rPr lang="cs-CZ" dirty="0">
                <a:solidFill>
                  <a:schemeClr val="tx1"/>
                </a:solidFill>
              </a:rPr>
              <a:t>1. Knihovny účelně a v souladu se svými úkoly shromažďují potřebnou literaturu, cílevědomě ji šíří mezi obyvatelstvem a provádějí masovou práci s knihou mezi čtenáři. Poskytují čtenářům soustavnou a všestrannou pomocí při výběru a získávání literatury, aby každému občanu bylo umožněno vypůjčit si potřebnou knihu z kterékoli veřejně přístupné knihovny jednotné soustavy.</a:t>
            </a:r>
          </a:p>
          <a:p>
            <a:r>
              <a:rPr lang="cs-CZ" dirty="0">
                <a:solidFill>
                  <a:schemeClr val="tx1"/>
                </a:solidFill>
              </a:rPr>
              <a:t>2. Aby zlepšily a prohloubily služby čtenářům, knihovny jednotné soustavy </a:t>
            </a:r>
            <a:endParaRPr lang="cs-CZ" dirty="0" smtClean="0">
              <a:solidFill>
                <a:schemeClr val="tx1"/>
              </a:solidFill>
            </a:endParaRPr>
          </a:p>
          <a:p>
            <a:pPr lvl="1"/>
            <a:r>
              <a:rPr lang="cs-CZ" dirty="0" smtClean="0">
                <a:solidFill>
                  <a:schemeClr val="tx1"/>
                </a:solidFill>
              </a:rPr>
              <a:t>a</a:t>
            </a:r>
            <a:r>
              <a:rPr lang="cs-CZ" dirty="0">
                <a:solidFill>
                  <a:schemeClr val="tx1"/>
                </a:solidFill>
              </a:rPr>
              <a:t>) jsou povinny půjčit a obstarat na požádání jednotlivé knihy, časopisy a jiné sbírkové materiály nebo jejich soubory (</a:t>
            </a:r>
            <a:r>
              <a:rPr lang="cs-CZ" dirty="0" smtClean="0">
                <a:solidFill>
                  <a:schemeClr val="tx1"/>
                </a:solidFill>
              </a:rPr>
              <a:t>meziknihovní </a:t>
            </a:r>
            <a:r>
              <a:rPr lang="cs-CZ" dirty="0">
                <a:solidFill>
                  <a:schemeClr val="tx1"/>
                </a:solidFill>
              </a:rPr>
              <a:t>výpůjční služba), pokud tomu nebrání zvláštní důvody, </a:t>
            </a:r>
            <a:endParaRPr lang="cs-CZ" dirty="0" smtClean="0">
              <a:solidFill>
                <a:schemeClr val="tx1"/>
              </a:solidFill>
            </a:endParaRPr>
          </a:p>
          <a:p>
            <a:pPr lvl="1"/>
            <a:r>
              <a:rPr lang="cs-CZ" dirty="0" smtClean="0">
                <a:solidFill>
                  <a:schemeClr val="tx1"/>
                </a:solidFill>
              </a:rPr>
              <a:t>b</a:t>
            </a:r>
            <a:r>
              <a:rPr lang="cs-CZ" dirty="0">
                <a:solidFill>
                  <a:schemeClr val="tx1"/>
                </a:solidFill>
              </a:rPr>
              <a:t>) kde se to jeví účelné, spolupracují, popř. poskytují si vzájemně pomoc při doplňování knihovních sbírek při nákupu nebo výměně literatury, dále v oblasti informační a bibliografické činnosti, v otázkách metodických, při dovozu literatury ze zahraničí a při propagaci literatury, </a:t>
            </a:r>
            <a:endParaRPr lang="cs-CZ" dirty="0" smtClean="0">
              <a:solidFill>
                <a:schemeClr val="tx1"/>
              </a:solidFill>
            </a:endParaRPr>
          </a:p>
          <a:p>
            <a:pPr lvl="1"/>
            <a:r>
              <a:rPr lang="cs-CZ" dirty="0" smtClean="0">
                <a:solidFill>
                  <a:schemeClr val="tx1"/>
                </a:solidFill>
              </a:rPr>
              <a:t>c</a:t>
            </a:r>
            <a:r>
              <a:rPr lang="cs-CZ" dirty="0">
                <a:solidFill>
                  <a:schemeClr val="tx1"/>
                </a:solidFill>
              </a:rPr>
              <a:t>) mají přednostní právo při získávání knih, časopisů a jiných sbírkových materiálů.</a:t>
            </a:r>
          </a:p>
          <a:p>
            <a:r>
              <a:rPr lang="cs-CZ" dirty="0">
                <a:solidFill>
                  <a:schemeClr val="tx1"/>
                </a:solidFill>
              </a:rPr>
              <a:t>3. Pro zlepšení koordinace a jejich dalšího rozvoje jsou knihovny jednotné soustavy povinny se do evidence u výkonného orgánu příslušného okresního národního výboru přihlásit. Pokud jsou knihovny organizační složkou jiných zařízení (ústavů), přihlašují je do evidence tato zařízení (ústavy).</a:t>
            </a:r>
          </a:p>
          <a:p>
            <a:r>
              <a:rPr lang="cs-CZ" dirty="0">
                <a:solidFill>
                  <a:schemeClr val="tx1"/>
                </a:solidFill>
              </a:rPr>
              <a:t>4. Ustanovení odstavce 3 se nevztahuje na knihovny ozbrojených sil, tyto knihovny podléhají ohlašovací povinnosti u příslušných nadřízených orgánů.</a:t>
            </a:r>
          </a:p>
          <a:p>
            <a:r>
              <a:rPr lang="cs-CZ" dirty="0">
                <a:solidFill>
                  <a:schemeClr val="tx1"/>
                </a:solidFill>
              </a:rPr>
              <a:t>5. Podrobné předpisy k ustanovení odstavců 1 až 3 vydá </a:t>
            </a:r>
            <a:r>
              <a:rPr lang="cs-CZ" b="1" dirty="0">
                <a:solidFill>
                  <a:schemeClr val="tx1"/>
                </a:solidFill>
              </a:rPr>
              <a:t>ministerstvo školství a kultury </a:t>
            </a:r>
            <a:r>
              <a:rPr lang="cs-CZ" dirty="0">
                <a:solidFill>
                  <a:schemeClr val="tx1"/>
                </a:solidFill>
              </a:rPr>
              <a:t>v dohodě se zúčastněnými ústředními úřady a orgány.</a:t>
            </a:r>
          </a:p>
          <a:p>
            <a:endParaRPr lang="cs-CZ" dirty="0"/>
          </a:p>
        </p:txBody>
      </p:sp>
    </p:spTree>
    <p:extLst>
      <p:ext uri="{BB962C8B-B14F-4D97-AF65-F5344CB8AC3E}">
        <p14:creationId xmlns:p14="http://schemas.microsoft.com/office/powerpoint/2010/main" val="171692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86365" y="1028343"/>
            <a:ext cx="11423561" cy="4247317"/>
          </a:xfrm>
          <a:prstGeom prst="rect">
            <a:avLst/>
          </a:prstGeom>
        </p:spPr>
        <p:txBody>
          <a:bodyPr wrap="square">
            <a:spAutoFit/>
          </a:bodyPr>
          <a:lstStyle/>
          <a:p>
            <a:pPr algn="ctr"/>
            <a:r>
              <a:rPr lang="cs-CZ" b="1" dirty="0">
                <a:latin typeface="pt_sans_regular"/>
              </a:rPr>
              <a:t>§ 4</a:t>
            </a:r>
            <a:endParaRPr lang="cs-CZ" dirty="0">
              <a:latin typeface="pt_sans_regular"/>
            </a:endParaRPr>
          </a:p>
          <a:p>
            <a:pPr algn="ctr"/>
            <a:r>
              <a:rPr lang="cs-CZ" b="1" dirty="0">
                <a:latin typeface="pt_sans_regular"/>
              </a:rPr>
              <a:t>Státní knihovna Československé </a:t>
            </a:r>
            <a:r>
              <a:rPr lang="cs-CZ" b="1" dirty="0" smtClean="0">
                <a:latin typeface="pt_sans_regular"/>
              </a:rPr>
              <a:t>republiky</a:t>
            </a:r>
          </a:p>
          <a:p>
            <a:pPr algn="ctr"/>
            <a:endParaRPr lang="cs-CZ" dirty="0">
              <a:latin typeface="pt_sans_regular"/>
            </a:endParaRPr>
          </a:p>
          <a:p>
            <a:r>
              <a:rPr lang="cs-CZ" dirty="0" smtClean="0">
                <a:latin typeface="pt_sans_regular"/>
              </a:rPr>
              <a:t>1. </a:t>
            </a:r>
            <a:r>
              <a:rPr lang="cs-CZ" b="1" dirty="0" smtClean="0">
                <a:latin typeface="pt_sans_regular"/>
              </a:rPr>
              <a:t>Ústřední </a:t>
            </a:r>
            <a:r>
              <a:rPr lang="cs-CZ" b="1" dirty="0">
                <a:latin typeface="pt_sans_regular"/>
              </a:rPr>
              <a:t>knihovnou jednotné soustavy knihoven je Státní knihovna Československé republiky </a:t>
            </a:r>
            <a:r>
              <a:rPr lang="cs-CZ" dirty="0">
                <a:latin typeface="pt_sans_regular"/>
              </a:rPr>
              <a:t>(dále jen "Státní knihovna"), plní zejména tyto úkoly</a:t>
            </a:r>
            <a:r>
              <a:rPr lang="cs-CZ" dirty="0" smtClean="0">
                <a:latin typeface="pt_sans_regular"/>
              </a:rPr>
              <a:t>:</a:t>
            </a:r>
          </a:p>
          <a:p>
            <a:r>
              <a:rPr lang="cs-CZ" dirty="0">
                <a:latin typeface="pt_sans_regular"/>
              </a:rPr>
              <a:t>	</a:t>
            </a:r>
            <a:r>
              <a:rPr lang="cs-CZ" dirty="0" smtClean="0">
                <a:latin typeface="pt_sans_regular"/>
              </a:rPr>
              <a:t>a</a:t>
            </a:r>
            <a:r>
              <a:rPr lang="cs-CZ" dirty="0">
                <a:latin typeface="pt_sans_regular"/>
              </a:rPr>
              <a:t>) trvale uchovává domácí literaturu i ostatní bohemika a slovenika, </a:t>
            </a:r>
            <a:endParaRPr lang="cs-CZ" dirty="0" smtClean="0">
              <a:latin typeface="pt_sans_regular"/>
            </a:endParaRPr>
          </a:p>
          <a:p>
            <a:r>
              <a:rPr lang="cs-CZ" dirty="0">
                <a:latin typeface="pt_sans_regular"/>
              </a:rPr>
              <a:t>	</a:t>
            </a:r>
            <a:r>
              <a:rPr lang="cs-CZ" dirty="0" smtClean="0">
                <a:latin typeface="pt_sans_regular"/>
              </a:rPr>
              <a:t>b</a:t>
            </a:r>
            <a:r>
              <a:rPr lang="cs-CZ" dirty="0">
                <a:latin typeface="pt_sans_regular"/>
              </a:rPr>
              <a:t>) bibliograficky zpracovává současnou i minulou literární produkci a koordinuje bibliografickou práci v </a:t>
            </a:r>
            <a:endParaRPr lang="cs-CZ" dirty="0" smtClean="0">
              <a:latin typeface="pt_sans_regular"/>
            </a:endParaRPr>
          </a:p>
          <a:p>
            <a:r>
              <a:rPr lang="cs-CZ" dirty="0">
                <a:latin typeface="pt_sans_regular"/>
              </a:rPr>
              <a:t>	</a:t>
            </a:r>
            <a:r>
              <a:rPr lang="cs-CZ" dirty="0" smtClean="0">
                <a:latin typeface="pt_sans_regular"/>
              </a:rPr>
              <a:t>celostátním </a:t>
            </a:r>
            <a:r>
              <a:rPr lang="cs-CZ" dirty="0">
                <a:latin typeface="pt_sans_regular"/>
              </a:rPr>
              <a:t>měřítku, </a:t>
            </a:r>
            <a:endParaRPr lang="cs-CZ" dirty="0" smtClean="0">
              <a:latin typeface="pt_sans_regular"/>
            </a:endParaRPr>
          </a:p>
          <a:p>
            <a:r>
              <a:rPr lang="cs-CZ" dirty="0">
                <a:latin typeface="pt_sans_regular"/>
              </a:rPr>
              <a:t>	</a:t>
            </a:r>
            <a:r>
              <a:rPr lang="cs-CZ" dirty="0" smtClean="0">
                <a:latin typeface="pt_sans_regular"/>
              </a:rPr>
              <a:t>c</a:t>
            </a:r>
            <a:r>
              <a:rPr lang="cs-CZ" dirty="0">
                <a:latin typeface="pt_sans_regular"/>
              </a:rPr>
              <a:t>) jako ústřední univerzální vědecká knihovna shromažďuje domácí a nejdůležitější světovou literaturu </a:t>
            </a:r>
            <a:r>
              <a:rPr lang="cs-CZ" dirty="0" smtClean="0">
                <a:latin typeface="pt_sans_regular"/>
              </a:rPr>
              <a:t>a</a:t>
            </a:r>
          </a:p>
          <a:p>
            <a:r>
              <a:rPr lang="cs-CZ" dirty="0">
                <a:latin typeface="pt_sans_regular"/>
              </a:rPr>
              <a:t>	</a:t>
            </a:r>
            <a:r>
              <a:rPr lang="cs-CZ" dirty="0" smtClean="0">
                <a:latin typeface="pt_sans_regular"/>
              </a:rPr>
              <a:t>zpřístupňuje </a:t>
            </a:r>
            <a:r>
              <a:rPr lang="cs-CZ" dirty="0">
                <a:latin typeface="pt_sans_regular"/>
              </a:rPr>
              <a:t>ji veřejnosti, </a:t>
            </a:r>
            <a:endParaRPr lang="cs-CZ" dirty="0" smtClean="0">
              <a:latin typeface="pt_sans_regular"/>
            </a:endParaRPr>
          </a:p>
          <a:p>
            <a:r>
              <a:rPr lang="cs-CZ" dirty="0">
                <a:latin typeface="pt_sans_regular"/>
              </a:rPr>
              <a:t>	</a:t>
            </a:r>
            <a:r>
              <a:rPr lang="cs-CZ" dirty="0" smtClean="0">
                <a:latin typeface="pt_sans_regular"/>
              </a:rPr>
              <a:t>d</a:t>
            </a:r>
            <a:r>
              <a:rPr lang="cs-CZ" dirty="0">
                <a:latin typeface="pt_sans_regular"/>
              </a:rPr>
              <a:t>) provádí výzkum a vědecky zpracovává teoretické otázky v oboru knihovnictví a poskytuje </a:t>
            </a:r>
            <a:r>
              <a:rPr lang="cs-CZ" dirty="0" smtClean="0">
                <a:latin typeface="pt_sans_regular"/>
              </a:rPr>
              <a:t>metodickou</a:t>
            </a:r>
          </a:p>
          <a:p>
            <a:r>
              <a:rPr lang="cs-CZ" dirty="0">
                <a:latin typeface="pt_sans_regular"/>
              </a:rPr>
              <a:t>	</a:t>
            </a:r>
            <a:r>
              <a:rPr lang="cs-CZ" dirty="0" smtClean="0">
                <a:latin typeface="pt_sans_regular"/>
              </a:rPr>
              <a:t>pomoc </a:t>
            </a:r>
            <a:r>
              <a:rPr lang="cs-CZ" dirty="0">
                <a:latin typeface="pt_sans_regular"/>
              </a:rPr>
              <a:t>knihovnám jednotné soustavy</a:t>
            </a:r>
            <a:r>
              <a:rPr lang="cs-CZ" dirty="0" smtClean="0">
                <a:latin typeface="pt_sans_regular"/>
              </a:rPr>
              <a:t>.</a:t>
            </a:r>
          </a:p>
          <a:p>
            <a:endParaRPr lang="cs-CZ" dirty="0">
              <a:latin typeface="pt_sans_regular"/>
            </a:endParaRPr>
          </a:p>
          <a:p>
            <a:r>
              <a:rPr lang="cs-CZ" dirty="0">
                <a:latin typeface="pt_sans_regular"/>
              </a:rPr>
              <a:t>2. Podrobnější úkoly Státní knihovny a její organizaci stanoví statut, který vydá ministr školství a kultury v dohodě s příslušnými úřady a orgány.</a:t>
            </a:r>
            <a:endParaRPr lang="cs-CZ" b="0" i="0" dirty="0">
              <a:effectLst/>
              <a:latin typeface="pt_sans_regular"/>
            </a:endParaRPr>
          </a:p>
        </p:txBody>
      </p:sp>
    </p:spTree>
    <p:extLst>
      <p:ext uri="{BB962C8B-B14F-4D97-AF65-F5344CB8AC3E}">
        <p14:creationId xmlns:p14="http://schemas.microsoft.com/office/powerpoint/2010/main" val="11339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69701" y="1605137"/>
            <a:ext cx="11037194" cy="3970318"/>
          </a:xfrm>
          <a:prstGeom prst="rect">
            <a:avLst/>
          </a:prstGeom>
        </p:spPr>
        <p:txBody>
          <a:bodyPr wrap="square">
            <a:spAutoFit/>
          </a:bodyPr>
          <a:lstStyle/>
          <a:p>
            <a:pPr algn="ctr"/>
            <a:r>
              <a:rPr lang="cs-CZ" b="1" dirty="0">
                <a:latin typeface="pt_sans_regular"/>
              </a:rPr>
              <a:t>§ 5</a:t>
            </a:r>
            <a:endParaRPr lang="cs-CZ" dirty="0">
              <a:latin typeface="pt_sans_regular"/>
            </a:endParaRPr>
          </a:p>
          <a:p>
            <a:pPr algn="ctr"/>
            <a:r>
              <a:rPr lang="cs-CZ" b="1" dirty="0">
                <a:latin typeface="pt_sans_regular"/>
              </a:rPr>
              <a:t>Sítě </a:t>
            </a:r>
            <a:r>
              <a:rPr lang="cs-CZ" b="1" dirty="0" smtClean="0">
                <a:latin typeface="pt_sans_regular"/>
              </a:rPr>
              <a:t>knihoven</a:t>
            </a:r>
          </a:p>
          <a:p>
            <a:pPr algn="ctr"/>
            <a:endParaRPr lang="cs-CZ" dirty="0">
              <a:latin typeface="pt_sans_regular"/>
            </a:endParaRPr>
          </a:p>
          <a:p>
            <a:pPr marL="342900" indent="-342900">
              <a:buAutoNum type="arabicPeriod"/>
            </a:pPr>
            <a:r>
              <a:rPr lang="cs-CZ" dirty="0" smtClean="0">
                <a:latin typeface="pt_sans_regular"/>
              </a:rPr>
              <a:t>Knihovny </a:t>
            </a:r>
            <a:r>
              <a:rPr lang="cs-CZ" dirty="0">
                <a:latin typeface="pt_sans_regular"/>
              </a:rPr>
              <a:t>v oboru působnosti jednotlivých ústředních úřadů a orgánů tvoří zpravidla organizované sítě knihoven určitého </a:t>
            </a:r>
            <a:r>
              <a:rPr lang="cs-CZ" dirty="0" smtClean="0">
                <a:latin typeface="pt_sans_regular"/>
              </a:rPr>
              <a:t>druhu</a:t>
            </a:r>
          </a:p>
          <a:p>
            <a:pPr marL="800100" lvl="1" indent="-342900">
              <a:buFont typeface="+mj-lt"/>
              <a:buAutoNum type="alphaLcParenR"/>
            </a:pPr>
            <a:r>
              <a:rPr lang="cs-CZ" dirty="0" smtClean="0">
                <a:latin typeface="pt_sans_regular"/>
              </a:rPr>
              <a:t>knihovny </a:t>
            </a:r>
            <a:r>
              <a:rPr lang="cs-CZ" dirty="0">
                <a:latin typeface="pt_sans_regular"/>
              </a:rPr>
              <a:t>lidové, </a:t>
            </a:r>
            <a:endParaRPr lang="cs-CZ" dirty="0" smtClean="0">
              <a:latin typeface="pt_sans_regular"/>
            </a:endParaRPr>
          </a:p>
          <a:p>
            <a:pPr marL="800100" lvl="1" indent="-342900">
              <a:buFont typeface="+mj-lt"/>
              <a:buAutoNum type="alphaLcParenR"/>
            </a:pPr>
            <a:r>
              <a:rPr lang="cs-CZ" dirty="0" smtClean="0">
                <a:latin typeface="pt_sans_regular"/>
              </a:rPr>
              <a:t>školní</a:t>
            </a:r>
            <a:r>
              <a:rPr lang="cs-CZ" dirty="0">
                <a:latin typeface="pt_sans_regular"/>
              </a:rPr>
              <a:t>, </a:t>
            </a:r>
            <a:endParaRPr lang="cs-CZ" dirty="0" smtClean="0">
              <a:latin typeface="pt_sans_regular"/>
            </a:endParaRPr>
          </a:p>
          <a:p>
            <a:pPr marL="800100" lvl="1" indent="-342900">
              <a:buFont typeface="+mj-lt"/>
              <a:buAutoNum type="alphaLcParenR"/>
            </a:pPr>
            <a:r>
              <a:rPr lang="cs-CZ" dirty="0" smtClean="0">
                <a:latin typeface="pt_sans_regular"/>
              </a:rPr>
              <a:t>vědecké</a:t>
            </a:r>
            <a:r>
              <a:rPr lang="cs-CZ" dirty="0">
                <a:latin typeface="pt_sans_regular"/>
              </a:rPr>
              <a:t>, </a:t>
            </a:r>
            <a:endParaRPr lang="cs-CZ" dirty="0" smtClean="0">
              <a:latin typeface="pt_sans_regular"/>
            </a:endParaRPr>
          </a:p>
          <a:p>
            <a:pPr marL="800100" lvl="1" indent="-342900">
              <a:buFont typeface="+mj-lt"/>
              <a:buAutoNum type="alphaLcParenR"/>
            </a:pPr>
            <a:r>
              <a:rPr lang="cs-CZ" dirty="0" smtClean="0">
                <a:latin typeface="pt_sans_regular"/>
              </a:rPr>
              <a:t>knihovny </a:t>
            </a:r>
            <a:r>
              <a:rPr lang="cs-CZ" dirty="0">
                <a:latin typeface="pt_sans_regular"/>
              </a:rPr>
              <a:t>Revolučního odborového hnutí, </a:t>
            </a:r>
            <a:endParaRPr lang="cs-CZ" dirty="0" smtClean="0">
              <a:latin typeface="pt_sans_regular"/>
            </a:endParaRPr>
          </a:p>
          <a:p>
            <a:pPr marL="800100" lvl="1" indent="-342900">
              <a:buFont typeface="+mj-lt"/>
              <a:buAutoNum type="alphaLcParenR"/>
            </a:pPr>
            <a:r>
              <a:rPr lang="cs-CZ" dirty="0" smtClean="0">
                <a:latin typeface="pt_sans_regular"/>
              </a:rPr>
              <a:t>technické </a:t>
            </a:r>
            <a:r>
              <a:rPr lang="cs-CZ" dirty="0">
                <a:latin typeface="pt_sans_regular"/>
              </a:rPr>
              <a:t>knihovny, </a:t>
            </a:r>
            <a:endParaRPr lang="cs-CZ" dirty="0" smtClean="0">
              <a:latin typeface="pt_sans_regular"/>
            </a:endParaRPr>
          </a:p>
          <a:p>
            <a:pPr marL="800100" lvl="1" indent="-342900">
              <a:buFont typeface="+mj-lt"/>
              <a:buAutoNum type="alphaLcParenR"/>
            </a:pPr>
            <a:r>
              <a:rPr lang="cs-CZ" dirty="0" smtClean="0">
                <a:latin typeface="pt_sans_regular"/>
              </a:rPr>
              <a:t>knihovny </a:t>
            </a:r>
            <a:r>
              <a:rPr lang="cs-CZ" dirty="0">
                <a:latin typeface="pt_sans_regular"/>
              </a:rPr>
              <a:t>akademií věd, </a:t>
            </a:r>
            <a:endParaRPr lang="cs-CZ" dirty="0" smtClean="0">
              <a:latin typeface="pt_sans_regular"/>
            </a:endParaRPr>
          </a:p>
          <a:p>
            <a:pPr marL="800100" lvl="1" indent="-342900">
              <a:buFont typeface="+mj-lt"/>
              <a:buAutoNum type="alphaLcParenR"/>
            </a:pPr>
            <a:r>
              <a:rPr lang="cs-CZ" dirty="0" smtClean="0">
                <a:latin typeface="pt_sans_regular"/>
              </a:rPr>
              <a:t>zdravotnické</a:t>
            </a:r>
            <a:r>
              <a:rPr lang="cs-CZ" dirty="0">
                <a:latin typeface="pt_sans_regular"/>
              </a:rPr>
              <a:t>, </a:t>
            </a:r>
            <a:endParaRPr lang="cs-CZ" dirty="0" smtClean="0">
              <a:latin typeface="pt_sans_regular"/>
            </a:endParaRPr>
          </a:p>
          <a:p>
            <a:pPr marL="800100" lvl="1" indent="-342900">
              <a:buFont typeface="+mj-lt"/>
              <a:buAutoNum type="alphaLcParenR"/>
            </a:pPr>
            <a:r>
              <a:rPr lang="cs-CZ" dirty="0" smtClean="0">
                <a:latin typeface="pt_sans_regular"/>
              </a:rPr>
              <a:t>knihovny </a:t>
            </a:r>
            <a:r>
              <a:rPr lang="cs-CZ" dirty="0">
                <a:latin typeface="pt_sans_regular"/>
              </a:rPr>
              <a:t>ozbrojených sil apod</a:t>
            </a:r>
            <a:r>
              <a:rPr lang="cs-CZ" dirty="0" smtClean="0">
                <a:latin typeface="pt_sans_regular"/>
              </a:rPr>
              <a:t>.)</a:t>
            </a:r>
          </a:p>
          <a:p>
            <a:r>
              <a:rPr lang="cs-CZ" b="0" i="0" dirty="0" smtClean="0">
                <a:effectLst/>
                <a:latin typeface="pt_sans_regular"/>
              </a:rPr>
              <a:t>…</a:t>
            </a:r>
            <a:endParaRPr lang="cs-CZ" b="0" i="0" dirty="0">
              <a:effectLst/>
              <a:latin typeface="pt_sans_regular"/>
            </a:endParaRPr>
          </a:p>
        </p:txBody>
      </p:sp>
    </p:spTree>
    <p:extLst>
      <p:ext uri="{BB962C8B-B14F-4D97-AF65-F5344CB8AC3E}">
        <p14:creationId xmlns:p14="http://schemas.microsoft.com/office/powerpoint/2010/main" val="2041116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96214" y="754306"/>
            <a:ext cx="11462198" cy="5078313"/>
          </a:xfrm>
          <a:prstGeom prst="rect">
            <a:avLst/>
          </a:prstGeom>
        </p:spPr>
        <p:txBody>
          <a:bodyPr wrap="square">
            <a:spAutoFit/>
          </a:bodyPr>
          <a:lstStyle/>
          <a:p>
            <a:pPr algn="ctr"/>
            <a:r>
              <a:rPr lang="cs-CZ" b="1" dirty="0">
                <a:latin typeface="pt_sans_regular"/>
              </a:rPr>
              <a:t>§ 5</a:t>
            </a:r>
            <a:endParaRPr lang="cs-CZ" dirty="0">
              <a:latin typeface="pt_sans_regular"/>
            </a:endParaRPr>
          </a:p>
          <a:p>
            <a:pPr algn="ctr"/>
            <a:r>
              <a:rPr lang="cs-CZ" b="1" dirty="0">
                <a:latin typeface="pt_sans_regular"/>
              </a:rPr>
              <a:t>Sítě </a:t>
            </a:r>
            <a:r>
              <a:rPr lang="cs-CZ" b="1" dirty="0" smtClean="0">
                <a:latin typeface="pt_sans_regular"/>
              </a:rPr>
              <a:t>knihoven</a:t>
            </a:r>
          </a:p>
          <a:p>
            <a:pPr algn="ctr"/>
            <a:endParaRPr lang="cs-CZ" dirty="0">
              <a:latin typeface="pt_sans_regular"/>
            </a:endParaRPr>
          </a:p>
          <a:p>
            <a:pPr marL="285750" indent="-285750">
              <a:buFont typeface="Arial" panose="020B0604020202020204" pitchFamily="34" charset="0"/>
              <a:buChar char="•"/>
            </a:pPr>
            <a:r>
              <a:rPr lang="cs-CZ" dirty="0">
                <a:latin typeface="pt_sans_regular"/>
              </a:rPr>
              <a:t>1. Knihovny v oboru působnosti jednotlivých ústředních úřadů a orgánů tvoří zpravidla organizované sítě knihoven určitého druhu (knihovny lidové, školní, vědecké, knihovny Revolučního odborového hnutí, technické knihovny, knihovny akademií věd, zdravotnické, knihovny ozbrojených sil apod</a:t>
            </a:r>
            <a:r>
              <a:rPr lang="cs-CZ" dirty="0" smtClean="0">
                <a:latin typeface="pt_sans_regular"/>
              </a:rPr>
              <a:t>.)</a:t>
            </a:r>
          </a:p>
          <a:p>
            <a:pPr marL="285750" indent="-285750">
              <a:buFont typeface="Arial" panose="020B0604020202020204" pitchFamily="34" charset="0"/>
              <a:buChar char="•"/>
            </a:pPr>
            <a:endParaRPr lang="cs-CZ" dirty="0">
              <a:latin typeface="pt_sans_regular"/>
            </a:endParaRPr>
          </a:p>
          <a:p>
            <a:pPr marL="285750" indent="-285750">
              <a:buFont typeface="Arial" panose="020B0604020202020204" pitchFamily="34" charset="0"/>
              <a:buChar char="•"/>
            </a:pPr>
            <a:r>
              <a:rPr lang="cs-CZ" dirty="0">
                <a:latin typeface="pt_sans_regular"/>
              </a:rPr>
              <a:t>2. Příslušné ústřední úřady a orgány zajišťují úzkou vzájemnou spolupráci knihoven své sítě a účinnou pomoc lépe organizovaných a vybavených knihoven knihovnám menším, zejména knihovnám vedeným dobrovolnými pracovníky</a:t>
            </a:r>
            <a:r>
              <a:rPr lang="cs-CZ" dirty="0" smtClean="0">
                <a:latin typeface="pt_sans_regular"/>
              </a:rPr>
              <a:t>.</a:t>
            </a:r>
          </a:p>
          <a:p>
            <a:pPr marL="285750" indent="-285750">
              <a:buFont typeface="Arial" panose="020B0604020202020204" pitchFamily="34" charset="0"/>
              <a:buChar char="•"/>
            </a:pPr>
            <a:endParaRPr lang="cs-CZ" dirty="0">
              <a:latin typeface="pt_sans_regular"/>
            </a:endParaRPr>
          </a:p>
          <a:p>
            <a:pPr marL="285750" indent="-285750">
              <a:buFont typeface="Arial" panose="020B0604020202020204" pitchFamily="34" charset="0"/>
              <a:buChar char="•"/>
            </a:pPr>
            <a:r>
              <a:rPr lang="cs-CZ" dirty="0">
                <a:latin typeface="pt_sans_regular"/>
              </a:rPr>
              <a:t>3. Ideová a odborná pomoc knihovnám určité sítě se zpravidla soustřeďuje v knihovně pověřené touto funkcí příslušným ústředním úřadem nebo orgánem (ústřední knihovna sítě</a:t>
            </a:r>
            <a:r>
              <a:rPr lang="cs-CZ" dirty="0" smtClean="0">
                <a:latin typeface="pt_sans_regular"/>
              </a:rPr>
              <a:t>).</a:t>
            </a:r>
          </a:p>
          <a:p>
            <a:pPr marL="285750" indent="-285750">
              <a:buFont typeface="Arial" panose="020B0604020202020204" pitchFamily="34" charset="0"/>
              <a:buChar char="•"/>
            </a:pPr>
            <a:endParaRPr lang="cs-CZ" dirty="0">
              <a:latin typeface="pt_sans_regular"/>
            </a:endParaRPr>
          </a:p>
          <a:p>
            <a:pPr marL="285750" indent="-285750">
              <a:buFont typeface="Arial" panose="020B0604020202020204" pitchFamily="34" charset="0"/>
              <a:buChar char="•"/>
            </a:pPr>
            <a:r>
              <a:rPr lang="cs-CZ" dirty="0">
                <a:latin typeface="pt_sans_regular"/>
              </a:rPr>
              <a:t>4. Síť knihoven mohou tvořit vzhledem k jejich specifickým úkolům i knihovny téhož druhu v oboru působnosti několika ústředních úřadů (technické knihovny v závodech apod.).V takovém případě pověří jednu z knihoven sítě funkcí ústřední knihovny ministerstvo školství a kultury po projednání v ústřední knihovnické radě a v dohodě s příslušnými ústředními úřady a orgány.</a:t>
            </a:r>
            <a:endParaRPr lang="cs-CZ" b="0" i="0" dirty="0">
              <a:effectLst/>
              <a:latin typeface="pt_sans_regular"/>
            </a:endParaRPr>
          </a:p>
        </p:txBody>
      </p:sp>
    </p:spTree>
    <p:extLst>
      <p:ext uri="{BB962C8B-B14F-4D97-AF65-F5344CB8AC3E}">
        <p14:creationId xmlns:p14="http://schemas.microsoft.com/office/powerpoint/2010/main" val="401371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15154" y="548038"/>
            <a:ext cx="11256135" cy="5632311"/>
          </a:xfrm>
          <a:prstGeom prst="rect">
            <a:avLst/>
          </a:prstGeom>
        </p:spPr>
        <p:txBody>
          <a:bodyPr wrap="square">
            <a:spAutoFit/>
          </a:bodyPr>
          <a:lstStyle/>
          <a:p>
            <a:pPr algn="ctr"/>
            <a:r>
              <a:rPr lang="cs-CZ" b="1" dirty="0">
                <a:latin typeface="pt_sans_regular"/>
              </a:rPr>
              <a:t>§ 6</a:t>
            </a:r>
            <a:endParaRPr lang="cs-CZ" dirty="0">
              <a:latin typeface="pt_sans_regular"/>
            </a:endParaRPr>
          </a:p>
          <a:p>
            <a:pPr algn="ctr"/>
            <a:r>
              <a:rPr lang="cs-CZ" b="1" dirty="0">
                <a:latin typeface="pt_sans_regular"/>
              </a:rPr>
              <a:t>Lidové </a:t>
            </a:r>
            <a:r>
              <a:rPr lang="cs-CZ" b="1" dirty="0" smtClean="0">
                <a:latin typeface="pt_sans_regular"/>
              </a:rPr>
              <a:t>knihovny</a:t>
            </a:r>
          </a:p>
          <a:p>
            <a:pPr algn="ctr"/>
            <a:endParaRPr lang="cs-CZ" dirty="0">
              <a:latin typeface="pt_sans_regular"/>
            </a:endParaRPr>
          </a:p>
          <a:p>
            <a:r>
              <a:rPr lang="cs-CZ" dirty="0" smtClean="0">
                <a:latin typeface="pt_sans_regular"/>
              </a:rPr>
              <a:t>1. Lidové </a:t>
            </a:r>
            <a:r>
              <a:rPr lang="cs-CZ" dirty="0">
                <a:latin typeface="pt_sans_regular"/>
              </a:rPr>
              <a:t>knihovny (místní, okresní, krajské) jsou </a:t>
            </a:r>
            <a:r>
              <a:rPr lang="cs-CZ" b="1" dirty="0">
                <a:latin typeface="pt_sans_regular"/>
              </a:rPr>
              <a:t>základem jednotné soustavy</a:t>
            </a:r>
            <a:r>
              <a:rPr lang="cs-CZ" dirty="0">
                <a:latin typeface="pt_sans_regular"/>
              </a:rPr>
              <a:t>, neboť tvoří nejrozsáhlejší sítí knihoven sloužících všemu obyvatelstvu a jsou v obvodu své působnosti, zvláště pokud jde o knihovny okresní a krajské, středisky metodické, bibliografické, informační a </a:t>
            </a:r>
            <a:r>
              <a:rPr lang="cs-CZ" dirty="0" smtClean="0">
                <a:latin typeface="pt_sans_regular"/>
              </a:rPr>
              <a:t>meziknihovní </a:t>
            </a:r>
            <a:r>
              <a:rPr lang="cs-CZ" dirty="0">
                <a:latin typeface="pt_sans_regular"/>
              </a:rPr>
              <a:t>služby pro všechny knihovny jednotné soustavy, pokud takovou službu a pomoc potřebují</a:t>
            </a:r>
            <a:r>
              <a:rPr lang="cs-CZ" dirty="0" smtClean="0">
                <a:latin typeface="pt_sans_regular"/>
              </a:rPr>
              <a:t>.</a:t>
            </a:r>
          </a:p>
          <a:p>
            <a:pPr marL="342900" indent="-342900">
              <a:buAutoNum type="arabicPeriod"/>
            </a:pPr>
            <a:endParaRPr lang="cs-CZ" dirty="0">
              <a:latin typeface="pt_sans_regular"/>
            </a:endParaRPr>
          </a:p>
          <a:p>
            <a:r>
              <a:rPr lang="cs-CZ" dirty="0">
                <a:latin typeface="pt_sans_regular"/>
              </a:rPr>
              <a:t>2. Lidové knihovny jsou </a:t>
            </a:r>
            <a:r>
              <a:rPr lang="cs-CZ" b="1" dirty="0">
                <a:latin typeface="pt_sans_regular"/>
              </a:rPr>
              <a:t>zřízeny v každé obci</a:t>
            </a:r>
            <a:r>
              <a:rPr lang="cs-CZ" dirty="0">
                <a:latin typeface="pt_sans_regular"/>
              </a:rPr>
              <a:t>. Lidové knihovny zřizuje, udržuje a řídí výkonný orgán příslušného </a:t>
            </a:r>
            <a:r>
              <a:rPr lang="cs-CZ" b="1" dirty="0">
                <a:latin typeface="pt_sans_regular"/>
              </a:rPr>
              <a:t>národního výboru</a:t>
            </a:r>
            <a:r>
              <a:rPr lang="cs-CZ" dirty="0">
                <a:latin typeface="pt_sans_regular"/>
              </a:rPr>
              <a:t>. V sídle krajského národního výboru plní zpravidla krajská lidová knihovna též funkci knihovny okresní a městské, v sídle okresního národního výboru plní okresní lidová knihovna též funkci knihovny místní. Místní lidová knihovna může být zřízena, pokud je to účelné, též jako organizační složka osvětového zařízení místního národního výboru. Se souhlasem výkonného orgánu okresního národního výboru může plnit úkoly místní lidové knihovny knihovna jednotného zemědělského družstva, Revolučního odborového hnutí, popř. jiná knihovna jednotné soustavy, pokud k tomu má potřebné předpoklady</a:t>
            </a:r>
            <a:r>
              <a:rPr lang="cs-CZ" dirty="0" smtClean="0">
                <a:latin typeface="pt_sans_regular"/>
              </a:rPr>
              <a:t>.</a:t>
            </a:r>
          </a:p>
          <a:p>
            <a:endParaRPr lang="cs-CZ" dirty="0">
              <a:latin typeface="pt_sans_regular"/>
            </a:endParaRPr>
          </a:p>
          <a:p>
            <a:r>
              <a:rPr lang="cs-CZ" dirty="0">
                <a:latin typeface="pt_sans_regular"/>
              </a:rPr>
              <a:t>3. Pro právní postavení a způsob hospodaření lidových knihoven, pokud nejde o knihovny, které jsou organizačními složkami osvětových zařízení národních výborů, platí ustanovení § 14 a 15 osvětového zákona.</a:t>
            </a:r>
            <a:endParaRPr lang="cs-CZ" b="0" i="0" dirty="0">
              <a:effectLst/>
              <a:latin typeface="pt_sans_regular"/>
            </a:endParaRPr>
          </a:p>
        </p:txBody>
      </p:sp>
    </p:spTree>
    <p:extLst>
      <p:ext uri="{BB962C8B-B14F-4D97-AF65-F5344CB8AC3E}">
        <p14:creationId xmlns:p14="http://schemas.microsoft.com/office/powerpoint/2010/main" val="266668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18185" y="1082614"/>
            <a:ext cx="11075831" cy="5078313"/>
          </a:xfrm>
          <a:prstGeom prst="rect">
            <a:avLst/>
          </a:prstGeom>
        </p:spPr>
        <p:txBody>
          <a:bodyPr wrap="square">
            <a:spAutoFit/>
          </a:bodyPr>
          <a:lstStyle/>
          <a:p>
            <a:pPr algn="ctr"/>
            <a:r>
              <a:rPr lang="cs-CZ" b="1" dirty="0">
                <a:latin typeface="pt_sans_regular"/>
              </a:rPr>
              <a:t>§ 10</a:t>
            </a:r>
            <a:endParaRPr lang="cs-CZ" dirty="0">
              <a:latin typeface="pt_sans_regular"/>
            </a:endParaRPr>
          </a:p>
          <a:p>
            <a:pPr algn="ctr"/>
            <a:r>
              <a:rPr lang="cs-CZ" b="1" dirty="0">
                <a:latin typeface="pt_sans_regular"/>
              </a:rPr>
              <a:t>Pracovníci </a:t>
            </a:r>
            <a:r>
              <a:rPr lang="cs-CZ" b="1" dirty="0" smtClean="0">
                <a:latin typeface="pt_sans_regular"/>
              </a:rPr>
              <a:t>knihoven</a:t>
            </a:r>
          </a:p>
          <a:p>
            <a:pPr algn="ctr"/>
            <a:endParaRPr lang="cs-CZ" dirty="0">
              <a:latin typeface="pt_sans_regular"/>
            </a:endParaRPr>
          </a:p>
          <a:p>
            <a:r>
              <a:rPr lang="cs-CZ" dirty="0" smtClean="0">
                <a:latin typeface="pt_sans_regular"/>
              </a:rPr>
              <a:t>1. </a:t>
            </a:r>
            <a:r>
              <a:rPr lang="cs-CZ" b="1" dirty="0" smtClean="0">
                <a:latin typeface="pt_sans_regular"/>
              </a:rPr>
              <a:t>Knihovník</a:t>
            </a:r>
            <a:r>
              <a:rPr lang="cs-CZ" dirty="0" smtClean="0">
                <a:latin typeface="pt_sans_regular"/>
              </a:rPr>
              <a:t> </a:t>
            </a:r>
            <a:r>
              <a:rPr lang="cs-CZ" dirty="0">
                <a:latin typeface="pt_sans_regular"/>
              </a:rPr>
              <a:t>v lidově demokratickém státě </a:t>
            </a:r>
            <a:r>
              <a:rPr lang="cs-CZ" b="1" dirty="0">
                <a:latin typeface="pt_sans_regular"/>
              </a:rPr>
              <a:t>plní významné politickovýchovné poslání </a:t>
            </a:r>
            <a:r>
              <a:rPr lang="cs-CZ" dirty="0">
                <a:latin typeface="pt_sans_regular"/>
              </a:rPr>
              <a:t>a musí mít proto </a:t>
            </a:r>
            <a:r>
              <a:rPr lang="cs-CZ" b="1" dirty="0">
                <a:latin typeface="pt_sans_regular"/>
              </a:rPr>
              <a:t>potřebnou politickou i odbornou kvalifikaci</a:t>
            </a:r>
            <a:r>
              <a:rPr lang="cs-CZ" dirty="0">
                <a:latin typeface="pt_sans_regular"/>
              </a:rPr>
              <a:t>. Jeho povinností je zejména iniciativně získávat nové čtenáře, individuálně o čtenáře pečovat a všemi způsoby práce s knihou napomáhat ke zvýšení politického uvědomění a k uspokojování stále rostoucích potřeb občanů při prohlubování jejich všeobecného i odborného vzdělání a kulturního rozhledu. To se týká </a:t>
            </a:r>
            <a:r>
              <a:rPr lang="cs-CZ" b="1" dirty="0">
                <a:latin typeface="pt_sans_regular"/>
              </a:rPr>
              <a:t>i knihovníků dobrovolných</a:t>
            </a:r>
            <a:r>
              <a:rPr lang="cs-CZ" dirty="0">
                <a:latin typeface="pt_sans_regular"/>
              </a:rPr>
              <a:t>, jimž úřady, organizace a instituce, které zřizují a řídí knihovny, poskytují při plnění těchto úkolů všestrannou pomoc. Při výkonu své funkce se knihovník opírá o aktiv dobrovolných spolupracovníků knihovny</a:t>
            </a:r>
            <a:r>
              <a:rPr lang="cs-CZ" dirty="0" smtClean="0">
                <a:latin typeface="pt_sans_regular"/>
              </a:rPr>
              <a:t>.</a:t>
            </a:r>
          </a:p>
          <a:p>
            <a:pPr marL="342900" indent="-342900">
              <a:buAutoNum type="arabicPeriod"/>
            </a:pPr>
            <a:endParaRPr lang="cs-CZ" dirty="0">
              <a:latin typeface="pt_sans_regular"/>
            </a:endParaRPr>
          </a:p>
          <a:p>
            <a:r>
              <a:rPr lang="cs-CZ" dirty="0">
                <a:latin typeface="pt_sans_regular"/>
              </a:rPr>
              <a:t>2. Předpisy o kvalifikačních předpokladech pracovníků knihoven vydají, pokud to nepřísluší podle zvláštních předpisů do působnosti jiných orgánů, příslušné </a:t>
            </a:r>
            <a:r>
              <a:rPr lang="cs-CZ" b="1" dirty="0">
                <a:latin typeface="pt_sans_regular"/>
              </a:rPr>
              <a:t>ústřední orgány a úřady </a:t>
            </a:r>
            <a:r>
              <a:rPr lang="cs-CZ" dirty="0">
                <a:latin typeface="pt_sans_regular"/>
              </a:rPr>
              <a:t>v dohodě s ministerstvem školství a kultury a s ústředním výborem příslušného odborového svazu, zároveň </a:t>
            </a:r>
            <a:r>
              <a:rPr lang="cs-CZ" b="1" dirty="0">
                <a:latin typeface="pt_sans_regular"/>
              </a:rPr>
              <a:t>stanoví, v kterých knihovnách pracují knihovníci z povolání</a:t>
            </a:r>
            <a:r>
              <a:rPr lang="cs-CZ" b="1" dirty="0" smtClean="0">
                <a:latin typeface="pt_sans_regular"/>
              </a:rPr>
              <a:t>.</a:t>
            </a:r>
          </a:p>
          <a:p>
            <a:endParaRPr lang="cs-CZ" dirty="0">
              <a:latin typeface="pt_sans_regular"/>
            </a:endParaRPr>
          </a:p>
          <a:p>
            <a:r>
              <a:rPr lang="cs-CZ" dirty="0">
                <a:latin typeface="pt_sans_regular"/>
              </a:rPr>
              <a:t>3. Úřady, organizace a instituce, které zřizují řídí knihovny, zajišťují </a:t>
            </a:r>
            <a:r>
              <a:rPr lang="cs-CZ" b="1" dirty="0">
                <a:latin typeface="pt_sans_regular"/>
              </a:rPr>
              <a:t>soustavné doplňování a prohlubování potřebné kvalifikace zaměstnanců knihoven i dobrovolných pracovníků</a:t>
            </a:r>
            <a:r>
              <a:rPr lang="cs-CZ" dirty="0">
                <a:latin typeface="pt_sans_regular"/>
              </a:rPr>
              <a:t>.</a:t>
            </a:r>
            <a:endParaRPr lang="cs-CZ" b="0" i="0" dirty="0">
              <a:effectLst/>
              <a:latin typeface="pt_sans_regular"/>
            </a:endParaRPr>
          </a:p>
        </p:txBody>
      </p:sp>
    </p:spTree>
    <p:extLst>
      <p:ext uri="{BB962C8B-B14F-4D97-AF65-F5344CB8AC3E}">
        <p14:creationId xmlns:p14="http://schemas.microsoft.com/office/powerpoint/2010/main" val="397581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Význam a dopady 2. knihovního zákona</a:t>
            </a:r>
            <a:endParaRPr lang="cs-CZ" dirty="0"/>
          </a:p>
        </p:txBody>
      </p:sp>
      <p:sp>
        <p:nvSpPr>
          <p:cNvPr id="3" name="Zástupný symbol pro obsah 2"/>
          <p:cNvSpPr>
            <a:spLocks noGrp="1"/>
          </p:cNvSpPr>
          <p:nvPr>
            <p:ph idx="1"/>
          </p:nvPr>
        </p:nvSpPr>
        <p:spPr/>
        <p:txBody>
          <a:bodyPr>
            <a:normAutofit fontScale="92500"/>
          </a:bodyPr>
          <a:lstStyle/>
          <a:p>
            <a:r>
              <a:rPr lang="cs-CZ" dirty="0" smtClean="0">
                <a:solidFill>
                  <a:schemeClr val="tx1"/>
                </a:solidFill>
              </a:rPr>
              <a:t>Dosud prozápadní systém našeho knihovnictví </a:t>
            </a:r>
            <a:r>
              <a:rPr lang="cs-CZ" dirty="0">
                <a:solidFill>
                  <a:schemeClr val="tx1"/>
                </a:solidFill>
              </a:rPr>
              <a:t>se začal orientovat směrem na východ k </a:t>
            </a:r>
            <a:r>
              <a:rPr lang="cs-CZ" dirty="0" smtClean="0">
                <a:solidFill>
                  <a:schemeClr val="tx1"/>
                </a:solidFill>
              </a:rPr>
              <a:t>SSSR</a:t>
            </a:r>
          </a:p>
          <a:p>
            <a:r>
              <a:rPr lang="cs-CZ" dirty="0" smtClean="0">
                <a:solidFill>
                  <a:schemeClr val="tx1"/>
                </a:solidFill>
              </a:rPr>
              <a:t>Vznikaly </a:t>
            </a:r>
            <a:r>
              <a:rPr lang="cs-CZ" dirty="0">
                <a:solidFill>
                  <a:schemeClr val="tx1"/>
                </a:solidFill>
              </a:rPr>
              <a:t>nové knihovny, například závodní, či tzv. Gottwaldovy </a:t>
            </a:r>
            <a:r>
              <a:rPr lang="cs-CZ" dirty="0" smtClean="0">
                <a:solidFill>
                  <a:schemeClr val="tx1"/>
                </a:solidFill>
              </a:rPr>
              <a:t>knihovny (založeny </a:t>
            </a:r>
            <a:r>
              <a:rPr lang="cs-CZ" dirty="0">
                <a:solidFill>
                  <a:schemeClr val="tx1"/>
                </a:solidFill>
              </a:rPr>
              <a:t>na počest 50. narozenin K. Gottwalda v roce </a:t>
            </a:r>
            <a:r>
              <a:rPr lang="cs-CZ" dirty="0" smtClean="0">
                <a:solidFill>
                  <a:schemeClr val="tx1"/>
                </a:solidFill>
              </a:rPr>
              <a:t>1946, zřizovány </a:t>
            </a:r>
            <a:r>
              <a:rPr lang="cs-CZ" dirty="0">
                <a:solidFill>
                  <a:schemeClr val="tx1"/>
                </a:solidFill>
              </a:rPr>
              <a:t>při základních organizacích </a:t>
            </a:r>
            <a:r>
              <a:rPr lang="cs-CZ" dirty="0" smtClean="0">
                <a:solidFill>
                  <a:schemeClr val="tx1"/>
                </a:solidFill>
              </a:rPr>
              <a:t>KSČ; hlavním </a:t>
            </a:r>
            <a:r>
              <a:rPr lang="cs-CZ" dirty="0">
                <a:solidFill>
                  <a:schemeClr val="tx1"/>
                </a:solidFill>
              </a:rPr>
              <a:t>úkolem těchto knihoven bylo šíření marxistické </a:t>
            </a:r>
            <a:r>
              <a:rPr lang="cs-CZ" dirty="0" smtClean="0">
                <a:solidFill>
                  <a:schemeClr val="tx1"/>
                </a:solidFill>
              </a:rPr>
              <a:t>literatury)</a:t>
            </a:r>
          </a:p>
          <a:p>
            <a:r>
              <a:rPr lang="cs-CZ" dirty="0" smtClean="0">
                <a:solidFill>
                  <a:schemeClr val="tx1"/>
                </a:solidFill>
              </a:rPr>
              <a:t>Princip centrálního </a:t>
            </a:r>
            <a:r>
              <a:rPr lang="cs-CZ" dirty="0">
                <a:solidFill>
                  <a:schemeClr val="tx1"/>
                </a:solidFill>
              </a:rPr>
              <a:t>řízení všech společenských oblastí státu</a:t>
            </a:r>
          </a:p>
          <a:p>
            <a:r>
              <a:rPr lang="cs-CZ" dirty="0">
                <a:solidFill>
                  <a:schemeClr val="tx1"/>
                </a:solidFill>
              </a:rPr>
              <a:t>Ideál knihoven jako osvětových institucí, který byl populární po zavedení 1. knihovního zákona, se změnil v ideu, že knihovna má plně sloužit komunistickému režimu a šíření jeho ideologie.</a:t>
            </a:r>
          </a:p>
          <a:p>
            <a:r>
              <a:rPr lang="cs-CZ" dirty="0" smtClean="0">
                <a:solidFill>
                  <a:schemeClr val="tx1"/>
                </a:solidFill>
              </a:rPr>
              <a:t>Základní </a:t>
            </a:r>
            <a:r>
              <a:rPr lang="cs-CZ" dirty="0">
                <a:solidFill>
                  <a:schemeClr val="tx1"/>
                </a:solidFill>
              </a:rPr>
              <a:t>funkcí knihoven podle této úpravy bylo jejich ideologické působení</a:t>
            </a:r>
          </a:p>
          <a:p>
            <a:r>
              <a:rPr lang="cs-CZ" dirty="0" smtClean="0">
                <a:solidFill>
                  <a:schemeClr val="tx1"/>
                </a:solidFill>
              </a:rPr>
              <a:t>Knihovny </a:t>
            </a:r>
            <a:r>
              <a:rPr lang="cs-CZ" dirty="0">
                <a:solidFill>
                  <a:schemeClr val="tx1"/>
                </a:solidFill>
              </a:rPr>
              <a:t>chápány jako důležitý a masový činitel socialistické výchovy</a:t>
            </a:r>
          </a:p>
          <a:p>
            <a:endParaRPr lang="cs-CZ" dirty="0">
              <a:solidFill>
                <a:schemeClr val="tx1"/>
              </a:solidFill>
            </a:endParaRPr>
          </a:p>
        </p:txBody>
      </p:sp>
    </p:spTree>
    <p:extLst>
      <p:ext uri="{BB962C8B-B14F-4D97-AF65-F5344CB8AC3E}">
        <p14:creationId xmlns:p14="http://schemas.microsoft.com/office/powerpoint/2010/main" val="344981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Formování čtenáře</a:t>
            </a:r>
            <a:endParaRPr lang="cs-CZ" dirty="0"/>
          </a:p>
        </p:txBody>
      </p:sp>
      <p:sp>
        <p:nvSpPr>
          <p:cNvPr id="3" name="Zástupný symbol pro obsah 2"/>
          <p:cNvSpPr>
            <a:spLocks noGrp="1"/>
          </p:cNvSpPr>
          <p:nvPr>
            <p:ph idx="1"/>
          </p:nvPr>
        </p:nvSpPr>
        <p:spPr>
          <a:xfrm>
            <a:off x="1143000" y="1841678"/>
            <a:ext cx="9872871" cy="4254321"/>
          </a:xfrm>
        </p:spPr>
        <p:txBody>
          <a:bodyPr>
            <a:normAutofit fontScale="92500" lnSpcReduction="20000"/>
          </a:bodyPr>
          <a:lstStyle/>
          <a:p>
            <a:pPr marL="45720" indent="0">
              <a:buNone/>
            </a:pPr>
            <a:r>
              <a:rPr lang="cs-CZ" b="1" dirty="0" smtClean="0">
                <a:solidFill>
                  <a:schemeClr val="tx1"/>
                </a:solidFill>
              </a:rPr>
              <a:t>Uvědomělé plánování </a:t>
            </a:r>
            <a:r>
              <a:rPr lang="cs-CZ" b="1" dirty="0">
                <a:solidFill>
                  <a:schemeClr val="tx1"/>
                </a:solidFill>
              </a:rPr>
              <a:t>četby</a:t>
            </a:r>
          </a:p>
          <a:p>
            <a:r>
              <a:rPr lang="cs-CZ" dirty="0" smtClean="0">
                <a:solidFill>
                  <a:schemeClr val="tx1"/>
                </a:solidFill>
              </a:rPr>
              <a:t>důležitý bod činnosti knihovny</a:t>
            </a:r>
          </a:p>
          <a:p>
            <a:pPr lvl="1"/>
            <a:r>
              <a:rPr lang="cs-CZ" dirty="0" smtClean="0">
                <a:solidFill>
                  <a:schemeClr val="tx1"/>
                </a:solidFill>
              </a:rPr>
              <a:t>Časopis Čtenář </a:t>
            </a:r>
            <a:r>
              <a:rPr lang="cs-CZ" dirty="0">
                <a:solidFill>
                  <a:schemeClr val="tx1"/>
                </a:solidFill>
              </a:rPr>
              <a:t>– </a:t>
            </a:r>
            <a:r>
              <a:rPr lang="cs-CZ" dirty="0" smtClean="0">
                <a:solidFill>
                  <a:schemeClr val="tx1"/>
                </a:solidFill>
              </a:rPr>
              <a:t>praktické </a:t>
            </a:r>
            <a:r>
              <a:rPr lang="cs-CZ" dirty="0">
                <a:solidFill>
                  <a:schemeClr val="tx1"/>
                </a:solidFill>
              </a:rPr>
              <a:t>rady a </a:t>
            </a:r>
            <a:r>
              <a:rPr lang="cs-CZ" dirty="0" smtClean="0">
                <a:solidFill>
                  <a:schemeClr val="tx1"/>
                </a:solidFill>
              </a:rPr>
              <a:t>návody</a:t>
            </a:r>
            <a:endParaRPr lang="cs-CZ" dirty="0" smtClean="0">
              <a:solidFill>
                <a:schemeClr val="tx1"/>
              </a:solidFill>
            </a:endParaRPr>
          </a:p>
          <a:p>
            <a:pPr lvl="1"/>
            <a:r>
              <a:rPr lang="cs-CZ" dirty="0" smtClean="0">
                <a:solidFill>
                  <a:schemeClr val="tx1"/>
                </a:solidFill>
              </a:rPr>
              <a:t>revue </a:t>
            </a:r>
            <a:r>
              <a:rPr lang="cs-CZ" dirty="0">
                <a:solidFill>
                  <a:schemeClr val="tx1"/>
                </a:solidFill>
              </a:rPr>
              <a:t>Knihovna </a:t>
            </a:r>
            <a:r>
              <a:rPr lang="cs-CZ" dirty="0">
                <a:solidFill>
                  <a:schemeClr val="tx1"/>
                </a:solidFill>
              </a:rPr>
              <a:t>– zaměřená </a:t>
            </a:r>
            <a:r>
              <a:rPr lang="cs-CZ" dirty="0">
                <a:solidFill>
                  <a:schemeClr val="tx1"/>
                </a:solidFill>
              </a:rPr>
              <a:t>na teorii a hledání systémových opatření, </a:t>
            </a:r>
            <a:r>
              <a:rPr lang="cs-CZ" dirty="0" smtClean="0">
                <a:solidFill>
                  <a:schemeClr val="tx1"/>
                </a:solidFill>
              </a:rPr>
              <a:t>jimiž </a:t>
            </a:r>
            <a:r>
              <a:rPr lang="cs-CZ" dirty="0">
                <a:solidFill>
                  <a:schemeClr val="tx1"/>
                </a:solidFill>
              </a:rPr>
              <a:t>by byla ovlivněna čtenářská </a:t>
            </a:r>
            <a:r>
              <a:rPr lang="cs-CZ" dirty="0" smtClean="0">
                <a:solidFill>
                  <a:schemeClr val="tx1"/>
                </a:solidFill>
              </a:rPr>
              <a:t>volba</a:t>
            </a:r>
          </a:p>
          <a:p>
            <a:r>
              <a:rPr lang="cs-CZ" dirty="0" smtClean="0">
                <a:solidFill>
                  <a:schemeClr val="tx1"/>
                </a:solidFill>
              </a:rPr>
              <a:t>Umělecká literatura </a:t>
            </a:r>
            <a:r>
              <a:rPr lang="cs-CZ" dirty="0">
                <a:solidFill>
                  <a:schemeClr val="tx1"/>
                </a:solidFill>
              </a:rPr>
              <a:t>– </a:t>
            </a:r>
            <a:r>
              <a:rPr lang="cs-CZ" dirty="0" smtClean="0">
                <a:solidFill>
                  <a:schemeClr val="tx1"/>
                </a:solidFill>
              </a:rPr>
              <a:t>v </a:t>
            </a:r>
            <a:r>
              <a:rPr lang="cs-CZ" dirty="0">
                <a:solidFill>
                  <a:schemeClr val="tx1"/>
                </a:solidFill>
              </a:rPr>
              <a:t>plánech četby pouhým předstupněm, díky kterému se čtenář stane </a:t>
            </a:r>
            <a:r>
              <a:rPr lang="cs-CZ" dirty="0" smtClean="0">
                <a:solidFill>
                  <a:schemeClr val="tx1"/>
                </a:solidFill>
              </a:rPr>
              <a:t>přístupnější </a:t>
            </a:r>
            <a:r>
              <a:rPr lang="cs-CZ" dirty="0">
                <a:solidFill>
                  <a:schemeClr val="tx1"/>
                </a:solidFill>
              </a:rPr>
              <a:t>pro větší </a:t>
            </a:r>
            <a:r>
              <a:rPr lang="cs-CZ" dirty="0" smtClean="0">
                <a:solidFill>
                  <a:schemeClr val="tx1"/>
                </a:solidFill>
              </a:rPr>
              <a:t>problémy v politických spisech </a:t>
            </a:r>
            <a:r>
              <a:rPr lang="cs-CZ" dirty="0">
                <a:solidFill>
                  <a:schemeClr val="tx1"/>
                </a:solidFill>
              </a:rPr>
              <a:t>a </a:t>
            </a:r>
            <a:r>
              <a:rPr lang="cs-CZ" dirty="0" smtClean="0">
                <a:solidFill>
                  <a:schemeClr val="tx1"/>
                </a:solidFill>
              </a:rPr>
              <a:t>propagandistických brožurách; po poučení o </a:t>
            </a:r>
            <a:r>
              <a:rPr lang="cs-CZ" dirty="0">
                <a:solidFill>
                  <a:schemeClr val="tx1"/>
                </a:solidFill>
              </a:rPr>
              <a:t>ideologickém kontextu </a:t>
            </a:r>
            <a:r>
              <a:rPr lang="cs-CZ" dirty="0" smtClean="0">
                <a:solidFill>
                  <a:schemeClr val="tx1"/>
                </a:solidFill>
              </a:rPr>
              <a:t>tématu mohl čtenář postoupit </a:t>
            </a:r>
            <a:r>
              <a:rPr lang="cs-CZ" dirty="0">
                <a:solidFill>
                  <a:schemeClr val="tx1"/>
                </a:solidFill>
              </a:rPr>
              <a:t>k </a:t>
            </a:r>
            <a:r>
              <a:rPr lang="cs-CZ" b="1" dirty="0">
                <a:solidFill>
                  <a:schemeClr val="tx1"/>
                </a:solidFill>
              </a:rPr>
              <a:t>odborně zaměřeným </a:t>
            </a:r>
            <a:r>
              <a:rPr lang="cs-CZ" b="1" dirty="0" smtClean="0">
                <a:solidFill>
                  <a:schemeClr val="tx1"/>
                </a:solidFill>
              </a:rPr>
              <a:t>textům</a:t>
            </a:r>
          </a:p>
          <a:p>
            <a:r>
              <a:rPr lang="cs-CZ" dirty="0" smtClean="0">
                <a:solidFill>
                  <a:schemeClr val="tx1"/>
                </a:solidFill>
              </a:rPr>
              <a:t>Většina </a:t>
            </a:r>
            <a:r>
              <a:rPr lang="cs-CZ" dirty="0">
                <a:solidFill>
                  <a:schemeClr val="tx1"/>
                </a:solidFill>
              </a:rPr>
              <a:t>doporučovaných </a:t>
            </a:r>
            <a:r>
              <a:rPr lang="cs-CZ" dirty="0" smtClean="0">
                <a:solidFill>
                  <a:schemeClr val="tx1"/>
                </a:solidFill>
              </a:rPr>
              <a:t>titulů </a:t>
            </a:r>
            <a:r>
              <a:rPr lang="cs-CZ" dirty="0">
                <a:solidFill>
                  <a:schemeClr val="tx1"/>
                </a:solidFill>
              </a:rPr>
              <a:t>– </a:t>
            </a:r>
            <a:r>
              <a:rPr lang="cs-CZ" dirty="0" smtClean="0">
                <a:solidFill>
                  <a:schemeClr val="tx1"/>
                </a:solidFill>
              </a:rPr>
              <a:t>beletrie</a:t>
            </a:r>
            <a:r>
              <a:rPr lang="cs-CZ" dirty="0">
                <a:solidFill>
                  <a:schemeClr val="tx1"/>
                </a:solidFill>
              </a:rPr>
              <a:t>, stejně často </a:t>
            </a:r>
            <a:r>
              <a:rPr lang="cs-CZ" dirty="0" smtClean="0">
                <a:solidFill>
                  <a:schemeClr val="tx1"/>
                </a:solidFill>
              </a:rPr>
              <a:t> zastoupeny politické </a:t>
            </a:r>
            <a:r>
              <a:rPr lang="cs-CZ" dirty="0">
                <a:solidFill>
                  <a:schemeClr val="tx1"/>
                </a:solidFill>
              </a:rPr>
              <a:t>a hospodářské </a:t>
            </a:r>
            <a:r>
              <a:rPr lang="cs-CZ" dirty="0" smtClean="0">
                <a:solidFill>
                  <a:schemeClr val="tx1"/>
                </a:solidFill>
              </a:rPr>
              <a:t>brožury</a:t>
            </a:r>
          </a:p>
          <a:p>
            <a:r>
              <a:rPr lang="cs-CZ" dirty="0" smtClean="0">
                <a:solidFill>
                  <a:schemeClr val="tx1"/>
                </a:solidFill>
              </a:rPr>
              <a:t>Umělecké </a:t>
            </a:r>
            <a:r>
              <a:rPr lang="cs-CZ" dirty="0">
                <a:solidFill>
                  <a:schemeClr val="tx1"/>
                </a:solidFill>
              </a:rPr>
              <a:t>literatuře dominovala sovětská a česká </a:t>
            </a:r>
            <a:r>
              <a:rPr lang="cs-CZ" dirty="0" smtClean="0">
                <a:solidFill>
                  <a:schemeClr val="tx1"/>
                </a:solidFill>
              </a:rPr>
              <a:t>produkce</a:t>
            </a:r>
          </a:p>
          <a:p>
            <a:r>
              <a:rPr lang="cs-CZ" dirty="0" smtClean="0">
                <a:solidFill>
                  <a:schemeClr val="tx1"/>
                </a:solidFill>
              </a:rPr>
              <a:t>Specializovaná literatura </a:t>
            </a:r>
            <a:r>
              <a:rPr lang="cs-CZ" dirty="0">
                <a:solidFill>
                  <a:schemeClr val="tx1"/>
                </a:solidFill>
              </a:rPr>
              <a:t>– </a:t>
            </a:r>
            <a:r>
              <a:rPr lang="cs-CZ" dirty="0" smtClean="0">
                <a:solidFill>
                  <a:schemeClr val="tx1"/>
                </a:solidFill>
              </a:rPr>
              <a:t>další cesta </a:t>
            </a:r>
            <a:r>
              <a:rPr lang="cs-CZ" dirty="0">
                <a:solidFill>
                  <a:schemeClr val="tx1"/>
                </a:solidFill>
              </a:rPr>
              <a:t>ovlivňování </a:t>
            </a:r>
            <a:r>
              <a:rPr lang="cs-CZ" dirty="0" smtClean="0">
                <a:solidFill>
                  <a:schemeClr val="tx1"/>
                </a:solidFill>
              </a:rPr>
              <a:t>čtenáře, záměrem získávat </a:t>
            </a:r>
            <a:r>
              <a:rPr lang="cs-CZ" dirty="0">
                <a:solidFill>
                  <a:schemeClr val="tx1"/>
                </a:solidFill>
              </a:rPr>
              <a:t>čtenáře k práci – například k práci v hornictví, zemědělství atp.</a:t>
            </a:r>
          </a:p>
          <a:p>
            <a:endParaRPr lang="cs-CZ" dirty="0"/>
          </a:p>
        </p:txBody>
      </p:sp>
    </p:spTree>
    <p:extLst>
      <p:ext uri="{BB962C8B-B14F-4D97-AF65-F5344CB8AC3E}">
        <p14:creationId xmlns:p14="http://schemas.microsoft.com/office/powerpoint/2010/main" val="274555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Formování čtenáře</a:t>
            </a:r>
          </a:p>
        </p:txBody>
      </p:sp>
      <p:sp>
        <p:nvSpPr>
          <p:cNvPr id="3" name="Zástupný symbol pro obsah 2"/>
          <p:cNvSpPr>
            <a:spLocks noGrp="1"/>
          </p:cNvSpPr>
          <p:nvPr>
            <p:ph idx="1"/>
          </p:nvPr>
        </p:nvSpPr>
        <p:spPr/>
        <p:txBody>
          <a:bodyPr>
            <a:normAutofit fontScale="92500" lnSpcReduction="10000"/>
          </a:bodyPr>
          <a:lstStyle/>
          <a:p>
            <a:pPr marL="45720" indent="0">
              <a:buNone/>
            </a:pPr>
            <a:r>
              <a:rPr lang="cs-CZ" b="1" dirty="0">
                <a:solidFill>
                  <a:schemeClr val="tx1"/>
                </a:solidFill>
              </a:rPr>
              <a:t>(Ne)volný výběr knih</a:t>
            </a:r>
          </a:p>
          <a:p>
            <a:r>
              <a:rPr lang="cs-CZ" dirty="0">
                <a:solidFill>
                  <a:schemeClr val="tx1"/>
                </a:solidFill>
              </a:rPr>
              <a:t>Manipulace se čtenářem se projevovala i na dvou zásadních prvcích knihovnického </a:t>
            </a:r>
            <a:r>
              <a:rPr lang="cs-CZ" dirty="0" smtClean="0">
                <a:solidFill>
                  <a:schemeClr val="tx1"/>
                </a:solidFill>
              </a:rPr>
              <a:t>systému</a:t>
            </a:r>
          </a:p>
          <a:p>
            <a:pPr lvl="1"/>
            <a:r>
              <a:rPr lang="cs-CZ" dirty="0" smtClean="0">
                <a:solidFill>
                  <a:schemeClr val="tx1"/>
                </a:solidFill>
              </a:rPr>
              <a:t>A) volném </a:t>
            </a:r>
            <a:r>
              <a:rPr lang="cs-CZ" dirty="0">
                <a:solidFill>
                  <a:schemeClr val="tx1"/>
                </a:solidFill>
              </a:rPr>
              <a:t>výběru </a:t>
            </a:r>
            <a:r>
              <a:rPr lang="cs-CZ" dirty="0" smtClean="0">
                <a:solidFill>
                  <a:schemeClr val="tx1"/>
                </a:solidFill>
              </a:rPr>
              <a:t>knih</a:t>
            </a:r>
          </a:p>
          <a:p>
            <a:pPr lvl="1"/>
            <a:r>
              <a:rPr lang="cs-CZ" dirty="0" smtClean="0">
                <a:solidFill>
                  <a:schemeClr val="tx1"/>
                </a:solidFill>
              </a:rPr>
              <a:t>B) čtenářském katalogu</a:t>
            </a:r>
          </a:p>
          <a:p>
            <a:pPr marL="45720" indent="0">
              <a:buNone/>
            </a:pPr>
            <a:r>
              <a:rPr lang="cs-CZ" dirty="0" smtClean="0">
                <a:solidFill>
                  <a:schemeClr val="tx1"/>
                </a:solidFill>
              </a:rPr>
              <a:t>Na </a:t>
            </a:r>
            <a:r>
              <a:rPr lang="cs-CZ" dirty="0">
                <a:solidFill>
                  <a:schemeClr val="tx1"/>
                </a:solidFill>
              </a:rPr>
              <a:t>stránkách </a:t>
            </a:r>
            <a:r>
              <a:rPr lang="cs-CZ" dirty="0" smtClean="0">
                <a:solidFill>
                  <a:schemeClr val="tx1"/>
                </a:solidFill>
              </a:rPr>
              <a:t>tehdejšího časopisu Knihovna uváděno, že do </a:t>
            </a:r>
            <a:r>
              <a:rPr lang="cs-CZ" dirty="0">
                <a:solidFill>
                  <a:schemeClr val="tx1"/>
                </a:solidFill>
              </a:rPr>
              <a:t>volného výběru umisťujeme „</a:t>
            </a:r>
            <a:r>
              <a:rPr lang="cs-CZ" i="1" dirty="0">
                <a:solidFill>
                  <a:schemeClr val="tx1"/>
                </a:solidFill>
              </a:rPr>
              <a:t>spisy, na jejichž četbě nám hlavně záleží: socialistickou beletrii, budovatelská díla, aktuální četbu, státně politickou literaturu</a:t>
            </a:r>
            <a:r>
              <a:rPr lang="cs-CZ" dirty="0">
                <a:solidFill>
                  <a:schemeClr val="tx1"/>
                </a:solidFill>
              </a:rPr>
              <a:t>“. </a:t>
            </a:r>
            <a:endParaRPr lang="cs-CZ" dirty="0" smtClean="0">
              <a:solidFill>
                <a:schemeClr val="tx1"/>
              </a:solidFill>
            </a:endParaRPr>
          </a:p>
          <a:p>
            <a:pPr marL="45720" indent="0">
              <a:buNone/>
            </a:pPr>
            <a:r>
              <a:rPr lang="cs-CZ" dirty="0" smtClean="0">
                <a:solidFill>
                  <a:schemeClr val="tx1"/>
                </a:solidFill>
              </a:rPr>
              <a:t>Zkreslování </a:t>
            </a:r>
            <a:r>
              <a:rPr lang="cs-CZ" dirty="0">
                <a:solidFill>
                  <a:schemeClr val="tx1"/>
                </a:solidFill>
              </a:rPr>
              <a:t>katalogů –</a:t>
            </a:r>
            <a:r>
              <a:rPr lang="cs-CZ" dirty="0" smtClean="0">
                <a:solidFill>
                  <a:schemeClr val="tx1"/>
                </a:solidFill>
              </a:rPr>
              <a:t> všechny </a:t>
            </a:r>
            <a:r>
              <a:rPr lang="cs-CZ" dirty="0">
                <a:solidFill>
                  <a:schemeClr val="tx1"/>
                </a:solidFill>
              </a:rPr>
              <a:t>katalogy </a:t>
            </a:r>
            <a:r>
              <a:rPr lang="cs-CZ" dirty="0" smtClean="0">
                <a:solidFill>
                  <a:schemeClr val="tx1"/>
                </a:solidFill>
              </a:rPr>
              <a:t>byly </a:t>
            </a:r>
            <a:r>
              <a:rPr lang="cs-CZ" dirty="0">
                <a:solidFill>
                  <a:schemeClr val="tx1"/>
                </a:solidFill>
              </a:rPr>
              <a:t>důkladně cenzurované a „vhodné tituly“ byly obohaceny o doplňující a hodnotící informace (titul získal například nějakou cenu</a:t>
            </a:r>
            <a:r>
              <a:rPr lang="cs-CZ" dirty="0" smtClean="0">
                <a:solidFill>
                  <a:schemeClr val="tx1"/>
                </a:solidFill>
              </a:rPr>
              <a:t>)</a:t>
            </a:r>
          </a:p>
          <a:p>
            <a:pPr marL="45720" indent="0">
              <a:buNone/>
            </a:pPr>
            <a:r>
              <a:rPr lang="cs-CZ" dirty="0" smtClean="0">
                <a:solidFill>
                  <a:schemeClr val="tx1"/>
                </a:solidFill>
              </a:rPr>
              <a:t>Propagováni </a:t>
            </a:r>
            <a:r>
              <a:rPr lang="cs-CZ" dirty="0">
                <a:solidFill>
                  <a:schemeClr val="tx1"/>
                </a:solidFill>
              </a:rPr>
              <a:t>i preferovaní autoři a knihy – odkazové lístky na ně se zmnožovaly, a tak se zvyšovala pravděpodobnost, že na ně čtenář </a:t>
            </a:r>
            <a:r>
              <a:rPr lang="cs-CZ" dirty="0" smtClean="0">
                <a:solidFill>
                  <a:schemeClr val="tx1"/>
                </a:solidFill>
              </a:rPr>
              <a:t>narazí</a:t>
            </a:r>
            <a:endParaRPr lang="cs-CZ" dirty="0">
              <a:solidFill>
                <a:schemeClr val="tx1"/>
              </a:solidFill>
            </a:endParaRPr>
          </a:p>
          <a:p>
            <a:endParaRPr lang="cs-CZ" dirty="0"/>
          </a:p>
        </p:txBody>
      </p:sp>
    </p:spTree>
    <p:extLst>
      <p:ext uri="{BB962C8B-B14F-4D97-AF65-F5344CB8AC3E}">
        <p14:creationId xmlns:p14="http://schemas.microsoft.com/office/powerpoint/2010/main" val="2822785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Knihovnictví poválečné</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solidFill>
                  <a:schemeClr val="tx1"/>
                </a:solidFill>
              </a:rPr>
              <a:t>Po roce 1948 nabývá </a:t>
            </a:r>
            <a:r>
              <a:rPr lang="cs-CZ" b="1" dirty="0">
                <a:solidFill>
                  <a:schemeClr val="tx1"/>
                </a:solidFill>
              </a:rPr>
              <a:t>osoba knihovníka </a:t>
            </a:r>
            <a:r>
              <a:rPr lang="cs-CZ" dirty="0">
                <a:solidFill>
                  <a:schemeClr val="tx1"/>
                </a:solidFill>
              </a:rPr>
              <a:t>na </a:t>
            </a:r>
            <a:r>
              <a:rPr lang="cs-CZ" dirty="0" smtClean="0">
                <a:solidFill>
                  <a:schemeClr val="tx1"/>
                </a:solidFill>
              </a:rPr>
              <a:t>důležitosti</a:t>
            </a:r>
          </a:p>
          <a:p>
            <a:r>
              <a:rPr lang="cs-CZ" dirty="0" smtClean="0">
                <a:solidFill>
                  <a:schemeClr val="tx1"/>
                </a:solidFill>
              </a:rPr>
              <a:t>Úkol knihovníka: tzv</a:t>
            </a:r>
            <a:r>
              <a:rPr lang="cs-CZ" dirty="0">
                <a:solidFill>
                  <a:schemeClr val="tx1"/>
                </a:solidFill>
              </a:rPr>
              <a:t>. výchova </a:t>
            </a:r>
            <a:r>
              <a:rPr lang="cs-CZ" dirty="0" smtClean="0">
                <a:solidFill>
                  <a:schemeClr val="tx1"/>
                </a:solidFill>
              </a:rPr>
              <a:t>lidu k </a:t>
            </a:r>
            <a:r>
              <a:rPr lang="cs-CZ" dirty="0">
                <a:solidFill>
                  <a:schemeClr val="tx1"/>
                </a:solidFill>
              </a:rPr>
              <a:t>socialismu, </a:t>
            </a:r>
            <a:r>
              <a:rPr lang="cs-CZ" dirty="0" smtClean="0">
                <a:solidFill>
                  <a:schemeClr val="tx1"/>
                </a:solidFill>
              </a:rPr>
              <a:t>k jeho </a:t>
            </a:r>
            <a:r>
              <a:rPr lang="cs-CZ" dirty="0" smtClean="0">
                <a:solidFill>
                  <a:schemeClr val="tx1"/>
                </a:solidFill>
              </a:rPr>
              <a:t>chápání</a:t>
            </a:r>
          </a:p>
          <a:p>
            <a:r>
              <a:rPr lang="cs-CZ" b="1" dirty="0" smtClean="0">
                <a:solidFill>
                  <a:schemeClr val="tx1"/>
                </a:solidFill>
              </a:rPr>
              <a:t>Cenzura v knihovních fondech </a:t>
            </a:r>
            <a:r>
              <a:rPr lang="cs-CZ" dirty="0" smtClean="0">
                <a:solidFill>
                  <a:schemeClr val="tx1"/>
                </a:solidFill>
              </a:rPr>
              <a:t>(odstraňování brakové, pokleslé literatury či literatury v přímém </a:t>
            </a:r>
            <a:r>
              <a:rPr lang="cs-CZ" dirty="0">
                <a:solidFill>
                  <a:schemeClr val="tx1"/>
                </a:solidFill>
              </a:rPr>
              <a:t>rozporu se státním </a:t>
            </a:r>
            <a:r>
              <a:rPr lang="cs-CZ" dirty="0" smtClean="0">
                <a:solidFill>
                  <a:schemeClr val="tx1"/>
                </a:solidFill>
              </a:rPr>
              <a:t>zřízením)</a:t>
            </a:r>
          </a:p>
          <a:p>
            <a:r>
              <a:rPr lang="cs-CZ" dirty="0" smtClean="0">
                <a:solidFill>
                  <a:schemeClr val="tx1"/>
                </a:solidFill>
              </a:rPr>
              <a:t>Sepisovány dlouhé </a:t>
            </a:r>
            <a:r>
              <a:rPr lang="cs-CZ" dirty="0">
                <a:solidFill>
                  <a:schemeClr val="tx1"/>
                </a:solidFill>
              </a:rPr>
              <a:t>seznamy tzv. zakázaných </a:t>
            </a:r>
            <a:r>
              <a:rPr lang="cs-CZ" dirty="0" smtClean="0">
                <a:solidFill>
                  <a:schemeClr val="tx1"/>
                </a:solidFill>
              </a:rPr>
              <a:t>knih (knihy vyřazeny </a:t>
            </a:r>
            <a:r>
              <a:rPr lang="cs-CZ" dirty="0">
                <a:solidFill>
                  <a:schemeClr val="tx1"/>
                </a:solidFill>
              </a:rPr>
              <a:t>z volného výběru a čtenáři k nim neměli </a:t>
            </a:r>
            <a:r>
              <a:rPr lang="cs-CZ" dirty="0" smtClean="0">
                <a:solidFill>
                  <a:schemeClr val="tx1"/>
                </a:solidFill>
              </a:rPr>
              <a:t>přístup)</a:t>
            </a:r>
            <a:endParaRPr lang="cs-CZ" dirty="0">
              <a:solidFill>
                <a:schemeClr val="tx1"/>
              </a:solidFill>
            </a:endParaRPr>
          </a:p>
          <a:p>
            <a:r>
              <a:rPr lang="cs-CZ" b="1" dirty="0">
                <a:solidFill>
                  <a:schemeClr val="tx1"/>
                </a:solidFill>
              </a:rPr>
              <a:t>Od roku 1948 přešlo knihovnictví pod správu ministerstva </a:t>
            </a:r>
            <a:r>
              <a:rPr lang="cs-CZ" b="1" dirty="0" smtClean="0">
                <a:solidFill>
                  <a:schemeClr val="tx1"/>
                </a:solidFill>
              </a:rPr>
              <a:t>informací</a:t>
            </a:r>
          </a:p>
          <a:p>
            <a:r>
              <a:rPr lang="cs-CZ" dirty="0" smtClean="0">
                <a:solidFill>
                  <a:schemeClr val="tx1"/>
                </a:solidFill>
              </a:rPr>
              <a:t>Poradní </a:t>
            </a:r>
            <a:r>
              <a:rPr lang="cs-CZ" dirty="0">
                <a:solidFill>
                  <a:schemeClr val="tx1"/>
                </a:solidFill>
              </a:rPr>
              <a:t>orgán pro otázky knihovnictví </a:t>
            </a:r>
            <a:r>
              <a:rPr lang="cs-CZ" dirty="0" smtClean="0">
                <a:solidFill>
                  <a:schemeClr val="tx1"/>
                </a:solidFill>
              </a:rPr>
              <a:t>= zřízena </a:t>
            </a:r>
            <a:r>
              <a:rPr lang="cs-CZ" dirty="0">
                <a:solidFill>
                  <a:schemeClr val="tx1"/>
                </a:solidFill>
              </a:rPr>
              <a:t>Státní knihovnická </a:t>
            </a:r>
            <a:r>
              <a:rPr lang="cs-CZ" dirty="0" smtClean="0">
                <a:solidFill>
                  <a:schemeClr val="tx1"/>
                </a:solidFill>
              </a:rPr>
              <a:t>rada (zástupci </a:t>
            </a:r>
            <a:r>
              <a:rPr lang="cs-CZ" dirty="0">
                <a:solidFill>
                  <a:schemeClr val="tx1"/>
                </a:solidFill>
              </a:rPr>
              <a:t>různých typů </a:t>
            </a:r>
            <a:r>
              <a:rPr lang="cs-CZ" dirty="0" smtClean="0">
                <a:solidFill>
                  <a:schemeClr val="tx1"/>
                </a:solidFill>
              </a:rPr>
              <a:t>knihoven)</a:t>
            </a:r>
            <a:endParaRPr lang="cs-CZ" dirty="0" smtClean="0">
              <a:solidFill>
                <a:schemeClr val="tx1"/>
              </a:solidFill>
            </a:endParaRPr>
          </a:p>
          <a:p>
            <a:r>
              <a:rPr lang="cs-CZ" dirty="0" smtClean="0">
                <a:solidFill>
                  <a:schemeClr val="tx1"/>
                </a:solidFill>
              </a:rPr>
              <a:t>Cenzura také v prostředí vydávání </a:t>
            </a:r>
            <a:r>
              <a:rPr lang="cs-CZ" dirty="0">
                <a:solidFill>
                  <a:schemeClr val="tx1"/>
                </a:solidFill>
              </a:rPr>
              <a:t>a rozšiřování neperiodických </a:t>
            </a:r>
            <a:r>
              <a:rPr lang="cs-CZ" dirty="0" smtClean="0">
                <a:solidFill>
                  <a:schemeClr val="tx1"/>
                </a:solidFill>
              </a:rPr>
              <a:t>publikací - roku </a:t>
            </a:r>
            <a:r>
              <a:rPr lang="cs-CZ" dirty="0">
                <a:solidFill>
                  <a:schemeClr val="tx1"/>
                </a:solidFill>
              </a:rPr>
              <a:t>1949 </a:t>
            </a:r>
            <a:r>
              <a:rPr lang="cs-CZ" dirty="0" smtClean="0">
                <a:solidFill>
                  <a:schemeClr val="tx1"/>
                </a:solidFill>
              </a:rPr>
              <a:t>vydán </a:t>
            </a:r>
            <a:r>
              <a:rPr lang="cs-CZ" dirty="0">
                <a:solidFill>
                  <a:schemeClr val="tx1"/>
                </a:solidFill>
              </a:rPr>
              <a:t>zákon, který omezoval nakladatelskou </a:t>
            </a:r>
            <a:r>
              <a:rPr lang="cs-CZ" dirty="0" smtClean="0">
                <a:solidFill>
                  <a:schemeClr val="tx1"/>
                </a:solidFill>
              </a:rPr>
              <a:t>činnost</a:t>
            </a:r>
            <a:endParaRPr lang="cs-CZ" dirty="0">
              <a:solidFill>
                <a:schemeClr val="tx1"/>
              </a:solidFill>
            </a:endParaRPr>
          </a:p>
          <a:p>
            <a:endParaRPr lang="cs-CZ" dirty="0"/>
          </a:p>
        </p:txBody>
      </p:sp>
    </p:spTree>
    <p:extLst>
      <p:ext uri="{BB962C8B-B14F-4D97-AF65-F5344CB8AC3E}">
        <p14:creationId xmlns:p14="http://schemas.microsoft.com/office/powerpoint/2010/main" val="98169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Formování čtenáře</a:t>
            </a:r>
          </a:p>
        </p:txBody>
      </p:sp>
      <p:sp>
        <p:nvSpPr>
          <p:cNvPr id="3" name="Zástupný symbol pro obsah 2"/>
          <p:cNvSpPr>
            <a:spLocks noGrp="1"/>
          </p:cNvSpPr>
          <p:nvPr>
            <p:ph idx="1"/>
          </p:nvPr>
        </p:nvSpPr>
        <p:spPr/>
        <p:txBody>
          <a:bodyPr>
            <a:normAutofit fontScale="92500" lnSpcReduction="20000"/>
          </a:bodyPr>
          <a:lstStyle/>
          <a:p>
            <a:pPr marL="45720" indent="0">
              <a:buNone/>
            </a:pPr>
            <a:r>
              <a:rPr lang="cs-CZ" b="1" dirty="0" smtClean="0">
                <a:solidFill>
                  <a:schemeClr val="tx1"/>
                </a:solidFill>
              </a:rPr>
              <a:t>Fenomén nástěnky</a:t>
            </a:r>
            <a:endParaRPr lang="cs-CZ" b="1" dirty="0">
              <a:solidFill>
                <a:schemeClr val="tx1"/>
              </a:solidFill>
            </a:endParaRPr>
          </a:p>
          <a:p>
            <a:r>
              <a:rPr lang="cs-CZ" dirty="0">
                <a:solidFill>
                  <a:schemeClr val="tx1"/>
                </a:solidFill>
              </a:rPr>
              <a:t>„</a:t>
            </a:r>
            <a:r>
              <a:rPr lang="cs-CZ" i="1" dirty="0">
                <a:solidFill>
                  <a:schemeClr val="tx1"/>
                </a:solidFill>
              </a:rPr>
              <a:t>Nástěnka je informační deska obvykle pověšená na zdi sloužící účelům zveřejňování informací, propagace, vyvěšování vzkazů (např. studentská kolej) nebo propagandy</a:t>
            </a:r>
            <a:r>
              <a:rPr lang="cs-CZ" i="1" dirty="0" smtClean="0">
                <a:solidFill>
                  <a:schemeClr val="tx1"/>
                </a:solidFill>
              </a:rPr>
              <a:t>.</a:t>
            </a:r>
            <a:r>
              <a:rPr lang="cs-CZ" dirty="0" smtClean="0">
                <a:solidFill>
                  <a:schemeClr val="tx1"/>
                </a:solidFill>
              </a:rPr>
              <a:t>“</a:t>
            </a:r>
          </a:p>
          <a:p>
            <a:r>
              <a:rPr lang="cs-CZ" dirty="0" smtClean="0">
                <a:solidFill>
                  <a:schemeClr val="tx1"/>
                </a:solidFill>
              </a:rPr>
              <a:t>Fungovaly </a:t>
            </a:r>
            <a:r>
              <a:rPr lang="cs-CZ" dirty="0">
                <a:solidFill>
                  <a:schemeClr val="tx1"/>
                </a:solidFill>
              </a:rPr>
              <a:t>především jako propaganda </a:t>
            </a:r>
            <a:r>
              <a:rPr lang="cs-CZ" dirty="0" smtClean="0">
                <a:solidFill>
                  <a:schemeClr val="tx1"/>
                </a:solidFill>
              </a:rPr>
              <a:t>režimu (v </a:t>
            </a:r>
            <a:r>
              <a:rPr lang="cs-CZ" dirty="0">
                <a:solidFill>
                  <a:schemeClr val="tx1"/>
                </a:solidFill>
              </a:rPr>
              <a:t>dílnách, kancelářích, </a:t>
            </a:r>
            <a:r>
              <a:rPr lang="cs-CZ" dirty="0" smtClean="0">
                <a:solidFill>
                  <a:schemeClr val="tx1"/>
                </a:solidFill>
              </a:rPr>
              <a:t>firmách, školách i knihovnách), nedílnou </a:t>
            </a:r>
            <a:r>
              <a:rPr lang="cs-CZ" dirty="0">
                <a:solidFill>
                  <a:schemeClr val="tx1"/>
                </a:solidFill>
              </a:rPr>
              <a:t>součástí </a:t>
            </a:r>
            <a:r>
              <a:rPr lang="cs-CZ" dirty="0" smtClean="0">
                <a:solidFill>
                  <a:schemeClr val="tx1"/>
                </a:solidFill>
              </a:rPr>
              <a:t>života v režimu </a:t>
            </a:r>
          </a:p>
          <a:p>
            <a:r>
              <a:rPr lang="cs-CZ" dirty="0" smtClean="0">
                <a:solidFill>
                  <a:schemeClr val="tx1"/>
                </a:solidFill>
              </a:rPr>
              <a:t>Náplní </a:t>
            </a:r>
            <a:r>
              <a:rPr lang="cs-CZ" dirty="0">
                <a:solidFill>
                  <a:schemeClr val="tx1"/>
                </a:solidFill>
              </a:rPr>
              <a:t>byla aktuální výročí, svátky (MDŽ, svátek práce atp.) a určená komunistická </a:t>
            </a:r>
            <a:r>
              <a:rPr lang="cs-CZ" dirty="0" smtClean="0">
                <a:solidFill>
                  <a:schemeClr val="tx1"/>
                </a:solidFill>
              </a:rPr>
              <a:t>hesla</a:t>
            </a:r>
          </a:p>
          <a:p>
            <a:r>
              <a:rPr lang="cs-CZ" dirty="0" smtClean="0">
                <a:solidFill>
                  <a:schemeClr val="tx1"/>
                </a:solidFill>
              </a:rPr>
              <a:t>Hesla sestavována </a:t>
            </a:r>
            <a:r>
              <a:rPr lang="cs-CZ" dirty="0">
                <a:solidFill>
                  <a:schemeClr val="tx1"/>
                </a:solidFill>
              </a:rPr>
              <a:t>z krepových, většinou rudých písmen, nalepených na tvrdší podklad a zbytek nástěnky byl doplněn výstřižky z </a:t>
            </a:r>
            <a:r>
              <a:rPr lang="cs-CZ" dirty="0" smtClean="0">
                <a:solidFill>
                  <a:schemeClr val="tx1"/>
                </a:solidFill>
              </a:rPr>
              <a:t>časopisů</a:t>
            </a:r>
          </a:p>
          <a:p>
            <a:r>
              <a:rPr lang="cs-CZ" dirty="0" smtClean="0">
                <a:solidFill>
                  <a:schemeClr val="tx1"/>
                </a:solidFill>
              </a:rPr>
              <a:t>O </a:t>
            </a:r>
            <a:r>
              <a:rPr lang="cs-CZ" dirty="0">
                <a:solidFill>
                  <a:schemeClr val="tx1"/>
                </a:solidFill>
              </a:rPr>
              <a:t>nástěnky se staraly osoby přímo k tomuto určené, podniky měly své nástěnkáře, některé i celé jejich </a:t>
            </a:r>
            <a:r>
              <a:rPr lang="cs-CZ" dirty="0" smtClean="0">
                <a:solidFill>
                  <a:schemeClr val="tx1"/>
                </a:solidFill>
              </a:rPr>
              <a:t>oddělení</a:t>
            </a:r>
          </a:p>
          <a:p>
            <a:r>
              <a:rPr lang="cs-CZ" dirty="0" smtClean="0">
                <a:solidFill>
                  <a:schemeClr val="tx1"/>
                </a:solidFill>
              </a:rPr>
              <a:t>Vedle nástěnek také výstavky </a:t>
            </a:r>
            <a:r>
              <a:rPr lang="cs-CZ" dirty="0" smtClean="0"/>
              <a:t>v </a:t>
            </a:r>
            <a:r>
              <a:rPr lang="cs-CZ" dirty="0"/>
              <a:t>knihovnách </a:t>
            </a:r>
            <a:r>
              <a:rPr lang="cs-CZ" dirty="0">
                <a:solidFill>
                  <a:schemeClr val="tx1"/>
                </a:solidFill>
              </a:rPr>
              <a:t>–</a:t>
            </a:r>
            <a:r>
              <a:rPr lang="cs-CZ" dirty="0" smtClean="0"/>
              <a:t> </a:t>
            </a:r>
            <a:r>
              <a:rPr lang="cs-CZ" dirty="0">
                <a:solidFill>
                  <a:schemeClr val="tx1"/>
                </a:solidFill>
              </a:rPr>
              <a:t>věnovaly </a:t>
            </a:r>
            <a:r>
              <a:rPr lang="cs-CZ" dirty="0" smtClean="0">
                <a:solidFill>
                  <a:schemeClr val="tx1"/>
                </a:solidFill>
              </a:rPr>
              <a:t>se především </a:t>
            </a:r>
            <a:r>
              <a:rPr lang="cs-CZ" dirty="0">
                <a:solidFill>
                  <a:schemeClr val="tx1"/>
                </a:solidFill>
              </a:rPr>
              <a:t>vesmíru a novým objevům ve </a:t>
            </a:r>
            <a:r>
              <a:rPr lang="cs-CZ" dirty="0" smtClean="0">
                <a:solidFill>
                  <a:schemeClr val="tx1"/>
                </a:solidFill>
              </a:rPr>
              <a:t>vědě … v Lounech výstavka </a:t>
            </a:r>
            <a:r>
              <a:rPr lang="cs-CZ" dirty="0">
                <a:solidFill>
                  <a:schemeClr val="tx1"/>
                </a:solidFill>
              </a:rPr>
              <a:t>s názvem „Náboženství - opium </a:t>
            </a:r>
            <a:r>
              <a:rPr lang="cs-CZ" dirty="0" smtClean="0">
                <a:solidFill>
                  <a:schemeClr val="tx1"/>
                </a:solidFill>
              </a:rPr>
              <a:t>lidu“</a:t>
            </a:r>
            <a:endParaRPr lang="cs-CZ" dirty="0">
              <a:solidFill>
                <a:schemeClr val="tx1"/>
              </a:solidFill>
            </a:endParaRPr>
          </a:p>
          <a:p>
            <a:endParaRPr lang="cs-CZ" dirty="0">
              <a:solidFill>
                <a:schemeClr val="tx1"/>
              </a:solidFill>
            </a:endParaRPr>
          </a:p>
          <a:p>
            <a:endParaRPr lang="cs-CZ" dirty="0"/>
          </a:p>
        </p:txBody>
      </p:sp>
    </p:spTree>
    <p:extLst>
      <p:ext uri="{BB962C8B-B14F-4D97-AF65-F5344CB8AC3E}">
        <p14:creationId xmlns:p14="http://schemas.microsoft.com/office/powerpoint/2010/main" val="3428937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835417" y="1819140"/>
            <a:ext cx="5214471" cy="2611192"/>
          </a:xfrm>
          <a:prstGeom prst="rect">
            <a:avLst/>
          </a:prstGeom>
        </p:spPr>
      </p:pic>
      <p:pic>
        <p:nvPicPr>
          <p:cNvPr id="6" name="Obrázek 5"/>
          <p:cNvPicPr>
            <a:picLocks noChangeAspect="1"/>
          </p:cNvPicPr>
          <p:nvPr/>
        </p:nvPicPr>
        <p:blipFill>
          <a:blip r:embed="rId3"/>
          <a:stretch>
            <a:fillRect/>
          </a:stretch>
        </p:blipFill>
        <p:spPr>
          <a:xfrm>
            <a:off x="6444199" y="1098863"/>
            <a:ext cx="4867275" cy="4248150"/>
          </a:xfrm>
          <a:prstGeom prst="rect">
            <a:avLst/>
          </a:prstGeom>
        </p:spPr>
      </p:pic>
    </p:spTree>
    <p:extLst>
      <p:ext uri="{BB962C8B-B14F-4D97-AF65-F5344CB8AC3E}">
        <p14:creationId xmlns:p14="http://schemas.microsoft.com/office/powerpoint/2010/main" val="103641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609600"/>
            <a:ext cx="9875520" cy="832834"/>
          </a:xfrm>
        </p:spPr>
        <p:txBody>
          <a:bodyPr>
            <a:normAutofit/>
          </a:bodyPr>
          <a:lstStyle/>
          <a:p>
            <a:r>
              <a:rPr lang="cs-CZ" sz="2800" dirty="0" smtClean="0"/>
              <a:t>Jihočeská knihovna v Českých Budějovicích </a:t>
            </a:r>
            <a:endParaRPr lang="cs-CZ" sz="2800" dirty="0"/>
          </a:p>
        </p:txBody>
      </p:sp>
      <p:pic>
        <p:nvPicPr>
          <p:cNvPr id="4" name="Zástupný symbol pro obsah 3"/>
          <p:cNvPicPr>
            <a:picLocks noGrp="1" noChangeAspect="1"/>
          </p:cNvPicPr>
          <p:nvPr>
            <p:ph idx="1"/>
          </p:nvPr>
        </p:nvPicPr>
        <p:blipFill>
          <a:blip r:embed="rId2"/>
          <a:stretch>
            <a:fillRect/>
          </a:stretch>
        </p:blipFill>
        <p:spPr>
          <a:xfrm>
            <a:off x="765810" y="2525399"/>
            <a:ext cx="5314950" cy="3514725"/>
          </a:xfrm>
          <a:prstGeom prst="rect">
            <a:avLst/>
          </a:prstGeom>
        </p:spPr>
      </p:pic>
      <p:pic>
        <p:nvPicPr>
          <p:cNvPr id="5" name="Obrázek 4"/>
          <p:cNvPicPr>
            <a:picLocks noChangeAspect="1"/>
          </p:cNvPicPr>
          <p:nvPr/>
        </p:nvPicPr>
        <p:blipFill>
          <a:blip r:embed="rId3"/>
          <a:stretch>
            <a:fillRect/>
          </a:stretch>
        </p:blipFill>
        <p:spPr>
          <a:xfrm>
            <a:off x="6573155" y="1571088"/>
            <a:ext cx="5314950" cy="3638550"/>
          </a:xfrm>
          <a:prstGeom prst="rect">
            <a:avLst/>
          </a:prstGeom>
        </p:spPr>
      </p:pic>
    </p:spTree>
    <p:extLst>
      <p:ext uri="{BB962C8B-B14F-4D97-AF65-F5344CB8AC3E}">
        <p14:creationId xmlns:p14="http://schemas.microsoft.com/office/powerpoint/2010/main" val="121701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Knihovnictví na sklonku 50. let 20. století</a:t>
            </a:r>
            <a:endParaRPr lang="cs-CZ" dirty="0"/>
          </a:p>
        </p:txBody>
      </p:sp>
      <p:sp>
        <p:nvSpPr>
          <p:cNvPr id="4" name="Zástupný symbol pro obsah 3"/>
          <p:cNvSpPr>
            <a:spLocks noGrp="1"/>
          </p:cNvSpPr>
          <p:nvPr>
            <p:ph idx="1"/>
          </p:nvPr>
        </p:nvSpPr>
        <p:spPr/>
        <p:txBody>
          <a:bodyPr>
            <a:normAutofit/>
          </a:bodyPr>
          <a:lstStyle/>
          <a:p>
            <a:r>
              <a:rPr lang="cs-CZ" dirty="0" smtClean="0">
                <a:solidFill>
                  <a:schemeClr val="tx1"/>
                </a:solidFill>
              </a:rPr>
              <a:t>Prosinec 1958 - II</a:t>
            </a:r>
            <a:r>
              <a:rPr lang="cs-CZ" dirty="0">
                <a:solidFill>
                  <a:schemeClr val="tx1"/>
                </a:solidFill>
              </a:rPr>
              <a:t>. celostátní sjezd československých knihovníků, doplněný o projevy čelních </a:t>
            </a:r>
            <a:r>
              <a:rPr lang="cs-CZ" dirty="0" smtClean="0">
                <a:solidFill>
                  <a:schemeClr val="tx1"/>
                </a:solidFill>
              </a:rPr>
              <a:t>státních a stranických </a:t>
            </a:r>
            <a:r>
              <a:rPr lang="cs-CZ" dirty="0" smtClean="0">
                <a:solidFill>
                  <a:schemeClr val="tx1"/>
                </a:solidFill>
              </a:rPr>
              <a:t>představitelů</a:t>
            </a:r>
            <a:endParaRPr lang="cs-CZ" dirty="0" smtClean="0">
              <a:solidFill>
                <a:schemeClr val="tx1"/>
              </a:solidFill>
            </a:endParaRPr>
          </a:p>
          <a:p>
            <a:r>
              <a:rPr lang="cs-CZ" dirty="0" smtClean="0">
                <a:solidFill>
                  <a:schemeClr val="tx1"/>
                </a:solidFill>
              </a:rPr>
              <a:t>Program sjezdu ovlivněn usnesením </a:t>
            </a:r>
            <a:r>
              <a:rPr lang="cs-CZ" dirty="0">
                <a:solidFill>
                  <a:schemeClr val="tx1"/>
                </a:solidFill>
              </a:rPr>
              <a:t>XI. sjezdu Komunistické strany Československa o uskutečnění kulturní revoluce, ve kterém ministr školství a kultury dr. F. </a:t>
            </a:r>
            <a:r>
              <a:rPr lang="cs-CZ" dirty="0" err="1">
                <a:solidFill>
                  <a:schemeClr val="tx1"/>
                </a:solidFill>
              </a:rPr>
              <a:t>Kahuda</a:t>
            </a:r>
            <a:r>
              <a:rPr lang="cs-CZ" dirty="0">
                <a:solidFill>
                  <a:schemeClr val="tx1"/>
                </a:solidFill>
              </a:rPr>
              <a:t> oznámil důležité cíle na několik následujících let. „</a:t>
            </a:r>
            <a:r>
              <a:rPr lang="cs-CZ" i="1" dirty="0">
                <a:solidFill>
                  <a:schemeClr val="tx1"/>
                </a:solidFill>
              </a:rPr>
              <a:t>Hlavní úkoly revoluce jsou i hlavními úkoly knihovníků</a:t>
            </a:r>
            <a:r>
              <a:rPr lang="cs-CZ" i="1" dirty="0" smtClean="0">
                <a:solidFill>
                  <a:schemeClr val="tx1"/>
                </a:solidFill>
              </a:rPr>
              <a:t>.“</a:t>
            </a:r>
          </a:p>
          <a:p>
            <a:r>
              <a:rPr lang="cs-CZ" dirty="0" smtClean="0">
                <a:solidFill>
                  <a:schemeClr val="tx1"/>
                </a:solidFill>
              </a:rPr>
              <a:t>Nejdůležitější úkol: politicko-výchovná práce, dále zlepšení </a:t>
            </a:r>
            <a:r>
              <a:rPr lang="cs-CZ" dirty="0">
                <a:solidFill>
                  <a:schemeClr val="tx1"/>
                </a:solidFill>
              </a:rPr>
              <a:t>fondů, zdokonalení služeb, zkvalitnění práce se zemědělskou </a:t>
            </a:r>
            <a:r>
              <a:rPr lang="cs-CZ" dirty="0" smtClean="0">
                <a:solidFill>
                  <a:schemeClr val="tx1"/>
                </a:solidFill>
              </a:rPr>
              <a:t>literaturou (venkovské lidové knihovny), </a:t>
            </a:r>
            <a:r>
              <a:rPr lang="cs-CZ" dirty="0">
                <a:solidFill>
                  <a:schemeClr val="tx1"/>
                </a:solidFill>
              </a:rPr>
              <a:t>propagace a šíření krásné </a:t>
            </a:r>
            <a:r>
              <a:rPr lang="cs-CZ" dirty="0" smtClean="0">
                <a:solidFill>
                  <a:schemeClr val="tx1"/>
                </a:solidFill>
              </a:rPr>
              <a:t>literatury</a:t>
            </a:r>
          </a:p>
          <a:p>
            <a:r>
              <a:rPr lang="cs-CZ" dirty="0" smtClean="0">
                <a:solidFill>
                  <a:schemeClr val="tx1"/>
                </a:solidFill>
              </a:rPr>
              <a:t>Zvláštní pozornost </a:t>
            </a:r>
            <a:r>
              <a:rPr lang="cs-CZ" dirty="0">
                <a:solidFill>
                  <a:schemeClr val="tx1"/>
                </a:solidFill>
              </a:rPr>
              <a:t>věnovaná zaostávajícím knihovnám na </a:t>
            </a:r>
            <a:r>
              <a:rPr lang="cs-CZ" dirty="0" smtClean="0">
                <a:solidFill>
                  <a:schemeClr val="tx1"/>
                </a:solidFill>
              </a:rPr>
              <a:t>Slovensku</a:t>
            </a:r>
            <a:endParaRPr lang="cs-CZ" dirty="0">
              <a:solidFill>
                <a:schemeClr val="tx1"/>
              </a:solidFill>
            </a:endParaRPr>
          </a:p>
          <a:p>
            <a:endParaRPr lang="cs-CZ" dirty="0"/>
          </a:p>
        </p:txBody>
      </p:sp>
    </p:spTree>
    <p:extLst>
      <p:ext uri="{BB962C8B-B14F-4D97-AF65-F5344CB8AC3E}">
        <p14:creationId xmlns:p14="http://schemas.microsoft.com/office/powerpoint/2010/main" val="114767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609600"/>
            <a:ext cx="9875520" cy="922986"/>
          </a:xfrm>
        </p:spPr>
        <p:txBody>
          <a:bodyPr/>
          <a:lstStyle/>
          <a:p>
            <a:r>
              <a:rPr lang="cs-CZ" dirty="0"/>
              <a:t>Knihovnictví na sklonku 50. let 20. století</a:t>
            </a:r>
          </a:p>
        </p:txBody>
      </p:sp>
      <p:sp>
        <p:nvSpPr>
          <p:cNvPr id="3" name="Zástupný symbol pro obsah 2"/>
          <p:cNvSpPr>
            <a:spLocks noGrp="1"/>
          </p:cNvSpPr>
          <p:nvPr>
            <p:ph idx="1"/>
          </p:nvPr>
        </p:nvSpPr>
        <p:spPr>
          <a:xfrm>
            <a:off x="1143000" y="1532586"/>
            <a:ext cx="9872871" cy="4893972"/>
          </a:xfrm>
        </p:spPr>
        <p:txBody>
          <a:bodyPr>
            <a:normAutofit fontScale="92500" lnSpcReduction="10000"/>
          </a:bodyPr>
          <a:lstStyle/>
          <a:p>
            <a:r>
              <a:rPr lang="cs-CZ" dirty="0" smtClean="0">
                <a:solidFill>
                  <a:schemeClr val="tx1"/>
                </a:solidFill>
              </a:rPr>
              <a:t>Oblíbení spisovatelé českých dětí např. v roce 1958:</a:t>
            </a:r>
          </a:p>
          <a:p>
            <a:pPr lvl="1"/>
            <a:r>
              <a:rPr lang="cs-CZ" dirty="0" smtClean="0">
                <a:solidFill>
                  <a:schemeClr val="tx1"/>
                </a:solidFill>
              </a:rPr>
              <a:t>v pořadí  </a:t>
            </a:r>
            <a:r>
              <a:rPr lang="cs-CZ" dirty="0" err="1" smtClean="0">
                <a:solidFill>
                  <a:schemeClr val="tx1"/>
                </a:solidFill>
              </a:rPr>
              <a:t>Jules</a:t>
            </a:r>
            <a:r>
              <a:rPr lang="cs-CZ" dirty="0" smtClean="0">
                <a:solidFill>
                  <a:schemeClr val="tx1"/>
                </a:solidFill>
              </a:rPr>
              <a:t> Verne</a:t>
            </a:r>
            <a:r>
              <a:rPr lang="cs-CZ" dirty="0">
                <a:solidFill>
                  <a:schemeClr val="tx1"/>
                </a:solidFill>
              </a:rPr>
              <a:t>, </a:t>
            </a:r>
            <a:r>
              <a:rPr lang="cs-CZ" dirty="0" smtClean="0">
                <a:solidFill>
                  <a:schemeClr val="tx1"/>
                </a:solidFill>
              </a:rPr>
              <a:t>Alois Jirásek</a:t>
            </a:r>
            <a:r>
              <a:rPr lang="cs-CZ" dirty="0">
                <a:solidFill>
                  <a:schemeClr val="tx1"/>
                </a:solidFill>
              </a:rPr>
              <a:t>, </a:t>
            </a:r>
            <a:r>
              <a:rPr lang="cs-CZ" dirty="0" smtClean="0">
                <a:solidFill>
                  <a:schemeClr val="tx1"/>
                </a:solidFill>
              </a:rPr>
              <a:t>Božena Němcová</a:t>
            </a:r>
            <a:r>
              <a:rPr lang="cs-CZ" dirty="0">
                <a:solidFill>
                  <a:schemeClr val="tx1"/>
                </a:solidFill>
              </a:rPr>
              <a:t>, </a:t>
            </a:r>
            <a:r>
              <a:rPr lang="cs-CZ" dirty="0" smtClean="0">
                <a:solidFill>
                  <a:schemeClr val="tx1"/>
                </a:solidFill>
              </a:rPr>
              <a:t>Marie Majerová</a:t>
            </a:r>
            <a:r>
              <a:rPr lang="cs-CZ" dirty="0">
                <a:solidFill>
                  <a:schemeClr val="tx1"/>
                </a:solidFill>
              </a:rPr>
              <a:t>, </a:t>
            </a:r>
            <a:r>
              <a:rPr lang="cs-CZ" dirty="0" smtClean="0">
                <a:solidFill>
                  <a:schemeClr val="tx1"/>
                </a:solidFill>
              </a:rPr>
              <a:t>Arkadij </a:t>
            </a:r>
            <a:r>
              <a:rPr lang="cs-CZ" dirty="0" err="1" smtClean="0">
                <a:solidFill>
                  <a:schemeClr val="tx1"/>
                </a:solidFill>
              </a:rPr>
              <a:t>Gajdar</a:t>
            </a:r>
            <a:endParaRPr lang="cs-CZ" dirty="0" smtClean="0">
              <a:solidFill>
                <a:schemeClr val="tx1"/>
              </a:solidFill>
            </a:endParaRPr>
          </a:p>
          <a:p>
            <a:r>
              <a:rPr lang="cs-CZ" dirty="0" smtClean="0">
                <a:solidFill>
                  <a:schemeClr val="tx1"/>
                </a:solidFill>
              </a:rPr>
              <a:t>Nejoblíbenější </a:t>
            </a:r>
            <a:r>
              <a:rPr lang="cs-CZ" dirty="0">
                <a:solidFill>
                  <a:schemeClr val="tx1"/>
                </a:solidFill>
              </a:rPr>
              <a:t>hrdina byl nejčastěji uváděn </a:t>
            </a:r>
            <a:r>
              <a:rPr lang="cs-CZ" dirty="0" smtClean="0">
                <a:solidFill>
                  <a:schemeClr val="tx1"/>
                </a:solidFill>
              </a:rPr>
              <a:t>„</a:t>
            </a:r>
            <a:r>
              <a:rPr lang="cs-CZ" dirty="0">
                <a:solidFill>
                  <a:schemeClr val="tx1"/>
                </a:solidFill>
              </a:rPr>
              <a:t>Patnáctiletý kapitán</a:t>
            </a:r>
            <a:r>
              <a:rPr lang="cs-CZ" dirty="0" smtClean="0">
                <a:solidFill>
                  <a:schemeClr val="tx1"/>
                </a:solidFill>
              </a:rPr>
              <a:t>“ J. Verna</a:t>
            </a:r>
          </a:p>
          <a:p>
            <a:r>
              <a:rPr lang="cs-CZ" dirty="0" smtClean="0">
                <a:solidFill>
                  <a:schemeClr val="tx1"/>
                </a:solidFill>
              </a:rPr>
              <a:t>Oblíbení básníci: Neruda</a:t>
            </a:r>
            <a:r>
              <a:rPr lang="cs-CZ" dirty="0">
                <a:solidFill>
                  <a:schemeClr val="tx1"/>
                </a:solidFill>
              </a:rPr>
              <a:t>, Erben, Wolker, Sládek, </a:t>
            </a:r>
            <a:r>
              <a:rPr lang="cs-CZ" dirty="0" smtClean="0">
                <a:solidFill>
                  <a:schemeClr val="tx1"/>
                </a:solidFill>
              </a:rPr>
              <a:t>Havlíček</a:t>
            </a:r>
          </a:p>
          <a:p>
            <a:r>
              <a:rPr lang="cs-CZ" b="1" dirty="0" smtClean="0">
                <a:solidFill>
                  <a:schemeClr val="tx1"/>
                </a:solidFill>
              </a:rPr>
              <a:t>BESEDY</a:t>
            </a:r>
            <a:r>
              <a:rPr lang="cs-CZ" dirty="0" smtClean="0">
                <a:solidFill>
                  <a:schemeClr val="tx1"/>
                </a:solidFill>
              </a:rPr>
              <a:t> </a:t>
            </a:r>
          </a:p>
          <a:p>
            <a:pPr lvl="1"/>
            <a:r>
              <a:rPr lang="cs-CZ" dirty="0" smtClean="0">
                <a:solidFill>
                  <a:schemeClr val="tx1"/>
                </a:solidFill>
              </a:rPr>
              <a:t>způsob propagace</a:t>
            </a:r>
            <a:r>
              <a:rPr lang="cs-CZ" dirty="0">
                <a:solidFill>
                  <a:schemeClr val="tx1"/>
                </a:solidFill>
              </a:rPr>
              <a:t>, pomoc v chápání smyslů </a:t>
            </a:r>
            <a:r>
              <a:rPr lang="cs-CZ" dirty="0" smtClean="0">
                <a:solidFill>
                  <a:schemeClr val="tx1"/>
                </a:solidFill>
              </a:rPr>
              <a:t>knih</a:t>
            </a:r>
          </a:p>
          <a:p>
            <a:pPr lvl="1"/>
            <a:r>
              <a:rPr lang="cs-CZ" dirty="0" smtClean="0">
                <a:solidFill>
                  <a:schemeClr val="tx1"/>
                </a:solidFill>
              </a:rPr>
              <a:t>měly </a:t>
            </a:r>
            <a:r>
              <a:rPr lang="cs-CZ" dirty="0">
                <a:solidFill>
                  <a:schemeClr val="tx1"/>
                </a:solidFill>
              </a:rPr>
              <a:t>„</a:t>
            </a:r>
            <a:r>
              <a:rPr lang="cs-CZ" i="1" dirty="0">
                <a:solidFill>
                  <a:schemeClr val="tx1"/>
                </a:solidFill>
              </a:rPr>
              <a:t>vést k četbě a studiu knih náročnějších</a:t>
            </a:r>
            <a:r>
              <a:rPr lang="cs-CZ" dirty="0" smtClean="0">
                <a:solidFill>
                  <a:schemeClr val="tx1"/>
                </a:solidFill>
              </a:rPr>
              <a:t>“</a:t>
            </a:r>
          </a:p>
          <a:p>
            <a:pPr lvl="1"/>
            <a:r>
              <a:rPr lang="cs-CZ" dirty="0" smtClean="0">
                <a:solidFill>
                  <a:schemeClr val="tx1"/>
                </a:solidFill>
              </a:rPr>
              <a:t>Např. v </a:t>
            </a:r>
            <a:r>
              <a:rPr lang="cs-CZ" dirty="0">
                <a:solidFill>
                  <a:schemeClr val="tx1"/>
                </a:solidFill>
              </a:rPr>
              <a:t>roce 1958 proběhlo </a:t>
            </a:r>
            <a:r>
              <a:rPr lang="cs-CZ" b="1" dirty="0">
                <a:solidFill>
                  <a:schemeClr val="tx1"/>
                </a:solidFill>
              </a:rPr>
              <a:t>v lidových knihovnách 33 tisíc čtenářských besed </a:t>
            </a:r>
            <a:r>
              <a:rPr lang="cs-CZ" dirty="0">
                <a:solidFill>
                  <a:schemeClr val="tx1"/>
                </a:solidFill>
              </a:rPr>
              <a:t>(polovina byla pro mládež), zatímco ve 200 městech bylo uspořádáno 13 tisíc </a:t>
            </a:r>
            <a:r>
              <a:rPr lang="cs-CZ" dirty="0" smtClean="0">
                <a:solidFill>
                  <a:schemeClr val="tx1"/>
                </a:solidFill>
              </a:rPr>
              <a:t>besed</a:t>
            </a:r>
            <a:endParaRPr lang="cs-CZ" dirty="0">
              <a:solidFill>
                <a:schemeClr val="tx1"/>
              </a:solidFill>
            </a:endParaRPr>
          </a:p>
          <a:p>
            <a:r>
              <a:rPr lang="cs-CZ" dirty="0" smtClean="0">
                <a:solidFill>
                  <a:schemeClr val="tx1"/>
                </a:solidFill>
              </a:rPr>
              <a:t>Dílo Karla Čapka</a:t>
            </a:r>
          </a:p>
          <a:p>
            <a:pPr lvl="1"/>
            <a:r>
              <a:rPr lang="cs-CZ" dirty="0" smtClean="0">
                <a:solidFill>
                  <a:schemeClr val="tx1"/>
                </a:solidFill>
              </a:rPr>
              <a:t>V r. 1958 připomínáno jeho </a:t>
            </a:r>
            <a:r>
              <a:rPr lang="cs-CZ" dirty="0">
                <a:solidFill>
                  <a:schemeClr val="tx1"/>
                </a:solidFill>
              </a:rPr>
              <a:t>úmrtí o dvacet let </a:t>
            </a:r>
            <a:r>
              <a:rPr lang="cs-CZ" dirty="0" smtClean="0">
                <a:solidFill>
                  <a:schemeClr val="tx1"/>
                </a:solidFill>
              </a:rPr>
              <a:t>dříve</a:t>
            </a:r>
          </a:p>
          <a:p>
            <a:pPr lvl="1"/>
            <a:r>
              <a:rPr lang="cs-CZ" dirty="0" smtClean="0">
                <a:solidFill>
                  <a:schemeClr val="tx1"/>
                </a:solidFill>
              </a:rPr>
              <a:t>Zmiňován Čapkův </a:t>
            </a:r>
            <a:r>
              <a:rPr lang="cs-CZ" dirty="0">
                <a:solidFill>
                  <a:schemeClr val="tx1"/>
                </a:solidFill>
              </a:rPr>
              <a:t>výrazný antifašistický a pro-dělnický sentiment, byť jakékoliv tvrzení o jeho pozitivním vztahu ke komunistické straně významně zpochybňuje samotný Čapek r. 1924 v článku "</a:t>
            </a:r>
            <a:r>
              <a:rPr lang="cs-CZ" i="1" dirty="0">
                <a:solidFill>
                  <a:schemeClr val="tx1"/>
                </a:solidFill>
              </a:rPr>
              <a:t>Proč nejsem komunistou?</a:t>
            </a:r>
            <a:endParaRPr lang="cs-CZ" dirty="0">
              <a:solidFill>
                <a:schemeClr val="tx1"/>
              </a:solidFill>
            </a:endParaRPr>
          </a:p>
          <a:p>
            <a:endParaRPr lang="cs-CZ" dirty="0"/>
          </a:p>
        </p:txBody>
      </p:sp>
      <p:pic>
        <p:nvPicPr>
          <p:cNvPr id="4" name="Obrázek 3"/>
          <p:cNvPicPr>
            <a:picLocks noChangeAspect="1"/>
          </p:cNvPicPr>
          <p:nvPr/>
        </p:nvPicPr>
        <p:blipFill>
          <a:blip r:embed="rId2"/>
          <a:stretch>
            <a:fillRect/>
          </a:stretch>
        </p:blipFill>
        <p:spPr>
          <a:xfrm>
            <a:off x="10210666" y="1532586"/>
            <a:ext cx="1352550" cy="1885950"/>
          </a:xfrm>
          <a:prstGeom prst="rect">
            <a:avLst/>
          </a:prstGeom>
        </p:spPr>
      </p:pic>
    </p:spTree>
    <p:extLst>
      <p:ext uri="{BB962C8B-B14F-4D97-AF65-F5344CB8AC3E}">
        <p14:creationId xmlns:p14="http://schemas.microsoft.com/office/powerpoint/2010/main" val="325323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43000" y="609600"/>
            <a:ext cx="9875520" cy="781318"/>
          </a:xfrm>
        </p:spPr>
        <p:txBody>
          <a:bodyPr/>
          <a:lstStyle/>
          <a:p>
            <a:r>
              <a:rPr lang="cs-CZ" dirty="0"/>
              <a:t>Knihovnictví na sklonku 50. let 20. století</a:t>
            </a:r>
          </a:p>
        </p:txBody>
      </p:sp>
      <p:sp>
        <p:nvSpPr>
          <p:cNvPr id="3" name="Zástupný symbol pro obsah 2"/>
          <p:cNvSpPr>
            <a:spLocks noGrp="1"/>
          </p:cNvSpPr>
          <p:nvPr>
            <p:ph idx="1"/>
          </p:nvPr>
        </p:nvSpPr>
        <p:spPr>
          <a:xfrm>
            <a:off x="528034" y="1609859"/>
            <a:ext cx="11101589" cy="4932609"/>
          </a:xfrm>
        </p:spPr>
        <p:txBody>
          <a:bodyPr>
            <a:normAutofit fontScale="92500" lnSpcReduction="10000"/>
          </a:bodyPr>
          <a:lstStyle/>
          <a:p>
            <a:r>
              <a:rPr lang="cs-CZ" dirty="0" smtClean="0">
                <a:solidFill>
                  <a:schemeClr val="tx1"/>
                </a:solidFill>
              </a:rPr>
              <a:t>15 let od osvobození republiky</a:t>
            </a:r>
          </a:p>
          <a:p>
            <a:r>
              <a:rPr lang="cs-CZ" dirty="0" smtClean="0">
                <a:solidFill>
                  <a:schemeClr val="tx1"/>
                </a:solidFill>
              </a:rPr>
              <a:t>Oslavy, připomínky toho, co se podařilo vybudovat</a:t>
            </a:r>
          </a:p>
          <a:p>
            <a:r>
              <a:rPr lang="cs-CZ" dirty="0" smtClean="0">
                <a:solidFill>
                  <a:schemeClr val="tx1"/>
                </a:solidFill>
              </a:rPr>
              <a:t>Tisíce znovu vybudovaných knihoven – uzpůsobených tak, aby </a:t>
            </a:r>
            <a:r>
              <a:rPr lang="cs-CZ" dirty="0">
                <a:solidFill>
                  <a:schemeClr val="tx1"/>
                </a:solidFill>
              </a:rPr>
              <a:t>vyhovovaly </a:t>
            </a:r>
            <a:r>
              <a:rPr lang="cs-CZ" dirty="0" smtClean="0">
                <a:solidFill>
                  <a:schemeClr val="tx1"/>
                </a:solidFill>
              </a:rPr>
              <a:t>režimu / propagovány především </a:t>
            </a:r>
            <a:r>
              <a:rPr lang="cs-CZ" dirty="0">
                <a:solidFill>
                  <a:schemeClr val="tx1"/>
                </a:solidFill>
              </a:rPr>
              <a:t>knihy přírodovědecké, politické, zaměřené na techniku, sovětské knihy a literatura </a:t>
            </a:r>
            <a:r>
              <a:rPr lang="cs-CZ" dirty="0" smtClean="0">
                <a:solidFill>
                  <a:schemeClr val="tx1"/>
                </a:solidFill>
              </a:rPr>
              <a:t>marxisticko-leninská – podpora ateistické výchovy národ / </a:t>
            </a:r>
            <a:r>
              <a:rPr lang="cs-CZ" dirty="0" err="1" smtClean="0">
                <a:solidFill>
                  <a:schemeClr val="tx1"/>
                </a:solidFill>
              </a:rPr>
              <a:t>apeciální</a:t>
            </a:r>
            <a:r>
              <a:rPr lang="cs-CZ" dirty="0" smtClean="0">
                <a:solidFill>
                  <a:schemeClr val="tx1"/>
                </a:solidFill>
              </a:rPr>
              <a:t> </a:t>
            </a:r>
            <a:r>
              <a:rPr lang="cs-CZ" dirty="0">
                <a:solidFill>
                  <a:schemeClr val="tx1"/>
                </a:solidFill>
              </a:rPr>
              <a:t>pozornost </a:t>
            </a:r>
            <a:r>
              <a:rPr lang="cs-CZ" dirty="0" smtClean="0">
                <a:solidFill>
                  <a:schemeClr val="tx1"/>
                </a:solidFill>
              </a:rPr>
              <a:t>věnována </a:t>
            </a:r>
            <a:r>
              <a:rPr lang="cs-CZ" dirty="0">
                <a:solidFill>
                  <a:schemeClr val="tx1"/>
                </a:solidFill>
              </a:rPr>
              <a:t>výchově </a:t>
            </a:r>
            <a:r>
              <a:rPr lang="cs-CZ" dirty="0" smtClean="0">
                <a:solidFill>
                  <a:schemeClr val="tx1"/>
                </a:solidFill>
              </a:rPr>
              <a:t>mládeže</a:t>
            </a:r>
          </a:p>
          <a:p>
            <a:r>
              <a:rPr lang="cs-CZ" dirty="0" smtClean="0">
                <a:solidFill>
                  <a:schemeClr val="tx1"/>
                </a:solidFill>
              </a:rPr>
              <a:t>Vznikla </a:t>
            </a:r>
            <a:r>
              <a:rPr lang="cs-CZ" dirty="0">
                <a:solidFill>
                  <a:schemeClr val="tx1"/>
                </a:solidFill>
              </a:rPr>
              <a:t>soutěž „</a:t>
            </a:r>
            <a:r>
              <a:rPr lang="cs-CZ" b="1" dirty="0">
                <a:solidFill>
                  <a:schemeClr val="tx1"/>
                </a:solidFill>
              </a:rPr>
              <a:t>Budujeme vzornou lidovou knihovnu</a:t>
            </a:r>
            <a:r>
              <a:rPr lang="cs-CZ" dirty="0">
                <a:solidFill>
                  <a:schemeClr val="tx1"/>
                </a:solidFill>
              </a:rPr>
              <a:t>“ </a:t>
            </a:r>
            <a:r>
              <a:rPr lang="cs-CZ" dirty="0" smtClean="0">
                <a:solidFill>
                  <a:schemeClr val="tx1"/>
                </a:solidFill>
              </a:rPr>
              <a:t>, titul </a:t>
            </a:r>
            <a:r>
              <a:rPr lang="cs-CZ" dirty="0" smtClean="0"/>
              <a:t>„</a:t>
            </a:r>
            <a:r>
              <a:rPr lang="cs-CZ" dirty="0"/>
              <a:t>vzorná knihovna</a:t>
            </a:r>
            <a:r>
              <a:rPr lang="cs-CZ" dirty="0" smtClean="0"/>
              <a:t>“ </a:t>
            </a:r>
            <a:r>
              <a:rPr lang="cs-CZ" dirty="0" smtClean="0">
                <a:solidFill>
                  <a:schemeClr val="tx1"/>
                </a:solidFill>
              </a:rPr>
              <a:t>- nejvyšší </a:t>
            </a:r>
            <a:r>
              <a:rPr lang="cs-CZ" dirty="0">
                <a:solidFill>
                  <a:schemeClr val="tx1"/>
                </a:solidFill>
              </a:rPr>
              <a:t>možné ocenění, které mohly knihovny v té době </a:t>
            </a:r>
            <a:r>
              <a:rPr lang="cs-CZ" dirty="0" smtClean="0">
                <a:solidFill>
                  <a:schemeClr val="tx1"/>
                </a:solidFill>
              </a:rPr>
              <a:t>získat; ocenění bylo možné knihovně kdykoli odebrat</a:t>
            </a:r>
          </a:p>
          <a:p>
            <a:r>
              <a:rPr lang="cs-CZ" dirty="0">
                <a:solidFill>
                  <a:schemeClr val="tx1"/>
                </a:solidFill>
              </a:rPr>
              <a:t>Během let 1950-1959 </a:t>
            </a:r>
            <a:r>
              <a:rPr lang="cs-CZ" dirty="0" smtClean="0">
                <a:solidFill>
                  <a:schemeClr val="tx1"/>
                </a:solidFill>
              </a:rPr>
              <a:t>titul získalo 81 lidových knihoven</a:t>
            </a:r>
            <a:r>
              <a:rPr lang="cs-CZ" dirty="0">
                <a:solidFill>
                  <a:schemeClr val="tx1"/>
                </a:solidFill>
              </a:rPr>
              <a:t> </a:t>
            </a:r>
            <a:endParaRPr lang="cs-CZ" dirty="0" smtClean="0">
              <a:solidFill>
                <a:schemeClr val="tx1"/>
              </a:solidFill>
            </a:endParaRPr>
          </a:p>
          <a:p>
            <a:r>
              <a:rPr lang="cs-CZ" dirty="0" smtClean="0">
                <a:solidFill>
                  <a:schemeClr val="tx1"/>
                </a:solidFill>
              </a:rPr>
              <a:t>Knihovník </a:t>
            </a:r>
            <a:r>
              <a:rPr lang="cs-CZ" dirty="0">
                <a:solidFill>
                  <a:schemeClr val="tx1"/>
                </a:solidFill>
              </a:rPr>
              <a:t>pracující ve vyznamenané knihovně </a:t>
            </a:r>
            <a:r>
              <a:rPr lang="cs-CZ" dirty="0" smtClean="0">
                <a:solidFill>
                  <a:schemeClr val="tx1"/>
                </a:solidFill>
              </a:rPr>
              <a:t>v </a:t>
            </a:r>
            <a:r>
              <a:rPr lang="cs-CZ" dirty="0">
                <a:solidFill>
                  <a:schemeClr val="tx1"/>
                </a:solidFill>
              </a:rPr>
              <a:t>jednom </a:t>
            </a:r>
            <a:r>
              <a:rPr lang="cs-CZ" dirty="0" smtClean="0">
                <a:solidFill>
                  <a:schemeClr val="tx1"/>
                </a:solidFill>
              </a:rPr>
              <a:t>dobovém časopiseckém </a:t>
            </a:r>
            <a:r>
              <a:rPr lang="cs-CZ" dirty="0">
                <a:solidFill>
                  <a:schemeClr val="tx1"/>
                </a:solidFill>
              </a:rPr>
              <a:t>článku popsán takto: „</a:t>
            </a:r>
            <a:r>
              <a:rPr lang="cs-CZ" i="1" dirty="0">
                <a:solidFill>
                  <a:schemeClr val="tx1"/>
                </a:solidFill>
              </a:rPr>
              <a:t>Není snad v zařízení věci, činnosti, o kterou se knihovník nepřičinil, nestaral. Všechny škály své iniciativy musí vyvinout, aby ve své práci nezevšedněl. Pečuje o knihy v okolí, pokud mu to čas dovolí</a:t>
            </a:r>
            <a:r>
              <a:rPr lang="cs-CZ" i="1" dirty="0" smtClean="0">
                <a:solidFill>
                  <a:schemeClr val="tx1"/>
                </a:solidFill>
              </a:rPr>
              <a:t>.“</a:t>
            </a:r>
            <a:endParaRPr lang="cs-CZ" dirty="0" smtClean="0">
              <a:solidFill>
                <a:schemeClr val="tx1"/>
              </a:solidFill>
            </a:endParaRPr>
          </a:p>
          <a:p>
            <a:r>
              <a:rPr lang="cs-CZ" dirty="0" smtClean="0">
                <a:solidFill>
                  <a:schemeClr val="tx1"/>
                </a:solidFill>
              </a:rPr>
              <a:t>Rok </a:t>
            </a:r>
            <a:r>
              <a:rPr lang="cs-CZ" dirty="0">
                <a:solidFill>
                  <a:schemeClr val="tx1"/>
                </a:solidFill>
              </a:rPr>
              <a:t>1960 </a:t>
            </a:r>
            <a:r>
              <a:rPr lang="cs-CZ" dirty="0" smtClean="0">
                <a:solidFill>
                  <a:schemeClr val="tx1"/>
                </a:solidFill>
              </a:rPr>
              <a:t>posledním </a:t>
            </a:r>
            <a:r>
              <a:rPr lang="cs-CZ" dirty="0">
                <a:solidFill>
                  <a:schemeClr val="tx1"/>
                </a:solidFill>
              </a:rPr>
              <a:t>rokem druhé </a:t>
            </a:r>
            <a:r>
              <a:rPr lang="cs-CZ" dirty="0" smtClean="0">
                <a:solidFill>
                  <a:schemeClr val="tx1"/>
                </a:solidFill>
              </a:rPr>
              <a:t>pětiletky, bylo nutné včasné </a:t>
            </a:r>
            <a:r>
              <a:rPr lang="cs-CZ" dirty="0">
                <a:solidFill>
                  <a:schemeClr val="tx1"/>
                </a:solidFill>
              </a:rPr>
              <a:t>splnění tohoto </a:t>
            </a:r>
            <a:r>
              <a:rPr lang="cs-CZ" dirty="0" smtClean="0">
                <a:solidFill>
                  <a:schemeClr val="tx1"/>
                </a:solidFill>
              </a:rPr>
              <a:t>plánu – podmínky pro přípravu </a:t>
            </a:r>
            <a:r>
              <a:rPr lang="cs-CZ" b="1" dirty="0" smtClean="0">
                <a:solidFill>
                  <a:schemeClr val="tx1"/>
                </a:solidFill>
              </a:rPr>
              <a:t>druhého knihovního zákona </a:t>
            </a:r>
          </a:p>
        </p:txBody>
      </p:sp>
    </p:spTree>
    <p:extLst>
      <p:ext uri="{BB962C8B-B14F-4D97-AF65-F5344CB8AC3E}">
        <p14:creationId xmlns:p14="http://schemas.microsoft.com/office/powerpoint/2010/main" val="37909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Tzv. druhý knihovní (knihovnický) zákon</a:t>
            </a:r>
            <a:endParaRPr lang="cs-CZ" dirty="0"/>
          </a:p>
        </p:txBody>
      </p:sp>
      <p:sp>
        <p:nvSpPr>
          <p:cNvPr id="3" name="Zástupný symbol pro obsah 2"/>
          <p:cNvSpPr>
            <a:spLocks noGrp="1"/>
          </p:cNvSpPr>
          <p:nvPr>
            <p:ph idx="1"/>
          </p:nvPr>
        </p:nvSpPr>
        <p:spPr>
          <a:xfrm>
            <a:off x="1143000" y="1738648"/>
            <a:ext cx="9872871" cy="4357352"/>
          </a:xfrm>
        </p:spPr>
        <p:txBody>
          <a:bodyPr>
            <a:normAutofit/>
          </a:bodyPr>
          <a:lstStyle/>
          <a:p>
            <a:endParaRPr lang="cs-CZ" dirty="0" smtClean="0">
              <a:solidFill>
                <a:schemeClr val="tx1"/>
              </a:solidFill>
            </a:endParaRPr>
          </a:p>
          <a:p>
            <a:endParaRPr lang="cs-CZ" dirty="0">
              <a:solidFill>
                <a:schemeClr val="tx1"/>
              </a:solidFill>
            </a:endParaRPr>
          </a:p>
          <a:p>
            <a:r>
              <a:rPr lang="cs-CZ" dirty="0" smtClean="0">
                <a:solidFill>
                  <a:schemeClr val="tx1"/>
                </a:solidFill>
              </a:rPr>
              <a:t>Zákon </a:t>
            </a:r>
            <a:r>
              <a:rPr lang="cs-CZ" dirty="0">
                <a:solidFill>
                  <a:schemeClr val="tx1"/>
                </a:solidFill>
              </a:rPr>
              <a:t>ze dne </a:t>
            </a:r>
            <a:r>
              <a:rPr lang="cs-CZ" b="1" dirty="0">
                <a:solidFill>
                  <a:schemeClr val="tx1"/>
                </a:solidFill>
              </a:rPr>
              <a:t>9. července 1959 </a:t>
            </a:r>
            <a:r>
              <a:rPr lang="cs-CZ" dirty="0">
                <a:solidFill>
                  <a:schemeClr val="tx1"/>
                </a:solidFill>
              </a:rPr>
              <a:t>č. 53/1959 Sb</a:t>
            </a:r>
            <a:r>
              <a:rPr lang="cs-CZ" dirty="0" smtClean="0">
                <a:solidFill>
                  <a:schemeClr val="tx1"/>
                </a:solidFill>
              </a:rPr>
              <a:t>., o jednotné </a:t>
            </a:r>
            <a:r>
              <a:rPr lang="cs-CZ" dirty="0">
                <a:solidFill>
                  <a:schemeClr val="tx1"/>
                </a:solidFill>
              </a:rPr>
              <a:t>soustavě knihoven (knihovnický zákon</a:t>
            </a:r>
            <a:r>
              <a:rPr lang="cs-CZ" dirty="0" smtClean="0">
                <a:solidFill>
                  <a:schemeClr val="tx1"/>
                </a:solidFill>
              </a:rPr>
              <a:t>)</a:t>
            </a:r>
          </a:p>
          <a:p>
            <a:r>
              <a:rPr lang="cs-CZ" dirty="0">
                <a:solidFill>
                  <a:schemeClr val="tx1"/>
                </a:solidFill>
              </a:rPr>
              <a:t>Více viz http://ipk.nkp.cz/legislativa/01_LegPod/knihovni-zakon-257-2001-sb.-a-navazne-provadeci-prepisy/Knihovnicky_zakon.htm</a:t>
            </a:r>
            <a:endParaRPr lang="cs-CZ" dirty="0" smtClean="0">
              <a:solidFill>
                <a:schemeClr val="tx1"/>
              </a:solidFill>
            </a:endParaRPr>
          </a:p>
          <a:p>
            <a:r>
              <a:rPr lang="cs-CZ" dirty="0" smtClean="0"/>
              <a:t>nabyl </a:t>
            </a:r>
            <a:r>
              <a:rPr lang="cs-CZ" dirty="0"/>
              <a:t>účinnosti </a:t>
            </a:r>
            <a:r>
              <a:rPr lang="cs-CZ" b="1" dirty="0"/>
              <a:t>ode dne 1. srpna </a:t>
            </a:r>
            <a:r>
              <a:rPr lang="cs-CZ" b="1" dirty="0" smtClean="0"/>
              <a:t>1959</a:t>
            </a:r>
          </a:p>
          <a:p>
            <a:r>
              <a:rPr lang="cs-CZ" dirty="0" smtClean="0">
                <a:solidFill>
                  <a:schemeClr val="tx1"/>
                </a:solidFill>
              </a:rPr>
              <a:t>o </a:t>
            </a:r>
            <a:r>
              <a:rPr lang="cs-CZ" dirty="0">
                <a:solidFill>
                  <a:schemeClr val="tx1"/>
                </a:solidFill>
              </a:rPr>
              <a:t>zákon se zasloužil </a:t>
            </a:r>
            <a:r>
              <a:rPr lang="cs-CZ" dirty="0" smtClean="0">
                <a:solidFill>
                  <a:schemeClr val="tx1"/>
                </a:solidFill>
              </a:rPr>
              <a:t>dr. Jaroslav Drtina (a v menší míře také dr. Miloš Papírník)</a:t>
            </a:r>
          </a:p>
          <a:p>
            <a:endParaRPr lang="cs-CZ" dirty="0"/>
          </a:p>
          <a:p>
            <a:endParaRPr lang="cs-CZ" dirty="0" smtClean="0"/>
          </a:p>
          <a:p>
            <a:endParaRPr lang="cs-CZ" dirty="0">
              <a:solidFill>
                <a:schemeClr val="tx1"/>
              </a:solidFill>
            </a:endParaRPr>
          </a:p>
        </p:txBody>
      </p:sp>
    </p:spTree>
    <p:extLst>
      <p:ext uri="{BB962C8B-B14F-4D97-AF65-F5344CB8AC3E}">
        <p14:creationId xmlns:p14="http://schemas.microsoft.com/office/powerpoint/2010/main" val="243610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PhDr. Jaroslav </a:t>
            </a:r>
            <a:r>
              <a:rPr lang="cs-CZ" b="1" dirty="0" smtClean="0"/>
              <a:t>Drtina (1908-1967)</a:t>
            </a:r>
            <a:endParaRPr lang="cs-CZ" dirty="0"/>
          </a:p>
        </p:txBody>
      </p:sp>
      <p:sp>
        <p:nvSpPr>
          <p:cNvPr id="3" name="Zástupný symbol pro obsah 2"/>
          <p:cNvSpPr>
            <a:spLocks noGrp="1"/>
          </p:cNvSpPr>
          <p:nvPr>
            <p:ph idx="1"/>
          </p:nvPr>
        </p:nvSpPr>
        <p:spPr/>
        <p:txBody>
          <a:bodyPr/>
          <a:lstStyle/>
          <a:p>
            <a:r>
              <a:rPr lang="cs-CZ" dirty="0" smtClean="0">
                <a:solidFill>
                  <a:schemeClr val="tx1"/>
                </a:solidFill>
              </a:rPr>
              <a:t>Jeden z absolventů </a:t>
            </a:r>
            <a:r>
              <a:rPr lang="cs-CZ" dirty="0">
                <a:solidFill>
                  <a:schemeClr val="tx1"/>
                </a:solidFill>
              </a:rPr>
              <a:t>knihovnických kurzů </a:t>
            </a:r>
            <a:r>
              <a:rPr lang="cs-CZ" b="1" dirty="0" smtClean="0">
                <a:solidFill>
                  <a:schemeClr val="tx1"/>
                </a:solidFill>
              </a:rPr>
              <a:t>Zdeňka Václava Tobolky </a:t>
            </a:r>
            <a:r>
              <a:rPr lang="cs-CZ" dirty="0" smtClean="0">
                <a:solidFill>
                  <a:schemeClr val="tx1"/>
                </a:solidFill>
              </a:rPr>
              <a:t>(co o této osobnosti víte?) v Národní </a:t>
            </a:r>
            <a:r>
              <a:rPr lang="cs-CZ" dirty="0">
                <a:solidFill>
                  <a:schemeClr val="tx1"/>
                </a:solidFill>
              </a:rPr>
              <a:t>universitní </a:t>
            </a:r>
            <a:r>
              <a:rPr lang="cs-CZ" dirty="0" smtClean="0">
                <a:solidFill>
                  <a:schemeClr val="tx1"/>
                </a:solidFill>
              </a:rPr>
              <a:t>knihovně </a:t>
            </a:r>
          </a:p>
          <a:p>
            <a:r>
              <a:rPr lang="cs-CZ" dirty="0" smtClean="0">
                <a:solidFill>
                  <a:schemeClr val="tx1"/>
                </a:solidFill>
              </a:rPr>
              <a:t>Zakladatel vysokoškolského odborného pracoviště knihovnictví na FF UK </a:t>
            </a:r>
          </a:p>
          <a:p>
            <a:r>
              <a:rPr lang="cs-CZ" dirty="0" smtClean="0">
                <a:solidFill>
                  <a:schemeClr val="tx1"/>
                </a:solidFill>
              </a:rPr>
              <a:t>V zimním </a:t>
            </a:r>
            <a:r>
              <a:rPr lang="cs-CZ" dirty="0">
                <a:solidFill>
                  <a:schemeClr val="tx1"/>
                </a:solidFill>
              </a:rPr>
              <a:t>semestru 1950/51 vznikl na FF UK lektorát </a:t>
            </a:r>
            <a:r>
              <a:rPr lang="cs-CZ" dirty="0" smtClean="0">
                <a:solidFill>
                  <a:schemeClr val="tx1"/>
                </a:solidFill>
              </a:rPr>
              <a:t>knihovnictví - Drtina v jeho čele</a:t>
            </a:r>
          </a:p>
          <a:p>
            <a:r>
              <a:rPr lang="cs-CZ" dirty="0" smtClean="0">
                <a:solidFill>
                  <a:schemeClr val="tx1"/>
                </a:solidFill>
              </a:rPr>
              <a:t>V </a:t>
            </a:r>
            <a:r>
              <a:rPr lang="cs-CZ" dirty="0">
                <a:solidFill>
                  <a:schemeClr val="tx1"/>
                </a:solidFill>
              </a:rPr>
              <a:t>roce 1952/53 </a:t>
            </a:r>
            <a:r>
              <a:rPr lang="cs-CZ" dirty="0" smtClean="0">
                <a:solidFill>
                  <a:schemeClr val="tx1"/>
                </a:solidFill>
              </a:rPr>
              <a:t>lektorát </a:t>
            </a:r>
            <a:r>
              <a:rPr lang="cs-CZ" dirty="0">
                <a:solidFill>
                  <a:schemeClr val="tx1"/>
                </a:solidFill>
              </a:rPr>
              <a:t>nahrazen katedrou </a:t>
            </a:r>
            <a:r>
              <a:rPr lang="cs-CZ" dirty="0" smtClean="0">
                <a:solidFill>
                  <a:schemeClr val="tx1"/>
                </a:solidFill>
              </a:rPr>
              <a:t>knihovnictví</a:t>
            </a:r>
          </a:p>
          <a:p>
            <a:r>
              <a:rPr lang="cs-CZ" dirty="0" smtClean="0">
                <a:solidFill>
                  <a:schemeClr val="tx1"/>
                </a:solidFill>
              </a:rPr>
              <a:t>V roce </a:t>
            </a:r>
            <a:r>
              <a:rPr lang="cs-CZ" dirty="0">
                <a:solidFill>
                  <a:schemeClr val="tx1"/>
                </a:solidFill>
              </a:rPr>
              <a:t>1955 </a:t>
            </a:r>
            <a:r>
              <a:rPr lang="cs-CZ" dirty="0" smtClean="0">
                <a:solidFill>
                  <a:schemeClr val="tx1"/>
                </a:solidFill>
              </a:rPr>
              <a:t>Jaroslav </a:t>
            </a:r>
            <a:r>
              <a:rPr lang="cs-CZ" dirty="0">
                <a:solidFill>
                  <a:schemeClr val="tx1"/>
                </a:solidFill>
              </a:rPr>
              <a:t>Drtina jmenován prvním docentem knihovnictví </a:t>
            </a:r>
            <a:r>
              <a:rPr lang="cs-CZ" dirty="0" smtClean="0">
                <a:solidFill>
                  <a:schemeClr val="tx1"/>
                </a:solidFill>
              </a:rPr>
              <a:t>u nás</a:t>
            </a:r>
            <a:endParaRPr lang="cs-CZ" dirty="0">
              <a:solidFill>
                <a:schemeClr val="tx1"/>
              </a:solidFill>
            </a:endParaRPr>
          </a:p>
        </p:txBody>
      </p:sp>
    </p:spTree>
    <p:extLst>
      <p:ext uri="{BB962C8B-B14F-4D97-AF65-F5344CB8AC3E}">
        <p14:creationId xmlns:p14="http://schemas.microsoft.com/office/powerpoint/2010/main" val="123091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Důležité výňatky z 2. knihovního zákona </a:t>
            </a:r>
            <a:endParaRPr lang="cs-CZ" dirty="0"/>
          </a:p>
        </p:txBody>
      </p:sp>
      <p:sp>
        <p:nvSpPr>
          <p:cNvPr id="3" name="Zástupný symbol pro obsah 2"/>
          <p:cNvSpPr>
            <a:spLocks noGrp="1"/>
          </p:cNvSpPr>
          <p:nvPr>
            <p:ph idx="1"/>
          </p:nvPr>
        </p:nvSpPr>
        <p:spPr/>
        <p:txBody>
          <a:bodyPr/>
          <a:lstStyle/>
          <a:p>
            <a:pPr marL="45720" indent="0" algn="ctr">
              <a:buNone/>
            </a:pPr>
            <a:r>
              <a:rPr lang="cs-CZ" sz="2000" b="1" dirty="0">
                <a:solidFill>
                  <a:schemeClr val="tx1"/>
                </a:solidFill>
                <a:latin typeface="pt_sans_regular"/>
              </a:rPr>
              <a:t>§ 13</a:t>
            </a:r>
            <a:endParaRPr lang="cs-CZ" sz="2000" dirty="0">
              <a:solidFill>
                <a:schemeClr val="tx1"/>
              </a:solidFill>
              <a:latin typeface="pt_sans_regular"/>
            </a:endParaRPr>
          </a:p>
          <a:p>
            <a:r>
              <a:rPr lang="cs-CZ" dirty="0">
                <a:solidFill>
                  <a:schemeClr val="tx1"/>
                </a:solidFill>
              </a:rPr>
              <a:t>Zrušují se</a:t>
            </a:r>
          </a:p>
          <a:p>
            <a:pPr marL="342900" indent="-342900">
              <a:buAutoNum type="arabicPeriod"/>
            </a:pPr>
            <a:r>
              <a:rPr lang="cs-CZ" dirty="0">
                <a:solidFill>
                  <a:schemeClr val="tx1"/>
                </a:solidFill>
              </a:rPr>
              <a:t>zákon č. 430/1919 Sb. o veřejných knihovnách obecních</a:t>
            </a:r>
          </a:p>
          <a:p>
            <a:pPr marL="342900" indent="-342900">
              <a:buAutoNum type="arabicPeriod"/>
            </a:pPr>
            <a:r>
              <a:rPr lang="cs-CZ" dirty="0">
                <a:solidFill>
                  <a:schemeClr val="tx1"/>
                </a:solidFill>
              </a:rPr>
              <a:t>vládní nařízení č. 607/1919 Sb., jímž se provádí zákon o veřejných knihovnách obecních ze dne 22. července 1919 č. 430 Sb., ve znění vládního nařízení číslo 212/1921 Sb.</a:t>
            </a:r>
          </a:p>
          <a:p>
            <a:endParaRPr lang="cs-CZ" dirty="0"/>
          </a:p>
        </p:txBody>
      </p:sp>
    </p:spTree>
    <p:extLst>
      <p:ext uri="{BB962C8B-B14F-4D97-AF65-F5344CB8AC3E}">
        <p14:creationId xmlns:p14="http://schemas.microsoft.com/office/powerpoint/2010/main" val="3678152015"/>
      </p:ext>
    </p:extLst>
  </p:cSld>
  <p:clrMapOvr>
    <a:masterClrMapping/>
  </p:clrMapOvr>
</p:sld>
</file>

<file path=ppt/theme/theme1.xml><?xml version="1.0" encoding="utf-8"?>
<a:theme xmlns:a="http://schemas.openxmlformats.org/drawingml/2006/main" name="Základ">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TM03457444[[fn=Základna]]</Template>
  <TotalTime>161</TotalTime>
  <Words>2199</Words>
  <Application>Microsoft Office PowerPoint</Application>
  <PresentationFormat>Širokoúhlá obrazovka</PresentationFormat>
  <Paragraphs>156</Paragraphs>
  <Slides>21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Corbel</vt:lpstr>
      <vt:lpstr>pt_sans_regular</vt:lpstr>
      <vt:lpstr>Základ</vt:lpstr>
      <vt:lpstr>Československé Knihovnictví  v poválečném období  (do roku 1960) </vt:lpstr>
      <vt:lpstr>Knihovnictví poválečné</vt:lpstr>
      <vt:lpstr>Jihočeská knihovna v Českých Budějovicích </vt:lpstr>
      <vt:lpstr>Knihovnictví na sklonku 50. let 20. století</vt:lpstr>
      <vt:lpstr>Knihovnictví na sklonku 50. let 20. století</vt:lpstr>
      <vt:lpstr>Knihovnictví na sklonku 50. let 20. století</vt:lpstr>
      <vt:lpstr>Tzv. druhý knihovní (knihovnický) zákon</vt:lpstr>
      <vt:lpstr>PhDr. Jaroslav Drtina (1908-1967)</vt:lpstr>
      <vt:lpstr>Důležité výňatky z 2. knihovního zákona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Význam a dopady 2. knihovního zákona</vt:lpstr>
      <vt:lpstr>Formování čtenáře</vt:lpstr>
      <vt:lpstr>Formování čtenáře</vt:lpstr>
      <vt:lpstr>Formování čtenáře</vt:lpstr>
      <vt:lpstr>Prezentace aplikace PowerPoint</vt:lpstr>
    </vt:vector>
  </TitlesOfParts>
  <Company>FFMU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Projekt INTERES</dc:creator>
  <cp:lastModifiedBy>Projekt INTERES</cp:lastModifiedBy>
  <cp:revision>17</cp:revision>
  <dcterms:created xsi:type="dcterms:W3CDTF">2018-04-16T08:55:52Z</dcterms:created>
  <dcterms:modified xsi:type="dcterms:W3CDTF">2018-04-30T08:13:17Z</dcterms:modified>
</cp:coreProperties>
</file>