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93" r:id="rId5"/>
    <p:sldId id="283" r:id="rId6"/>
    <p:sldId id="295" r:id="rId7"/>
    <p:sldId id="284" r:id="rId8"/>
    <p:sldId id="294" r:id="rId9"/>
    <p:sldId id="279" r:id="rId10"/>
    <p:sldId id="292" r:id="rId11"/>
    <p:sldId id="280" r:id="rId12"/>
    <p:sldId id="281" r:id="rId13"/>
    <p:sldId id="297" r:id="rId14"/>
    <p:sldId id="290" r:id="rId15"/>
    <p:sldId id="282" r:id="rId16"/>
    <p:sldId id="291" r:id="rId17"/>
    <p:sldId id="286" r:id="rId18"/>
    <p:sldId id="285" r:id="rId19"/>
    <p:sldId id="28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EC2240E-50A1-4B3E-976F-17A419BB3B8C}" type="datetimeFigureOut">
              <a:rPr lang="cs-CZ" smtClean="0"/>
              <a:pPr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4660-86DA-46A5-BC4D-CEC875A3F5D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47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0E-50A1-4B3E-976F-17A419BB3B8C}" type="datetimeFigureOut">
              <a:rPr lang="cs-CZ" smtClean="0"/>
              <a:pPr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4660-86DA-46A5-BC4D-CEC875A3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07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0E-50A1-4B3E-976F-17A419BB3B8C}" type="datetimeFigureOut">
              <a:rPr lang="cs-CZ" smtClean="0"/>
              <a:pPr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4660-86DA-46A5-BC4D-CEC875A3F5D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8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0E-50A1-4B3E-976F-17A419BB3B8C}" type="datetimeFigureOut">
              <a:rPr lang="cs-CZ" smtClean="0"/>
              <a:pPr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4660-86DA-46A5-BC4D-CEC875A3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46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0E-50A1-4B3E-976F-17A419BB3B8C}" type="datetimeFigureOut">
              <a:rPr lang="cs-CZ" smtClean="0"/>
              <a:pPr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4660-86DA-46A5-BC4D-CEC875A3F5D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8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0E-50A1-4B3E-976F-17A419BB3B8C}" type="datetimeFigureOut">
              <a:rPr lang="cs-CZ" smtClean="0"/>
              <a:pPr/>
              <a:t>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4660-86DA-46A5-BC4D-CEC875A3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47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0E-50A1-4B3E-976F-17A419BB3B8C}" type="datetimeFigureOut">
              <a:rPr lang="cs-CZ" smtClean="0"/>
              <a:pPr/>
              <a:t>5. 3. 2018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4660-86DA-46A5-BC4D-CEC875A3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3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0E-50A1-4B3E-976F-17A419BB3B8C}" type="datetimeFigureOut">
              <a:rPr lang="cs-CZ" smtClean="0"/>
              <a:pPr/>
              <a:t>5. 3. 2018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4660-86DA-46A5-BC4D-CEC875A3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35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0E-50A1-4B3E-976F-17A419BB3B8C}" type="datetimeFigureOut">
              <a:rPr lang="cs-CZ" smtClean="0"/>
              <a:pPr/>
              <a:t>5. 3. 2018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4660-86DA-46A5-BC4D-CEC875A3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09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0E-50A1-4B3E-976F-17A419BB3B8C}" type="datetimeFigureOut">
              <a:rPr lang="cs-CZ" smtClean="0"/>
              <a:pPr/>
              <a:t>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4660-86DA-46A5-BC4D-CEC875A3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38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0E-50A1-4B3E-976F-17A419BB3B8C}" type="datetimeFigureOut">
              <a:rPr lang="cs-CZ" smtClean="0"/>
              <a:pPr/>
              <a:t>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4660-86DA-46A5-BC4D-CEC875A3F5D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4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EC2240E-50A1-4B3E-976F-17A419BB3B8C}" type="datetimeFigureOut">
              <a:rPr lang="cs-CZ" smtClean="0"/>
              <a:pPr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6C04660-86DA-46A5-BC4D-CEC875A3F5D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3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k.cz/o-knihovne/historie/podrobna-historie-mz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Veřejné knihovny, půjčovny </a:t>
            </a:r>
            <a:br>
              <a:rPr lang="cs-CZ" dirty="0" smtClean="0"/>
            </a:br>
            <a:r>
              <a:rPr lang="cs-CZ" dirty="0" smtClean="0"/>
              <a:t>a čtenářské spolky </a:t>
            </a:r>
            <a:br>
              <a:rPr lang="cs-CZ" dirty="0" smtClean="0"/>
            </a:br>
            <a:r>
              <a:rPr lang="cs-CZ" dirty="0" smtClean="0"/>
              <a:t>(na příkladu Brna, 18./19. st.)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Dějiny knihovnictví</a:t>
            </a:r>
          </a:p>
          <a:p>
            <a:r>
              <a:rPr lang="cs-CZ" sz="2000" dirty="0" smtClean="0"/>
              <a:t>v každodennosti</a:t>
            </a:r>
          </a:p>
          <a:p>
            <a:r>
              <a:rPr lang="cs-CZ" sz="2000" dirty="0" smtClean="0"/>
              <a:t>5. </a:t>
            </a:r>
            <a:r>
              <a:rPr lang="cs-CZ" sz="2000" dirty="0" smtClean="0"/>
              <a:t>březen </a:t>
            </a:r>
            <a:r>
              <a:rPr lang="cs-CZ" sz="2000" dirty="0" smtClean="0"/>
              <a:t>2018</a:t>
            </a:r>
            <a:endParaRPr 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čítárny v Brně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noProof="1" smtClean="0"/>
              <a:t>Další </a:t>
            </a:r>
            <a:r>
              <a:rPr lang="cs-CZ" b="1" noProof="1"/>
              <a:t>čítárna r. 1777 </a:t>
            </a:r>
            <a:r>
              <a:rPr lang="cs-CZ" noProof="1"/>
              <a:t>knihař Jakub Strassmann na </a:t>
            </a:r>
            <a:r>
              <a:rPr lang="cs-CZ" noProof="1"/>
              <a:t>Běhounské </a:t>
            </a:r>
            <a:r>
              <a:rPr lang="cs-CZ" noProof="1" smtClean="0"/>
              <a:t>ulici </a:t>
            </a:r>
            <a:endParaRPr lang="cs-CZ" noProof="1"/>
          </a:p>
          <a:p>
            <a:pPr marL="0" indent="0">
              <a:buNone/>
            </a:pPr>
            <a:r>
              <a:rPr lang="cs-CZ" noProof="1"/>
              <a:t>V 90. letech 18. století knihkupec a nakladatel </a:t>
            </a:r>
            <a:r>
              <a:rPr lang="cs-CZ" b="1" noProof="1"/>
              <a:t>Johann Georg Gastl </a:t>
            </a:r>
            <a:r>
              <a:rPr lang="cs-CZ" dirty="0"/>
              <a:t>(půjčoval knihy) – sortiment jeho knihkupectví (922 knih – včetně českých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Zdroj: K</a:t>
            </a:r>
            <a:r>
              <a:rPr lang="pl-PL" cap="all" dirty="0"/>
              <a:t>NIŽNÍ OBCHOD V BRNĚ OD SKLONKU 15. DO KONCE 18. STOLETÍ, </a:t>
            </a:r>
            <a:r>
              <a:rPr lang="cs-CZ" dirty="0"/>
              <a:t>Zdeněk Šimeček, 2011)</a:t>
            </a:r>
            <a:endParaRPr lang="pl-PL" cap="all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33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Čtenářská společnost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Zakládání souvisí s potřebami </a:t>
            </a:r>
            <a:r>
              <a:rPr lang="cs-CZ" sz="2400" dirty="0"/>
              <a:t>osvícenské inteligence sdružovat se za účelem propagace </a:t>
            </a:r>
            <a:r>
              <a:rPr lang="cs-CZ" sz="2400" dirty="0" smtClean="0"/>
              <a:t>osvícenských myšlenek a ideálů </a:t>
            </a:r>
          </a:p>
          <a:p>
            <a:r>
              <a:rPr lang="cs-CZ" sz="2400" b="1" noProof="1" smtClean="0"/>
              <a:t>Brno: roku 1785</a:t>
            </a:r>
            <a:r>
              <a:rPr lang="cs-CZ" sz="2400" noProof="1" smtClean="0"/>
              <a:t>; trojice místních osvícenců v čele se zednářským mistrem </a:t>
            </a:r>
            <a:r>
              <a:rPr lang="cs-CZ" sz="2400" b="1" noProof="1" smtClean="0"/>
              <a:t>Viktorem Heinrichem Rieckem</a:t>
            </a:r>
            <a:r>
              <a:rPr lang="cs-CZ" sz="2400" noProof="1" smtClean="0"/>
              <a:t> (v Brně od roku 1782 pastor nově vzniklého evangelického </a:t>
            </a:r>
            <a:r>
              <a:rPr lang="cs-CZ" sz="2400" noProof="1" smtClean="0"/>
              <a:t>sboru, </a:t>
            </a:r>
            <a:r>
              <a:rPr lang="cs-CZ" sz="2400" dirty="0"/>
              <a:t>pamětní deska: Komenského náměstí 4/01</a:t>
            </a:r>
            <a:r>
              <a:rPr lang="cs-CZ" sz="2400" noProof="1" smtClean="0"/>
              <a:t>) </a:t>
            </a:r>
            <a:endParaRPr lang="cs-CZ" sz="2400" noProof="1" smtClean="0"/>
          </a:p>
          <a:p>
            <a:pPr lvl="1"/>
            <a:r>
              <a:rPr lang="cs-CZ" sz="2000" noProof="1" smtClean="0"/>
              <a:t>humanitní otázky </a:t>
            </a:r>
            <a:r>
              <a:rPr lang="cs-CZ" sz="2000" noProof="1" smtClean="0"/>
              <a:t>(např. prosazení </a:t>
            </a:r>
            <a:r>
              <a:rPr lang="cs-CZ" sz="2000" noProof="1" smtClean="0"/>
              <a:t>hromadného očkování proti černým neštovicím</a:t>
            </a:r>
          </a:p>
          <a:p>
            <a:pPr lvl="1"/>
            <a:r>
              <a:rPr lang="cs-CZ" sz="2000" noProof="1" smtClean="0"/>
              <a:t>jeho dcera Žofie později provdala za brněnského podnikatele </a:t>
            </a:r>
            <a:r>
              <a:rPr lang="cs-CZ" sz="2000" b="1" noProof="1" smtClean="0"/>
              <a:t>Josefa </a:t>
            </a:r>
            <a:r>
              <a:rPr lang="cs-CZ" sz="2000" b="1" noProof="1" smtClean="0"/>
              <a:t>Karafiáta</a:t>
            </a:r>
            <a:r>
              <a:rPr lang="cs-CZ" sz="2000" noProof="1" smtClean="0"/>
              <a:t> </a:t>
            </a:r>
            <a:r>
              <a:rPr lang="cs-CZ" sz="2000" noProof="1" smtClean="0"/>
              <a:t>(jimramovský evangelický </a:t>
            </a:r>
            <a:r>
              <a:rPr lang="cs-CZ" sz="2000" dirty="0" smtClean="0"/>
              <a:t>rod autora Broučků)</a:t>
            </a:r>
          </a:p>
        </p:txBody>
      </p:sp>
    </p:spTree>
    <p:extLst>
      <p:ext uri="{BB962C8B-B14F-4D97-AF65-F5344CB8AC3E}">
        <p14:creationId xmlns:p14="http://schemas.microsoft.com/office/powerpoint/2010/main" val="344168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683544"/>
          </a:xfrm>
        </p:spPr>
        <p:txBody>
          <a:bodyPr/>
          <a:lstStyle/>
          <a:p>
            <a:r>
              <a:rPr lang="cs-CZ" dirty="0"/>
              <a:t>Čtenářské společnosti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412776"/>
            <a:ext cx="7290055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b="1" noProof="1" smtClean="0"/>
              <a:t>Cíl společnosti</a:t>
            </a:r>
            <a:r>
              <a:rPr lang="cs-CZ" sz="2600" noProof="1" smtClean="0"/>
              <a:t>: podporovat v kruzích brněnské osvícenské inteligence zájem o kulturu, vzdělání a užitečnou zábavu</a:t>
            </a:r>
          </a:p>
          <a:p>
            <a:r>
              <a:rPr lang="cs-CZ" sz="2600" b="1" noProof="1" smtClean="0"/>
              <a:t>Co se četlo? </a:t>
            </a:r>
          </a:p>
          <a:p>
            <a:pPr lvl="1"/>
            <a:r>
              <a:rPr lang="cs-CZ" sz="2600" noProof="1" smtClean="0"/>
              <a:t>Populárně naučné a zábavné knihy (dodával lipský nakladatel Göschen)</a:t>
            </a:r>
          </a:p>
          <a:p>
            <a:pPr lvl="1"/>
            <a:r>
              <a:rPr lang="cs-CZ" sz="2600" noProof="1" smtClean="0"/>
              <a:t>O složení fondu rozhodoval na základě návrhů členů a podle stavu pokladny sekretář a knihovník Traubenburg (knihy uloženy v jeho bytě na Starobrněnské ulici č. 6)</a:t>
            </a:r>
          </a:p>
          <a:p>
            <a:pPr lvl="1"/>
            <a:r>
              <a:rPr lang="cs-CZ" sz="2600" noProof="1" smtClean="0"/>
              <a:t>Vybrané knihy z kolujících seznamů roznášel poslíček</a:t>
            </a:r>
          </a:p>
          <a:p>
            <a:pPr marL="1314450" lvl="2" indent="-457200"/>
            <a:endParaRPr lang="cs-CZ" noProof="1" smtClean="0"/>
          </a:p>
          <a:p>
            <a:pPr marL="0" indent="0">
              <a:buNone/>
            </a:pPr>
            <a:r>
              <a:rPr lang="cs-CZ" sz="2900" noProof="1" smtClean="0"/>
              <a:t>2. polovina 18. století - nejstarší vrstva knižního fondu dnešní Moravské zemské knihovny (základem </a:t>
            </a:r>
            <a:r>
              <a:rPr lang="cs-CZ" sz="2900" b="1" noProof="1" smtClean="0"/>
              <a:t>příruční knihovna moravských přírodovědných společností </a:t>
            </a:r>
            <a:r>
              <a:rPr lang="cs-CZ" sz="2900" noProof="1" smtClean="0"/>
              <a:t>(cca 1780</a:t>
            </a:r>
            <a:r>
              <a:rPr lang="cs-CZ" sz="2900" noProof="1" smtClean="0"/>
              <a:t>) - z </a:t>
            </a:r>
            <a:r>
              <a:rPr lang="cs-CZ" sz="2900" noProof="1" smtClean="0"/>
              <a:t>ní vzešla knihovna Františkova muzea, přímá předchůdkyně pozdější univerzitní knihovny</a:t>
            </a:r>
          </a:p>
          <a:p>
            <a:pPr marL="1314450" lvl="2" indent="-457200"/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272292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Čtenářské společnosti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5832648" cy="4392528"/>
          </a:xfrm>
        </p:spPr>
        <p:txBody>
          <a:bodyPr>
            <a:normAutofit fontScale="92500"/>
          </a:bodyPr>
          <a:lstStyle/>
          <a:p>
            <a:pPr marL="514350" indent="-457200"/>
            <a:r>
              <a:rPr lang="cs-CZ" sz="2600" noProof="1"/>
              <a:t>Na veřejnost působila společnost i prostřednictvím vlastních časopisů:</a:t>
            </a:r>
          </a:p>
          <a:p>
            <a:pPr marL="914400" lvl="1" indent="-457200"/>
            <a:r>
              <a:rPr lang="cs-CZ" sz="2600" noProof="1"/>
              <a:t>výchovně osvětový časopis </a:t>
            </a:r>
            <a:r>
              <a:rPr lang="cs-CZ" sz="2600" b="1" noProof="1"/>
              <a:t>Brünner Wochenschrift zum Besten der Armen </a:t>
            </a:r>
            <a:r>
              <a:rPr lang="cs-CZ" sz="2600" noProof="1"/>
              <a:t>(Brněnský týdeník pro dobro chudých) - vydával v r. 1786 </a:t>
            </a:r>
            <a:r>
              <a:rPr lang="cs-CZ" sz="2600" b="1" noProof="1"/>
              <a:t>Viktor Riecke </a:t>
            </a:r>
          </a:p>
          <a:p>
            <a:pPr marL="1314450" lvl="2" indent="-457200"/>
            <a:r>
              <a:rPr lang="cs-CZ" sz="2600" noProof="1"/>
              <a:t>Informace k povznesení zemědělství, zdravotnické osvěty, šíření filantropických myšlenek </a:t>
            </a:r>
          </a:p>
          <a:p>
            <a:pPr marL="1314450" lvl="2" indent="-457200"/>
            <a:r>
              <a:rPr lang="cs-CZ" sz="2600" noProof="1"/>
              <a:t>výtěžek byl určen k podpoře nemajetných Brňanů – brzký zánik (nezájem) </a:t>
            </a:r>
          </a:p>
          <a:p>
            <a:endParaRPr lang="cs-CZ" dirty="0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8184" y="1347403"/>
            <a:ext cx="232148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8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Spolky a čítárny - 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noProof="1"/>
              <a:t>1772 </a:t>
            </a:r>
            <a:r>
              <a:rPr lang="cs-CZ" b="1" noProof="1"/>
              <a:t>První čtenářská společnost </a:t>
            </a:r>
            <a:r>
              <a:rPr lang="cs-CZ" noProof="1"/>
              <a:t>v Praze pod anglickým názvem Learned Club (Sečtělý </a:t>
            </a:r>
            <a:r>
              <a:rPr lang="cs-CZ" dirty="0"/>
              <a:t>spolek)</a:t>
            </a:r>
          </a:p>
          <a:p>
            <a:pPr fontAlgn="base"/>
            <a:r>
              <a:rPr lang="cs-CZ" dirty="0"/>
              <a:t>1781 - 1796 </a:t>
            </a:r>
            <a:r>
              <a:rPr lang="cs-CZ" b="1" dirty="0"/>
              <a:t>Veřejná čítárna </a:t>
            </a:r>
            <a:r>
              <a:rPr lang="cs-CZ" dirty="0"/>
              <a:t>na Staroměstském náměstí - 14 titulů novin a 30 časopisů</a:t>
            </a:r>
          </a:p>
          <a:p>
            <a:pPr fontAlgn="base"/>
            <a:r>
              <a:rPr lang="cs-CZ" b="1" dirty="0"/>
              <a:t>1790</a:t>
            </a:r>
            <a:r>
              <a:rPr lang="cs-CZ" dirty="0"/>
              <a:t> Václav Matěj Kramerius zakládá nakladatelství Česká expedice, středisko obrozenecké Prahy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893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Politické zákulisí vývoje knihovnictví 18.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Rakousko</a:t>
            </a:r>
          </a:p>
          <a:p>
            <a:pPr fontAlgn="base"/>
            <a:r>
              <a:rPr lang="cs-CZ" b="1" dirty="0"/>
              <a:t>1798 </a:t>
            </a:r>
            <a:r>
              <a:rPr lang="cs-CZ" b="1" dirty="0" smtClean="0"/>
              <a:t>dekret </a:t>
            </a:r>
            <a:r>
              <a:rPr lang="cs-CZ" b="1" dirty="0"/>
              <a:t>dvorské kanceláře ve </a:t>
            </a:r>
            <a:r>
              <a:rPr lang="cs-CZ" b="1" dirty="0" smtClean="0"/>
              <a:t>Vídni</a:t>
            </a:r>
            <a:endParaRPr lang="cs-CZ" dirty="0"/>
          </a:p>
          <a:p>
            <a:pPr fontAlgn="base"/>
            <a:r>
              <a:rPr lang="cs-CZ" b="1" dirty="0" smtClean="0"/>
              <a:t>– </a:t>
            </a:r>
            <a:r>
              <a:rPr lang="cs-CZ" b="1" dirty="0"/>
              <a:t>veřejné </a:t>
            </a:r>
            <a:r>
              <a:rPr lang="cs-CZ" b="1" dirty="0" smtClean="0"/>
              <a:t>čítárny, čtenářské kabinety a výdělečné půjčovny </a:t>
            </a:r>
            <a:r>
              <a:rPr lang="cs-CZ" b="1" dirty="0"/>
              <a:t>zakázány </a:t>
            </a:r>
            <a:r>
              <a:rPr lang="cs-CZ" b="1" dirty="0" smtClean="0"/>
              <a:t>z </a:t>
            </a:r>
            <a:r>
              <a:rPr lang="cs-CZ" b="1" dirty="0"/>
              <a:t>obavy, že jsou centrem šíření zakázané literatury francouzského původu (Velká francouzská revoluce a její vliv)</a:t>
            </a:r>
          </a:p>
          <a:p>
            <a:pPr fontAlgn="base"/>
            <a:r>
              <a:rPr lang="cs-CZ" dirty="0"/>
              <a:t>1799 – zrušeny půjčovny </a:t>
            </a:r>
            <a:r>
              <a:rPr lang="cs-CZ" dirty="0" smtClean="0"/>
              <a:t>knih</a:t>
            </a:r>
            <a:endParaRPr lang="cs-CZ" dirty="0"/>
          </a:p>
          <a:p>
            <a:pPr fontAlgn="base"/>
            <a:r>
              <a:rPr lang="cs-CZ" b="1" dirty="0" smtClean="0"/>
              <a:t>1811 </a:t>
            </a:r>
            <a:r>
              <a:rPr lang="cs-CZ" b="1" dirty="0"/>
              <a:t>Povolení k půjčování – jen knihy vydané na rakouském území nebo před rokem 1790</a:t>
            </a:r>
            <a:r>
              <a:rPr lang="cs-CZ" dirty="0"/>
              <a:t> </a:t>
            </a:r>
          </a:p>
          <a:p>
            <a:pPr fontAlgn="base"/>
            <a:r>
              <a:rPr lang="cs-CZ" dirty="0"/>
              <a:t>Provozování půjčoven možné pouze v Praze, Brně a Olomouci, protože se rozmáhaly "pokoutní zápůjční knihovny", které šířily zakázané knihy</a:t>
            </a:r>
          </a:p>
          <a:p>
            <a:r>
              <a:rPr lang="cs-CZ" b="1" dirty="0" smtClean="0"/>
              <a:t>Provozování </a:t>
            </a:r>
            <a:r>
              <a:rPr lang="cs-CZ" b="1" dirty="0"/>
              <a:t>půjčoven </a:t>
            </a:r>
            <a:r>
              <a:rPr lang="cs-CZ" b="1" dirty="0" smtClean="0"/>
              <a:t>vázáno </a:t>
            </a:r>
            <a:r>
              <a:rPr lang="cs-CZ" b="1" dirty="0"/>
              <a:t>na koncesi a složení kauce, mravní a politickou zachovalost a literární </a:t>
            </a:r>
            <a:r>
              <a:rPr lang="cs-CZ" b="1" dirty="0" smtClean="0"/>
              <a:t>vzdělání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6462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Čtenářské aktivity a společnosti po r. 1817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455368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cs-CZ" dirty="0"/>
              <a:t>Po roce 1817 - v kontextu s českým národním obrozením vznikají aktivity veřejného knihovnictví  - spolky, veřejné knihovny</a:t>
            </a:r>
          </a:p>
          <a:p>
            <a:pPr fontAlgn="base">
              <a:buNone/>
            </a:pPr>
            <a:endParaRPr lang="cs-CZ" dirty="0"/>
          </a:p>
          <a:p>
            <a:pPr fontAlgn="base">
              <a:buNone/>
            </a:pPr>
            <a:r>
              <a:rPr lang="cs-CZ" dirty="0"/>
              <a:t>1818 - </a:t>
            </a:r>
            <a:r>
              <a:rPr lang="cs-CZ" noProof="1"/>
              <a:t>Antonín Jaroslav Puchmajer </a:t>
            </a:r>
            <a:r>
              <a:rPr lang="cs-CZ" dirty="0"/>
              <a:t>zakládá český </a:t>
            </a:r>
            <a:r>
              <a:rPr lang="cs-CZ" b="1" dirty="0"/>
              <a:t>čtenářský spolek v Radnicích</a:t>
            </a:r>
          </a:p>
          <a:p>
            <a:pPr fontAlgn="base">
              <a:buNone/>
            </a:pPr>
            <a:r>
              <a:rPr lang="cs-CZ" b="1" dirty="0"/>
              <a:t>východní Čechy – </a:t>
            </a:r>
            <a:r>
              <a:rPr lang="cs-CZ" dirty="0"/>
              <a:t>scházely se čtenářské společnosti v Litomyšli nebo Chlumci nad Cidlinou</a:t>
            </a:r>
          </a:p>
          <a:p>
            <a:pPr fontAlgn="base">
              <a:buNone/>
            </a:pPr>
            <a:r>
              <a:rPr lang="cs-CZ" dirty="0"/>
              <a:t>1820 - Biskupská konzistoř v Hradci Králové - vydání dokumentu </a:t>
            </a:r>
            <a:r>
              <a:rPr lang="cs-CZ" b="1" dirty="0"/>
              <a:t>Hradecký plán o </a:t>
            </a:r>
            <a:r>
              <a:rPr lang="cs-CZ" b="1" dirty="0">
                <a:solidFill>
                  <a:srgbClr val="FF0000"/>
                </a:solidFill>
              </a:rPr>
              <a:t>povinném zakládání školních knihoven </a:t>
            </a:r>
            <a:r>
              <a:rPr lang="cs-CZ" dirty="0">
                <a:solidFill>
                  <a:srgbClr val="FF0000"/>
                </a:solidFill>
              </a:rPr>
              <a:t>– iniciace vzniku  </a:t>
            </a:r>
            <a:r>
              <a:rPr lang="cs-CZ" b="1" dirty="0">
                <a:solidFill>
                  <a:srgbClr val="FF0000"/>
                </a:solidFill>
              </a:rPr>
              <a:t>první sítě knihoven!!!</a:t>
            </a:r>
          </a:p>
          <a:p>
            <a:pPr lvl="1" fontAlgn="base"/>
            <a:r>
              <a:rPr lang="cs-CZ" dirty="0"/>
              <a:t>Jedna z nejstarších školních knihoven při základní škole byla v Týništi nad Orlicí</a:t>
            </a:r>
          </a:p>
          <a:p>
            <a:pPr fontAlgn="base">
              <a:buNone/>
            </a:pPr>
            <a:r>
              <a:rPr lang="cs-CZ" b="1" dirty="0"/>
              <a:t>1848</a:t>
            </a:r>
            <a:r>
              <a:rPr lang="cs-CZ" dirty="0"/>
              <a:t> otevřeno </a:t>
            </a:r>
            <a:r>
              <a:rPr lang="cs-CZ" b="1" dirty="0"/>
              <a:t>50 obecních knihoven (na přelomu století už více než 500)</a:t>
            </a:r>
          </a:p>
          <a:p>
            <a:pPr lvl="1" fontAlgn="base"/>
            <a:r>
              <a:rPr lang="cs-CZ" dirty="0"/>
              <a:t>nejstarší městské půjčovny: Plzeň, Opava, Beroun, Kutná Hora, Žebrák, Litomyšl</a:t>
            </a:r>
          </a:p>
          <a:p>
            <a:pPr lvl="1" fontAlgn="base"/>
            <a:r>
              <a:rPr lang="cs-CZ" dirty="0"/>
              <a:t>knihovny se stávají veřejnou institucí s úkolem pomáhat rozvoji řemesel a zemědělství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82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knihovny v Brně 18.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Střediskem českého kulturního života v Brně od 30. let 19. století </a:t>
            </a:r>
            <a:r>
              <a:rPr lang="cs-CZ" b="1" noProof="1"/>
              <a:t>bohoslovecké učiliště na dnešní Dominikánské ulici</a:t>
            </a:r>
          </a:p>
          <a:p>
            <a:r>
              <a:rPr lang="cs-CZ" noProof="1"/>
              <a:t>1832 (zásluhou východočeského vlastence Františka Cyrila Kampelíka) vzniká </a:t>
            </a:r>
            <a:r>
              <a:rPr lang="cs-CZ" b="1" noProof="1"/>
              <a:t>první skutečně česká veřejná knihovna v Brně</a:t>
            </a:r>
          </a:p>
          <a:p>
            <a:r>
              <a:rPr lang="cs-CZ" noProof="1"/>
              <a:t>základem knižního fondu dary, které zaslaly různé osobnosti českého kulturního života - např. Jan Kollár, Josef Jungmann nebo Jan Svatopluk Presl.</a:t>
            </a:r>
          </a:p>
          <a:p>
            <a:r>
              <a:rPr lang="cs-CZ" noProof="1"/>
              <a:t>správci </a:t>
            </a:r>
            <a:r>
              <a:rPr lang="cs-CZ" noProof="1" smtClean="0"/>
              <a:t>„slovanské knihovny“ </a:t>
            </a:r>
            <a:r>
              <a:rPr lang="cs-CZ" noProof="1"/>
              <a:t>zvoleni dva studenti, z nichž jeden jako knihovník knihy půjčoval, druhý pak jako pokladník za každou půjčenou knihu vybíral po krejcaru</a:t>
            </a:r>
          </a:p>
          <a:p>
            <a:pPr lvl="1"/>
            <a:r>
              <a:rPr lang="cs-CZ" noProof="1" smtClean="0"/>
              <a:t>Půjčují si nejen studenti a učitelé z ostatních škol, ale i národně probudilí brněnští měšťané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7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15592"/>
          </a:xfrm>
        </p:spPr>
        <p:txBody>
          <a:bodyPr/>
          <a:lstStyle/>
          <a:p>
            <a:r>
              <a:rPr lang="cs-CZ" dirty="0" smtClean="0"/>
              <a:t>Další české knihovny v brně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700808"/>
            <a:ext cx="7290055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noProof="1" smtClean="0"/>
              <a:t>1838 – další česká knihovna – podle informací z časopisu Květy</a:t>
            </a:r>
          </a:p>
          <a:p>
            <a:r>
              <a:rPr lang="cs-CZ" noProof="1" smtClean="0"/>
              <a:t>40 brněnských obchodníků založilo český čtenářský spolek (postupně 200 členů; odebíral Časopis českého muzea, Květy, Pražské noviny a Českou včelu</a:t>
            </a:r>
          </a:p>
          <a:p>
            <a:pPr marL="0" indent="0">
              <a:buNone/>
            </a:pPr>
            <a:r>
              <a:rPr lang="cs-CZ" noProof="1" smtClean="0"/>
              <a:t>1848 – knihovna a "čtenárna" na Zelném trhu - </a:t>
            </a:r>
            <a:r>
              <a:rPr lang="cs-CZ" b="1" noProof="1" smtClean="0"/>
              <a:t>Jednota moravská (první řádný český knihovní, osvětový a vydavatelský spolek na Moravě</a:t>
            </a:r>
          </a:p>
          <a:p>
            <a:r>
              <a:rPr lang="cs-CZ" noProof="1" smtClean="0"/>
              <a:t>Založili ji A. V. Šembera, F. Sušil, hrabě B. Sylva-Tarouca a další představitelé národně uvědomělé inteligence</a:t>
            </a:r>
          </a:p>
          <a:p>
            <a:r>
              <a:rPr lang="cs-CZ" noProof="1" smtClean="0"/>
              <a:t>Poslání: zabezpečení rovných práv češtiny a němčiny na Moravě, vzdělávání v českém jazyce a vydávání poučných spisů pro lid</a:t>
            </a:r>
          </a:p>
          <a:p>
            <a:pPr marL="0" indent="0">
              <a:buNone/>
            </a:pPr>
            <a:r>
              <a:rPr lang="cs-CZ" noProof="1" smtClean="0"/>
              <a:t>Nástupkyní r. 1849 Národní jednota sv. Cyrila a Metoděje, přejmenovaná později na Moravskou národní jednotu (spolek vědecký a humanitní, jehož účelem je vydávání knih, podporování knihoven, čítáren, přírodozpytných sbírek a uměleckých děl) - kalendář Koleda.</a:t>
            </a:r>
          </a:p>
          <a:p>
            <a:pPr marL="0" indent="0">
              <a:buNone/>
            </a:pPr>
            <a:r>
              <a:rPr lang="cs-CZ" noProof="1" smtClean="0"/>
              <a:t>1854 sdružení přetvořeno v </a:t>
            </a:r>
            <a:r>
              <a:rPr lang="cs-CZ" b="1" noProof="1" smtClean="0"/>
              <a:t>Matici moravskou</a:t>
            </a:r>
          </a:p>
          <a:p>
            <a:pPr marL="0" indent="0">
              <a:buNone/>
            </a:pPr>
            <a:r>
              <a:rPr lang="cs-CZ" noProof="1" smtClean="0"/>
              <a:t>1869 vznikl </a:t>
            </a:r>
            <a:r>
              <a:rPr lang="cs-CZ" b="1" noProof="1" smtClean="0"/>
              <a:t>Časopis Matice moravské, vůbec první český vědecký časopis na Moravě</a:t>
            </a:r>
          </a:p>
          <a:p>
            <a:r>
              <a:rPr lang="cs-CZ" noProof="1" smtClean="0"/>
              <a:t>Fond knihovny (mohl ho užívat za stanovených podmínek i Český čtenářský spolek) po r. 1910 přesunut z Besedního domu do Moravské zemské knihovny</a:t>
            </a:r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46989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cs-CZ" noProof="1"/>
              <a:t>CEJPEK, Jiří et al. Dějiny knihoven a knihovnictví. 2., dopl. vyd. V Praze: Karolinum, 2002. 247 s., [8] s. obr. příl. ISBN </a:t>
            </a:r>
            <a:r>
              <a:rPr lang="cs-CZ" noProof="1"/>
              <a:t>80-246-0323-3</a:t>
            </a:r>
            <a:r>
              <a:rPr lang="cs-CZ" noProof="1" smtClean="0"/>
              <a:t>.</a:t>
            </a:r>
          </a:p>
          <a:p>
            <a:pPr fontAlgn="base">
              <a:buNone/>
            </a:pPr>
            <a:r>
              <a:rPr lang="cs-CZ" dirty="0"/>
              <a:t>KUBÍČEK, Jaromír (2001): Noviny a časopisy na Moravě a ve Slezsku do roku 1918. Literatura a prameny, sbírky, bibliografie. Moravská zemská knihovna v Brně 2001. [= </a:t>
            </a:r>
            <a:r>
              <a:rPr lang="cs-CZ" dirty="0" err="1"/>
              <a:t>Zeitungen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Zeitschriften</a:t>
            </a:r>
            <a:r>
              <a:rPr lang="cs-CZ" dirty="0"/>
              <a:t> in </a:t>
            </a:r>
            <a:r>
              <a:rPr lang="cs-CZ" dirty="0" err="1"/>
              <a:t>Mähren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Schlesien</a:t>
            </a:r>
            <a:r>
              <a:rPr lang="cs-CZ" dirty="0"/>
              <a:t> bis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Jahre</a:t>
            </a:r>
            <a:r>
              <a:rPr lang="cs-CZ" dirty="0"/>
              <a:t> 1918. Literatur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Quellen</a:t>
            </a:r>
            <a:r>
              <a:rPr lang="cs-CZ" dirty="0"/>
              <a:t>, </a:t>
            </a:r>
            <a:r>
              <a:rPr lang="cs-CZ" dirty="0" err="1"/>
              <a:t>Sammlungen</a:t>
            </a:r>
            <a:r>
              <a:rPr lang="cs-CZ" dirty="0"/>
              <a:t>, </a:t>
            </a:r>
            <a:r>
              <a:rPr lang="cs-CZ" dirty="0" err="1"/>
              <a:t>Bibliographie</a:t>
            </a:r>
            <a:r>
              <a:rPr lang="cs-CZ" dirty="0"/>
              <a:t>. </a:t>
            </a:r>
            <a:r>
              <a:rPr lang="cs-CZ" dirty="0" err="1"/>
              <a:t>Mährische</a:t>
            </a:r>
            <a:r>
              <a:rPr lang="cs-CZ" dirty="0"/>
              <a:t> </a:t>
            </a:r>
            <a:r>
              <a:rPr lang="cs-CZ" dirty="0" err="1"/>
              <a:t>Landesbibliothek</a:t>
            </a:r>
            <a:r>
              <a:rPr lang="cs-CZ" dirty="0"/>
              <a:t> in </a:t>
            </a:r>
            <a:r>
              <a:rPr lang="cs-CZ" dirty="0" err="1"/>
              <a:t>Brünn</a:t>
            </a:r>
            <a:r>
              <a:rPr lang="cs-CZ" dirty="0"/>
              <a:t> 2001.]</a:t>
            </a:r>
            <a:endParaRPr lang="cs-CZ" noProof="1"/>
          </a:p>
          <a:p>
            <a:pPr fontAlgn="base">
              <a:buNone/>
            </a:pPr>
            <a:r>
              <a:rPr lang="cs-CZ" noProof="1"/>
              <a:t>SEMRÁDOVÁ, Eva. České veřejné knihovny včera, dnes a--: doprovodné texty k výstavě o historii knihovnictví Královéhradeckého kraje. V Hradci Králové: Studijní a vědecká knihovna, 2012. ll, [1] l. ISBN 978-80-7052-105-2</a:t>
            </a:r>
          </a:p>
          <a:p>
            <a:pPr fontAlgn="base">
              <a:buNone/>
            </a:pPr>
            <a:r>
              <a:rPr lang="cs-CZ" noProof="1"/>
              <a:t>VOLF, Josef. Dějiny veřejných půjčoven knih v Čechách do r. 1848. V Praze: Obec pražská, 1931. 64, [I] s. Spisy knihovny hlavního města Prahy; č. 12. </a:t>
            </a:r>
          </a:p>
          <a:p>
            <a:pPr fontAlgn="base">
              <a:buNone/>
            </a:pPr>
            <a:r>
              <a:rPr lang="cs-CZ" noProof="1"/>
              <a:t>Publikace vydané jednotlivými </a:t>
            </a:r>
            <a:r>
              <a:rPr lang="cs-CZ" noProof="1"/>
              <a:t>knihovnami </a:t>
            </a:r>
            <a:endParaRPr lang="cs-CZ" noProof="1" smtClean="0"/>
          </a:p>
          <a:p>
            <a:pPr fontAlgn="base">
              <a:buNone/>
            </a:pPr>
            <a:r>
              <a:rPr lang="cs-CZ" dirty="0" smtClean="0"/>
              <a:t>Archivy </a:t>
            </a:r>
            <a:r>
              <a:rPr lang="cs-CZ" dirty="0" smtClean="0"/>
              <a:t>a odborné články jednotlivých brněnských knihoven a archivů</a:t>
            </a:r>
          </a:p>
          <a:p>
            <a:r>
              <a:rPr lang="cs-CZ" dirty="0" smtClean="0">
                <a:hlinkClick r:id="rId2"/>
              </a:rPr>
              <a:t>https://www.mzk.cz/o-knihovne/historie/podrobna-historie-mzk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899568"/>
          </a:xfrm>
        </p:spPr>
        <p:txBody>
          <a:bodyPr>
            <a:normAutofit/>
          </a:bodyPr>
          <a:lstStyle/>
          <a:p>
            <a:r>
              <a:rPr lang="cs-CZ" noProof="1" smtClean="0"/>
              <a:t>čtenářskÉ kroužkY v brně </a:t>
            </a:r>
            <a:endParaRPr lang="cs-CZ" noProof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556792"/>
            <a:ext cx="7290055" cy="4752568"/>
          </a:xfrm>
        </p:spPr>
        <p:txBody>
          <a:bodyPr>
            <a:normAutofit/>
          </a:bodyPr>
          <a:lstStyle/>
          <a:p>
            <a:r>
              <a:rPr lang="cs-CZ" sz="2800" dirty="0"/>
              <a:t>Počátky </a:t>
            </a:r>
            <a:r>
              <a:rPr lang="cs-CZ" sz="2800" dirty="0" smtClean="0"/>
              <a:t>úzce </a:t>
            </a:r>
            <a:r>
              <a:rPr lang="cs-CZ" sz="2800" dirty="0"/>
              <a:t>spjaty s </a:t>
            </a:r>
            <a:r>
              <a:rPr lang="cs-CZ" sz="2800" dirty="0" smtClean="0"/>
              <a:t>hospodářským rozmachem Brna</a:t>
            </a:r>
          </a:p>
          <a:p>
            <a:r>
              <a:rPr lang="cs-CZ" sz="2800" dirty="0" smtClean="0"/>
              <a:t>Projevem mj. vznik prvních </a:t>
            </a:r>
            <a:r>
              <a:rPr lang="cs-CZ" sz="2800" dirty="0"/>
              <a:t>místních pravidelných novin </a:t>
            </a:r>
            <a:r>
              <a:rPr lang="cs-CZ" sz="2800" dirty="0" smtClean="0"/>
              <a:t>= návěstníku</a:t>
            </a:r>
          </a:p>
          <a:p>
            <a:pPr lvl="1"/>
            <a:r>
              <a:rPr lang="cs-CZ" sz="2000" b="1" noProof="1" smtClean="0"/>
              <a:t>Wochentliche Intelligenz-Zettel  </a:t>
            </a:r>
            <a:r>
              <a:rPr lang="cs-CZ" sz="2000" noProof="1" smtClean="0"/>
              <a:t>(1755); obchodní informační kancelář při První půjčovní bance u Matky Boží</a:t>
            </a:r>
          </a:p>
          <a:p>
            <a:pPr lvl="1"/>
            <a:r>
              <a:rPr lang="cs-CZ" sz="2000" noProof="1" smtClean="0"/>
              <a:t>V roce </a:t>
            </a:r>
            <a:r>
              <a:rPr lang="cs-CZ" sz="2000" b="1" noProof="1" smtClean="0"/>
              <a:t>1758</a:t>
            </a:r>
            <a:r>
              <a:rPr lang="cs-CZ" sz="2000" noProof="1" smtClean="0"/>
              <a:t> v nich zpráva = </a:t>
            </a:r>
            <a:r>
              <a:rPr lang="cs-CZ" sz="2000" b="1" noProof="1" smtClean="0"/>
              <a:t>nejstarší známý doklad o pokusu zorganizovat v českých zemích čtenářský kroužek</a:t>
            </a:r>
            <a:r>
              <a:rPr lang="cs-CZ" sz="2000" noProof="1" smtClean="0"/>
              <a:t> (prostřednictvím inzerátu hledal neznámý iniciátor členy pro společnost, která by odebírala zahraniční noviny)</a:t>
            </a:r>
            <a:endParaRPr lang="cs-CZ" sz="2000" noProof="1"/>
          </a:p>
        </p:txBody>
      </p:sp>
    </p:spTree>
    <p:extLst>
      <p:ext uri="{BB962C8B-B14F-4D97-AF65-F5344CB8AC3E}">
        <p14:creationId xmlns:p14="http://schemas.microsoft.com/office/powerpoint/2010/main" val="311248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43584"/>
          </a:xfrm>
        </p:spPr>
        <p:txBody>
          <a:bodyPr/>
          <a:lstStyle/>
          <a:p>
            <a:r>
              <a:rPr lang="cs-CZ" dirty="0" smtClean="0"/>
              <a:t>Půjčovny knih v brně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700808"/>
            <a:ext cx="7908360" cy="460855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2. polovina 18</a:t>
            </a:r>
            <a:r>
              <a:rPr lang="cs-CZ" sz="2800" dirty="0"/>
              <a:t>. století </a:t>
            </a:r>
            <a:endParaRPr lang="cs-CZ" sz="2800" dirty="0" smtClean="0"/>
          </a:p>
          <a:p>
            <a:r>
              <a:rPr lang="cs-CZ" sz="2800" noProof="1" smtClean="0"/>
              <a:t>Komerční půjčovny (</a:t>
            </a:r>
            <a:r>
              <a:rPr lang="cs-CZ" sz="2800" b="1" noProof="1" smtClean="0"/>
              <a:t>Leihbibliotheken</a:t>
            </a:r>
            <a:r>
              <a:rPr lang="cs-CZ" sz="2800" noProof="1" smtClean="0"/>
              <a:t>) a čítárny (čtenářské kabinety)</a:t>
            </a:r>
          </a:p>
          <a:p>
            <a:pPr lvl="1"/>
            <a:r>
              <a:rPr lang="cs-CZ" sz="2000" noProof="1" smtClean="0"/>
              <a:t>zámožní knihkupci, nakladatelé či tiskaři při svých obchodech </a:t>
            </a:r>
          </a:p>
          <a:p>
            <a:pPr lvl="1"/>
            <a:r>
              <a:rPr lang="cs-CZ" sz="2000" noProof="1" smtClean="0"/>
              <a:t>podle půjčoven se často posuzovala i vzdělanost jednotlivých </a:t>
            </a:r>
            <a:r>
              <a:rPr lang="cs-CZ" sz="2000" noProof="1" smtClean="0"/>
              <a:t>měst</a:t>
            </a:r>
          </a:p>
          <a:p>
            <a:pPr lvl="1"/>
            <a:endParaRPr lang="cs-CZ" sz="2000" noProof="1" smtClean="0"/>
          </a:p>
          <a:p>
            <a:pPr lvl="1"/>
            <a:r>
              <a:rPr lang="cs-CZ" sz="2000" noProof="1" smtClean="0"/>
              <a:t>Jan Julius Hempel - v roce 1796 se pozastavuje nad kulturní úrovní Brňanů (prý se oddávají hlavně četbě rytířských historek a staroněmeckých </a:t>
            </a:r>
            <a:r>
              <a:rPr lang="cs-CZ" sz="2000" noProof="1" smtClean="0"/>
              <a:t>románů</a:t>
            </a:r>
            <a:r>
              <a:rPr lang="cs-CZ" sz="2000" noProof="1" smtClean="0">
                <a:sym typeface="Wingdings" panose="05000000000000000000" pitchFamily="2" charset="2"/>
              </a:rPr>
              <a:t>)</a:t>
            </a:r>
          </a:p>
          <a:p>
            <a:pPr lvl="1"/>
            <a:endParaRPr lang="cs-CZ" sz="2000" noProof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793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04846"/>
          </a:xfrm>
        </p:spPr>
        <p:txBody>
          <a:bodyPr/>
          <a:lstStyle/>
          <a:p>
            <a:r>
              <a:rPr lang="cs-CZ" dirty="0"/>
              <a:t>Půjčovny knih v brně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442" y="3284984"/>
            <a:ext cx="2681570" cy="33862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7504" y="1690062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016" lvl="1" indent="0">
              <a:buNone/>
            </a:pPr>
            <a:r>
              <a:rPr lang="cs-CZ" sz="2000" noProof="1" smtClean="0">
                <a:sym typeface="Wingdings" panose="05000000000000000000" pitchFamily="2" charset="2"/>
              </a:rPr>
              <a:t>    První </a:t>
            </a:r>
            <a:r>
              <a:rPr lang="cs-CZ" sz="2000" noProof="1">
                <a:sym typeface="Wingdings" panose="05000000000000000000" pitchFamily="2" charset="2"/>
              </a:rPr>
              <a:t>půjčovna knih v Brně</a:t>
            </a:r>
            <a:r>
              <a:rPr lang="cs-CZ" sz="2000" noProof="1">
                <a:sym typeface="Wingdings" panose="05000000000000000000" pitchFamily="2" charset="2"/>
              </a:rPr>
              <a:t>: </a:t>
            </a:r>
            <a:r>
              <a:rPr lang="cs-CZ" sz="2000" b="1" noProof="1" smtClean="0">
                <a:sym typeface="Wingdings" panose="05000000000000000000" pitchFamily="2" charset="2"/>
              </a:rPr>
              <a:t>1791</a:t>
            </a:r>
          </a:p>
          <a:p>
            <a:pPr marL="128016" lvl="1" indent="0">
              <a:buNone/>
            </a:pPr>
            <a:r>
              <a:rPr lang="cs-CZ" sz="2000" b="1" noProof="1">
                <a:sym typeface="Wingdings" panose="05000000000000000000" pitchFamily="2" charset="2"/>
              </a:rPr>
              <a:t> </a:t>
            </a:r>
            <a:r>
              <a:rPr lang="cs-CZ" sz="2000" b="1" noProof="1" smtClean="0">
                <a:sym typeface="Wingdings" panose="05000000000000000000" pitchFamily="2" charset="2"/>
              </a:rPr>
              <a:t>   tiskař</a:t>
            </a:r>
            <a:r>
              <a:rPr lang="cs-CZ" sz="2000" b="1" noProof="1">
                <a:sym typeface="Wingdings" panose="05000000000000000000" pitchFamily="2" charset="2"/>
              </a:rPr>
              <a:t>, nakladatel </a:t>
            </a:r>
            <a:r>
              <a:rPr lang="cs-CZ" sz="2000" dirty="0"/>
              <a:t>Johann Georg </a:t>
            </a:r>
            <a:r>
              <a:rPr lang="cs-CZ" sz="2000" dirty="0" err="1"/>
              <a:t>Gastl</a:t>
            </a:r>
            <a:endParaRPr lang="cs-CZ" sz="2000" dirty="0"/>
          </a:p>
          <a:p>
            <a:pPr marL="128016" lvl="1" indent="0">
              <a:buNone/>
            </a:pPr>
            <a:endParaRPr lang="cs-CZ" sz="2000" b="1" noProof="1">
              <a:sym typeface="Wingdings" panose="05000000000000000000" pitchFamily="2" charset="2"/>
            </a:endParaRPr>
          </a:p>
          <a:p>
            <a:pPr lvl="1"/>
            <a:r>
              <a:rPr lang="cs-CZ" sz="2000" dirty="0"/>
              <a:t>2300 svazků, otevřena na nároží dnešní Masarykovy a Panské ulice</a:t>
            </a:r>
          </a:p>
          <a:p>
            <a:pPr lvl="1"/>
            <a:r>
              <a:rPr lang="cs-CZ" sz="2000" dirty="0"/>
              <a:t>Postupně rozšiřuje fond (např. o hebrejské knihy) </a:t>
            </a:r>
          </a:p>
          <a:p>
            <a:pPr lvl="1"/>
            <a:endParaRPr lang="cs-CZ" sz="2000" b="1" dirty="0" smtClean="0"/>
          </a:p>
          <a:p>
            <a:pPr lvl="1"/>
            <a:r>
              <a:rPr lang="cs-CZ" sz="2000" b="1" dirty="0" smtClean="0"/>
              <a:t>Roku </a:t>
            </a:r>
            <a:r>
              <a:rPr lang="cs-CZ" sz="2000" b="1" dirty="0"/>
              <a:t>1811 požádal zemské gubernium společně 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s</a:t>
            </a:r>
            <a:r>
              <a:rPr lang="cs-CZ" sz="2000" b="1" dirty="0"/>
              <a:t> Josefem Georgem </a:t>
            </a:r>
            <a:r>
              <a:rPr lang="cs-CZ" sz="2000" b="1" dirty="0" err="1"/>
              <a:t>Trasslerem</a:t>
            </a:r>
            <a:r>
              <a:rPr lang="cs-CZ" sz="2000" b="1" dirty="0"/>
              <a:t> o souhlas 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se </a:t>
            </a:r>
            <a:r>
              <a:rPr lang="cs-CZ" sz="2000" b="1" dirty="0"/>
              <a:t>zřízením veřejné půjčovny knih</a:t>
            </a:r>
            <a:endParaRPr lang="cs-CZ" sz="2000" noProof="1"/>
          </a:p>
        </p:txBody>
      </p:sp>
    </p:spTree>
    <p:extLst>
      <p:ext uri="{BB962C8B-B14F-4D97-AF65-F5344CB8AC3E}">
        <p14:creationId xmlns:p14="http://schemas.microsoft.com/office/powerpoint/2010/main" val="329846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683544"/>
          </a:xfrm>
        </p:spPr>
        <p:txBody>
          <a:bodyPr/>
          <a:lstStyle/>
          <a:p>
            <a:r>
              <a:rPr lang="cs-CZ" dirty="0" smtClean="0"/>
              <a:t>Veřejné půjčovny 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268760"/>
            <a:ext cx="7290055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Brno 1811</a:t>
            </a:r>
          </a:p>
          <a:p>
            <a:r>
              <a:rPr lang="cs-CZ" b="1" noProof="1" smtClean="0"/>
              <a:t>První půjčovna </a:t>
            </a:r>
            <a:r>
              <a:rPr lang="cs-CZ" noProof="1" smtClean="0"/>
              <a:t>– o souhlas se zřízením veřejné půjčovny knih žádají </a:t>
            </a:r>
            <a:r>
              <a:rPr lang="cs-CZ" b="1" noProof="1" smtClean="0"/>
              <a:t>knihkupci Josef Georg Trassler a Johann Georg Gastl</a:t>
            </a:r>
          </a:p>
          <a:p>
            <a:r>
              <a:rPr lang="cs-CZ" noProof="1" smtClean="0"/>
              <a:t>Trassler (původem z Vídně, kde v mládí zaučoval do tiskařského umění samotného korunního prince, budoucího císaře Josefa II.) - rozsáhlý půjčovní fond, ale BEZ českých knih (vydával je však)</a:t>
            </a:r>
          </a:p>
          <a:p>
            <a:r>
              <a:rPr lang="cs-CZ" noProof="1" smtClean="0"/>
              <a:t>1826 má Trasslerova knihovna na 8 000 svazků</a:t>
            </a:r>
          </a:p>
          <a:p>
            <a:r>
              <a:rPr lang="cs-CZ" noProof="1" smtClean="0"/>
              <a:t>Trassler podnikatelem na trhu s lacinými publikacemi, vydělával na tisku map, rytin i periodik</a:t>
            </a:r>
          </a:p>
          <a:p>
            <a:pPr lvl="1"/>
            <a:r>
              <a:rPr lang="cs-CZ" noProof="1" smtClean="0"/>
              <a:t>celoevropsky známý časopis </a:t>
            </a:r>
            <a:r>
              <a:rPr lang="cs-CZ" b="1" noProof="1" smtClean="0"/>
              <a:t>Allgemeines europäisches Journal </a:t>
            </a:r>
            <a:r>
              <a:rPr lang="cs-CZ" noProof="1" smtClean="0"/>
              <a:t>(přetiskoval zajímavé články ze 40 různých časopisů, informace z průmyslu a hospodářství - pravidelně přinášel i vzorník látek, které vyráběly brněnské </a:t>
            </a:r>
            <a:r>
              <a:rPr lang="cs-CZ" noProof="1" smtClean="0"/>
              <a:t>továrny)</a:t>
            </a:r>
            <a:endParaRPr lang="cs-CZ" noProof="1" smtClean="0"/>
          </a:p>
          <a:p>
            <a:pPr lvl="1"/>
            <a:r>
              <a:rPr lang="cs-CZ" noProof="1" smtClean="0"/>
              <a:t>textilní problematiku spojil se zprávami ze světa módy, otiskoval návrhy divadelních kostýmů, dekorací a informoval o divadle v monarchii i v Německu</a:t>
            </a:r>
          </a:p>
          <a:p>
            <a:pPr lvl="1"/>
            <a:r>
              <a:rPr lang="cs-CZ" b="1" noProof="1" smtClean="0"/>
              <a:t>Více o dobovém dění v Brně např. v dokumentovém románu Fabrika (autorka Tučková)</a:t>
            </a:r>
            <a:endParaRPr lang="cs-CZ" b="1" noProof="1"/>
          </a:p>
        </p:txBody>
      </p:sp>
    </p:spTree>
    <p:extLst>
      <p:ext uri="{BB962C8B-B14F-4D97-AF65-F5344CB8AC3E}">
        <p14:creationId xmlns:p14="http://schemas.microsoft.com/office/powerpoint/2010/main" val="140458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4046190" cy="61612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839692"/>
            <a:ext cx="39909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půjčovny </a:t>
            </a:r>
            <a:r>
              <a:rPr lang="cs-CZ" dirty="0" smtClean="0"/>
              <a:t>knih (knihovny)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656536"/>
          </a:xfrm>
        </p:spPr>
        <p:txBody>
          <a:bodyPr>
            <a:normAutofit/>
          </a:bodyPr>
          <a:lstStyle/>
          <a:p>
            <a:r>
              <a:rPr lang="cs-CZ" b="1" noProof="1" smtClean="0"/>
              <a:t>Druhá půjčovna</a:t>
            </a:r>
            <a:r>
              <a:rPr lang="cs-CZ" noProof="1" smtClean="0"/>
              <a:t> byla v Brně - povolena až v roce </a:t>
            </a:r>
            <a:r>
              <a:rPr lang="cs-CZ" b="1" noProof="1" smtClean="0"/>
              <a:t>1831 </a:t>
            </a:r>
            <a:r>
              <a:rPr lang="cs-CZ" noProof="1" smtClean="0"/>
              <a:t>(knihkupec a nakladatel František </a:t>
            </a:r>
            <a:r>
              <a:rPr lang="cs-CZ" noProof="1" smtClean="0"/>
              <a:t>Gastl)</a:t>
            </a:r>
            <a:endParaRPr lang="cs-CZ" noProof="1" smtClean="0"/>
          </a:p>
          <a:p>
            <a:r>
              <a:rPr lang="cs-CZ" noProof="1" smtClean="0"/>
              <a:t>1841 - specializovaná půjčovna hudebnin (knihkupec Karel Winiker</a:t>
            </a:r>
          </a:p>
          <a:p>
            <a:pPr lvl="1"/>
            <a:r>
              <a:rPr lang="cs-CZ" noProof="1" smtClean="0"/>
              <a:t>Hudebniny z této prodejny a půjčovny základem fondu hudebního oddělení Moravské zemské knihovny</a:t>
            </a:r>
          </a:p>
          <a:p>
            <a:r>
              <a:rPr lang="cs-CZ" noProof="1" smtClean="0"/>
              <a:t>Knihkupecké půjčovny 2. poloviny 19. století: např. v roce 1883 František Karafiát na Velkém náměstí </a:t>
            </a:r>
            <a:r>
              <a:rPr lang="cs-CZ" noProof="1" smtClean="0"/>
              <a:t>17</a:t>
            </a:r>
          </a:p>
          <a:p>
            <a:endParaRPr lang="cs-CZ" noProof="1"/>
          </a:p>
          <a:p>
            <a:r>
              <a:rPr lang="cs-CZ" b="1" noProof="1" smtClean="0"/>
              <a:t>Praha </a:t>
            </a:r>
          </a:p>
          <a:p>
            <a:r>
              <a:rPr lang="cs-CZ" b="1" dirty="0" smtClean="0"/>
              <a:t>- první veřejná půjčovna </a:t>
            </a:r>
            <a:r>
              <a:rPr lang="cs-CZ" dirty="0" smtClean="0"/>
              <a:t>otevřena 7</a:t>
            </a:r>
            <a:r>
              <a:rPr lang="cs-CZ" dirty="0"/>
              <a:t>. ledna </a:t>
            </a:r>
            <a:r>
              <a:rPr lang="cs-CZ" b="1" dirty="0"/>
              <a:t>1775</a:t>
            </a:r>
            <a:endParaRPr lang="cs-CZ" noProof="1" smtClean="0"/>
          </a:p>
          <a:p>
            <a:r>
              <a:rPr lang="cs-CZ" b="1" dirty="0" smtClean="0"/>
              <a:t>- </a:t>
            </a:r>
            <a:r>
              <a:rPr lang="cs-CZ" dirty="0" smtClean="0"/>
              <a:t>knihkupec </a:t>
            </a:r>
            <a:r>
              <a:rPr lang="cs-CZ" dirty="0"/>
              <a:t>Wolfgang </a:t>
            </a:r>
            <a:r>
              <a:rPr lang="cs-CZ" dirty="0" err="1" smtClean="0"/>
              <a:t>Gerle</a:t>
            </a:r>
            <a:endParaRPr lang="cs-CZ" dirty="0" smtClean="0"/>
          </a:p>
          <a:p>
            <a:r>
              <a:rPr lang="cs-CZ" noProof="1" smtClean="0"/>
              <a:t>- beletrie a popoulárně naučná literatura </a:t>
            </a:r>
            <a:endParaRPr lang="cs-CZ" noProof="1" smtClean="0"/>
          </a:p>
          <a:p>
            <a:endParaRPr lang="cs-CZ" noProof="1" smtClean="0"/>
          </a:p>
        </p:txBody>
      </p:sp>
    </p:spTree>
    <p:extLst>
      <p:ext uri="{BB962C8B-B14F-4D97-AF65-F5344CB8AC3E}">
        <p14:creationId xmlns:p14="http://schemas.microsoft.com/office/powerpoint/2010/main" val="367447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</a:t>
            </a:r>
            <a:r>
              <a:rPr lang="cs-CZ" dirty="0" smtClean="0"/>
              <a:t>čítárny - 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1772 </a:t>
            </a:r>
            <a:r>
              <a:rPr lang="en-US" b="1" dirty="0" err="1" smtClean="0"/>
              <a:t>takzvaný</a:t>
            </a:r>
            <a:r>
              <a:rPr lang="en-US" b="1" dirty="0" smtClean="0"/>
              <a:t> </a:t>
            </a:r>
            <a:r>
              <a:rPr lang="en-US" b="1" dirty="0" err="1"/>
              <a:t>Sečtělý</a:t>
            </a:r>
            <a:r>
              <a:rPr lang="en-US" b="1" dirty="0"/>
              <a:t> </a:t>
            </a:r>
            <a:r>
              <a:rPr lang="en-US" b="1" dirty="0" err="1"/>
              <a:t>spolek</a:t>
            </a:r>
            <a:r>
              <a:rPr lang="en-US" b="1" dirty="0"/>
              <a:t> </a:t>
            </a:r>
            <a:r>
              <a:rPr lang="en-US" dirty="0"/>
              <a:t>(Learned Club)</a:t>
            </a:r>
            <a:endParaRPr lang="cs-CZ" dirty="0" smtClean="0"/>
          </a:p>
          <a:p>
            <a:r>
              <a:rPr lang="cs-CZ" dirty="0" smtClean="0"/>
              <a:t>- první čítárna </a:t>
            </a:r>
            <a:r>
              <a:rPr lang="cs-CZ" dirty="0"/>
              <a:t>novin a časopisů v </a:t>
            </a:r>
            <a:r>
              <a:rPr lang="cs-CZ" dirty="0" smtClean="0"/>
              <a:t>Čechách</a:t>
            </a:r>
          </a:p>
          <a:p>
            <a:r>
              <a:rPr lang="cs-CZ" dirty="0" smtClean="0"/>
              <a:t>- knihkupec </a:t>
            </a:r>
            <a:r>
              <a:rPr lang="cs-CZ" dirty="0" err="1" smtClean="0"/>
              <a:t>Gerle</a:t>
            </a:r>
            <a:r>
              <a:rPr lang="cs-CZ" dirty="0" smtClean="0"/>
              <a:t> - vyčlenil část svého </a:t>
            </a:r>
            <a:r>
              <a:rPr lang="cs-CZ" dirty="0"/>
              <a:t>bytu v pražské Karlově </a:t>
            </a:r>
            <a:r>
              <a:rPr lang="cs-CZ" dirty="0" smtClean="0"/>
              <a:t>ulici</a:t>
            </a:r>
          </a:p>
          <a:p>
            <a:r>
              <a:rPr lang="cs-CZ" dirty="0" smtClean="0"/>
              <a:t>- půjčovna součástí </a:t>
            </a:r>
            <a:r>
              <a:rPr lang="cs-CZ" dirty="0"/>
              <a:t>knihkupectví, které </a:t>
            </a:r>
            <a:r>
              <a:rPr lang="cs-CZ" dirty="0" smtClean="0"/>
              <a:t>vedl</a:t>
            </a:r>
          </a:p>
          <a:p>
            <a:r>
              <a:rPr lang="cs-CZ" dirty="0" smtClean="0"/>
              <a:t>- později </a:t>
            </a:r>
            <a:r>
              <a:rPr lang="cs-CZ" dirty="0"/>
              <a:t>se čítárna rozrostla </a:t>
            </a:r>
            <a:r>
              <a:rPr lang="cs-CZ" dirty="0" smtClean="0"/>
              <a:t>o knihy (</a:t>
            </a:r>
            <a:r>
              <a:rPr lang="cs-CZ" dirty="0"/>
              <a:t>převážně německé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b="1" dirty="0" smtClean="0"/>
              <a:t>1781</a:t>
            </a:r>
            <a:r>
              <a:rPr lang="cs-CZ" dirty="0" smtClean="0"/>
              <a:t> </a:t>
            </a:r>
            <a:r>
              <a:rPr lang="cs-CZ" b="1" dirty="0" smtClean="0"/>
              <a:t>První </a:t>
            </a:r>
            <a:r>
              <a:rPr lang="cs-CZ" b="1" dirty="0"/>
              <a:t>úředně </a:t>
            </a:r>
            <a:r>
              <a:rPr lang="cs-CZ" b="1" dirty="0" smtClean="0"/>
              <a:t>povolená půjčovna a čítárna </a:t>
            </a:r>
            <a:r>
              <a:rPr lang="cs-CZ" dirty="0"/>
              <a:t>knih </a:t>
            </a:r>
            <a:r>
              <a:rPr lang="cs-CZ" dirty="0" smtClean="0"/>
              <a:t>- na </a:t>
            </a:r>
            <a:r>
              <a:rPr lang="cs-CZ" dirty="0"/>
              <a:t>Staroměstském </a:t>
            </a:r>
            <a:r>
              <a:rPr lang="cs-CZ" dirty="0" smtClean="0"/>
              <a:t>náměstí</a:t>
            </a:r>
          </a:p>
          <a:p>
            <a:r>
              <a:rPr lang="cs-CZ" dirty="0" smtClean="0"/>
              <a:t>- také denní </a:t>
            </a:r>
            <a:r>
              <a:rPr lang="cs-CZ" dirty="0"/>
              <a:t>tisk i </a:t>
            </a:r>
            <a:r>
              <a:rPr lang="cs-CZ" dirty="0" smtClean="0"/>
              <a:t>beletrii, později </a:t>
            </a:r>
            <a:r>
              <a:rPr lang="cs-CZ" dirty="0"/>
              <a:t>se tady konaly i dražby </a:t>
            </a:r>
            <a:r>
              <a:rPr lang="cs-CZ" dirty="0" smtClean="0"/>
              <a:t>knih</a:t>
            </a:r>
          </a:p>
          <a:p>
            <a:r>
              <a:rPr lang="cs-CZ" dirty="0" smtClean="0"/>
              <a:t>- po </a:t>
            </a:r>
            <a:r>
              <a:rPr lang="cs-CZ" dirty="0"/>
              <a:t>15 letech svého působení půjčovna </a:t>
            </a:r>
            <a:r>
              <a:rPr lang="cs-CZ" dirty="0" smtClean="0"/>
              <a:t>zanikla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86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971576"/>
          </a:xfrm>
        </p:spPr>
        <p:txBody>
          <a:bodyPr/>
          <a:lstStyle/>
          <a:p>
            <a:r>
              <a:rPr lang="cs-CZ" dirty="0" smtClean="0"/>
              <a:t>Veřejné čítárny v Brně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7290055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První čítárna</a:t>
            </a:r>
            <a:r>
              <a:rPr lang="cs-CZ" dirty="0" smtClean="0"/>
              <a:t>: </a:t>
            </a:r>
            <a:r>
              <a:rPr lang="cs-CZ" dirty="0" smtClean="0"/>
              <a:t>Obilní trh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/>
              <a:t>obchodník </a:t>
            </a:r>
            <a:r>
              <a:rPr lang="cs-CZ" b="1" noProof="1" smtClean="0"/>
              <a:t>Jakub Bianchi 15. ledna 1774 „</a:t>
            </a:r>
            <a:r>
              <a:rPr lang="cs-CZ" noProof="1" smtClean="0"/>
              <a:t>k obecnému prospěchu obzvláště milovníků umění a věd“ (předtím Vídeň) </a:t>
            </a:r>
          </a:p>
          <a:p>
            <a:r>
              <a:rPr lang="cs-CZ" dirty="0" smtClean="0"/>
              <a:t>Knihovní </a:t>
            </a:r>
            <a:r>
              <a:rPr lang="cs-CZ" dirty="0"/>
              <a:t>fond </a:t>
            </a:r>
            <a:r>
              <a:rPr lang="cs-CZ" dirty="0" smtClean="0"/>
              <a:t>věcně </a:t>
            </a:r>
            <a:r>
              <a:rPr lang="cs-CZ" dirty="0"/>
              <a:t>uspořádán a obsahem odpovídal slibu veřejnosti, že tu budou knihy naučné i zábavné, noviny a časopisy. </a:t>
            </a:r>
            <a:endParaRPr lang="cs-CZ" dirty="0" smtClean="0"/>
          </a:p>
          <a:p>
            <a:r>
              <a:rPr lang="cs-CZ" noProof="1"/>
              <a:t>Tištěný katalog s </a:t>
            </a:r>
            <a:r>
              <a:rPr lang="cs-CZ" noProof="1"/>
              <a:t>990 </a:t>
            </a:r>
            <a:r>
              <a:rPr lang="cs-CZ" noProof="1" smtClean="0"/>
              <a:t>záznamy (svazky), </a:t>
            </a:r>
            <a:r>
              <a:rPr lang="cs-CZ" noProof="1"/>
              <a:t>téměř </a:t>
            </a:r>
            <a:r>
              <a:rPr lang="cs-CZ" noProof="1"/>
              <a:t>polovina </a:t>
            </a:r>
            <a:r>
              <a:rPr lang="cs-CZ" noProof="1" smtClean="0"/>
              <a:t>beletrie, </a:t>
            </a:r>
            <a:r>
              <a:rPr lang="cs-CZ" dirty="0" smtClean="0"/>
              <a:t>většinou </a:t>
            </a:r>
            <a:r>
              <a:rPr lang="cs-CZ" dirty="0"/>
              <a:t>ze 70. let 18. století, nechyběly </a:t>
            </a:r>
            <a:r>
              <a:rPr lang="cs-CZ" dirty="0" smtClean="0"/>
              <a:t>tisky </a:t>
            </a:r>
            <a:r>
              <a:rPr lang="cs-CZ" dirty="0"/>
              <a:t>před rokem 1759, zbytek náležel 60. létům </a:t>
            </a:r>
            <a:r>
              <a:rPr lang="cs-CZ" dirty="0" smtClean="0"/>
              <a:t>18. století</a:t>
            </a:r>
            <a:endParaRPr lang="cs-CZ" noProof="1" smtClean="0"/>
          </a:p>
          <a:p>
            <a:r>
              <a:rPr lang="cs-CZ" noProof="1" smtClean="0"/>
              <a:t>Součástí nabídky soubory vázaných časopisů a běžná čísla časopisů a rakouských i říšských novin</a:t>
            </a:r>
          </a:p>
          <a:p>
            <a:r>
              <a:rPr lang="cs-CZ" noProof="1" smtClean="0"/>
              <a:t>Čítárna byla otevřena denně mimo neděle a svátky od 8 do 12 a od 14 do 20 hodin</a:t>
            </a:r>
          </a:p>
          <a:p>
            <a:r>
              <a:rPr lang="cs-CZ" noProof="1" smtClean="0"/>
              <a:t>Roční subskribce - 12 zl. = výpůjčky novin, časopisů a knih domů (nejvýše však 3 svazky), navíc čítárny mohl použít každý návštěvník, který zaplatil 7 kr. za půlden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805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1029</TotalTime>
  <Words>1622</Words>
  <Application>Microsoft Office PowerPoint</Application>
  <PresentationFormat>Předvádění na obrazovce (4:3)</PresentationFormat>
  <Paragraphs>132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Tw Cen MT</vt:lpstr>
      <vt:lpstr>Tw Cen MT Condensed</vt:lpstr>
      <vt:lpstr>Wingdings</vt:lpstr>
      <vt:lpstr>Wingdings 3</vt:lpstr>
      <vt:lpstr>Integrál</vt:lpstr>
      <vt:lpstr>Veřejné knihovny, půjčovny  a čtenářské spolky  (na příkladu Brna, 18./19. st.)</vt:lpstr>
      <vt:lpstr>čtenářskÉ kroužkY v brně </vt:lpstr>
      <vt:lpstr>Půjčovny knih v brně </vt:lpstr>
      <vt:lpstr>Půjčovny knih v brně </vt:lpstr>
      <vt:lpstr>Veřejné půjčovny knih</vt:lpstr>
      <vt:lpstr>Prezentace aplikace PowerPoint</vt:lpstr>
      <vt:lpstr>Veřejné půjčovny knih (knihovny)</vt:lpstr>
      <vt:lpstr>Veřejné čítárny - Praha</vt:lpstr>
      <vt:lpstr>Veřejné čítárny v Brně </vt:lpstr>
      <vt:lpstr>Veřejné čítárny v Brně </vt:lpstr>
      <vt:lpstr>Čtenářská společnost </vt:lpstr>
      <vt:lpstr>Čtenářské společnosti </vt:lpstr>
      <vt:lpstr>Čtenářské společnosti </vt:lpstr>
      <vt:lpstr>Spolky a čítárny - Praha</vt:lpstr>
      <vt:lpstr>Politické zákulisí vývoje knihovnictví 18. století</vt:lpstr>
      <vt:lpstr>Další Čtenářské aktivity a společnosti po r. 1817</vt:lpstr>
      <vt:lpstr>České knihovny v Brně 18. století</vt:lpstr>
      <vt:lpstr>Další české knihovny v brně 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Pavlína Pavík</dc:creator>
  <cp:lastModifiedBy>Projekt INTERES</cp:lastModifiedBy>
  <cp:revision>21</cp:revision>
  <dcterms:created xsi:type="dcterms:W3CDTF">2017-02-27T17:59:46Z</dcterms:created>
  <dcterms:modified xsi:type="dcterms:W3CDTF">2018-03-05T12:11:34Z</dcterms:modified>
</cp:coreProperties>
</file>