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2" r:id="rId3"/>
    <p:sldId id="269" r:id="rId4"/>
    <p:sldId id="261" r:id="rId5"/>
    <p:sldId id="268" r:id="rId6"/>
    <p:sldId id="275" r:id="rId7"/>
    <p:sldId id="263" r:id="rId8"/>
    <p:sldId id="270" r:id="rId9"/>
    <p:sldId id="271" r:id="rId10"/>
    <p:sldId id="272" r:id="rId11"/>
    <p:sldId id="273" r:id="rId12"/>
    <p:sldId id="274" r:id="rId13"/>
    <p:sldId id="265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k.lib.cas.cz/client/index.vm?q=&amp;page=doc&amp;start=0&amp;rows=&amp;keywords=gymn%C3%A1zia&amp;fedora.model=periodical#pid=uuid:b612ec7e-594f-11e5-a5f7-00155d010f03;hist=63;pmodel=periodicalitem" TargetMode="External"/><Relationship Id="rId2" Type="http://schemas.openxmlformats.org/officeDocument/2006/relationships/hyperlink" Target="https://cdk.lib.cas.cz/client/index.vm?q=&amp;page=doc&amp;start=0&amp;rows=&amp;fedora.model=periodical#pid=uuid:c526393a-fd10-11e7-8209-00155d012102;hist=25;pmodel=periodicalit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ske-casopisy.cz/tituly-detskych-casopisu-od-roku-18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4800" dirty="0" smtClean="0"/>
              <a:t>Knihovny, knihy a cenzura</a:t>
            </a:r>
            <a:br>
              <a:rPr lang="cs-CZ" sz="4800" dirty="0" smtClean="0"/>
            </a:br>
            <a:r>
              <a:rPr lang="cs-CZ" sz="3200" dirty="0" smtClean="0"/>
              <a:t>v 19. století 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Dějiny knihovnictví v každodennosti</a:t>
            </a:r>
          </a:p>
          <a:p>
            <a:r>
              <a:rPr lang="cs-CZ" dirty="0" smtClean="0"/>
              <a:t>19. 3. 2018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19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Na rozdíl od jinojazyčných dětských periodik na našem území nesloužily časopisy jako domácí četba, nýbrž jako součást ŠKOLNÍ ČETBY, výuky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Autoři – často učitelé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Časopisy také jako nástroj vzdělávání učitelů primárních škol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Součást pedagogických periodik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moderní materiály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Seznámení s dětskou ilustrací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Zpřístupnění aktuálních témat z přírodních i společenských věd (aktuálnější než učebnice)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Ediční plány kopírovaly školní rok (včetně prázdninového volna nebo dvojčísel)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77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85" y="932041"/>
            <a:ext cx="3943350" cy="5019675"/>
          </a:xfrm>
          <a:prstGeom prst="rect">
            <a:avLst/>
          </a:prstGeom>
        </p:spPr>
      </p:pic>
      <p:pic>
        <p:nvPicPr>
          <p:cNvPr id="1026" name="Picture 2" descr="BUDEČSKÁ ZAHRADA.Obrázkový časopis pro mládež 1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932041"/>
            <a:ext cx="3568074" cy="47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01566" y="6065949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Budečské zahrady, 1874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81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Témata z dětského života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černobílé vidění dětí chudých/bohatých, hodných/zlých…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Různorodé texty, žánry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texty k dramatizaci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Romány na pokračování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Úvod – vždy vlastenecká poezie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neprobíhá přímá interakce s dětským čtenářem ani s dospělým, později „listárny“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cenzuře ve 2. polovině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</a:rPr>
              <a:t>Objektem cenzury  je POPULÁRNÍ literatura - přijímány cenzorské </a:t>
            </a:r>
            <a:r>
              <a:rPr lang="cs" dirty="0" smtClean="0">
                <a:solidFill>
                  <a:schemeClr val="tx1"/>
                </a:solidFill>
              </a:rPr>
              <a:t>zásahy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</a:endParaRP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dirty="0">
                <a:solidFill>
                  <a:schemeClr val="tx1"/>
                </a:solidFill>
              </a:rPr>
              <a:t>krvavé romány, rytířské, loupežnické a pirátské </a:t>
            </a:r>
            <a:r>
              <a:rPr lang="cs" dirty="0" smtClean="0">
                <a:solidFill>
                  <a:schemeClr val="tx1"/>
                </a:solidFill>
              </a:rPr>
              <a:t>romány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" dirty="0">
              <a:solidFill>
                <a:schemeClr val="tx1"/>
              </a:solidFill>
            </a:endParaRP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dirty="0">
                <a:solidFill>
                  <a:schemeClr val="tx1"/>
                </a:solidFill>
              </a:rPr>
              <a:t>populární literatura je “jedem”, “nákazou”, “otravou národa</a:t>
            </a:r>
            <a:r>
              <a:rPr lang="cs" dirty="0" smtClean="0">
                <a:solidFill>
                  <a:schemeClr val="tx1"/>
                </a:solidFill>
              </a:rPr>
              <a:t>”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" dirty="0">
              <a:solidFill>
                <a:schemeClr val="tx1"/>
              </a:solidFill>
            </a:endParaRP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b="1" dirty="0">
                <a:solidFill>
                  <a:schemeClr val="tx1"/>
                </a:solidFill>
              </a:rPr>
              <a:t>cenzura proti populární literatuře argumentována nezájmem lidí o “dobré” autory (např. Karolinu Světlou)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35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cenzuře ve 2. polovině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Nakladatel a bibliograf </a:t>
            </a: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František Augustin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Urbánek</a:t>
            </a:r>
          </a:p>
          <a:p>
            <a:pPr lvl="0">
              <a:spcBef>
                <a:spcPts val="0"/>
              </a:spcBef>
              <a:buNone/>
            </a:pPr>
            <a:endParaRPr lang="c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kampaň proti populární literatuře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periodikum Věstník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bibliografický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c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propagační dílo V. Špačka </a:t>
            </a: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Knihy ďáblovy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(1882) - mravoučná povídka tzv. výchovné literatury pro lid ukazuje zhoubnost “špatné” četby (tzv. morální panika)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1881 krvavá literatura tématem jednání českého zemského sněmu! </a:t>
            </a:r>
            <a:endParaRPr lang="cs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Negativní kampaň v českých zemích proti Zolově románu Nana - v jedné řadě s “krváky”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02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tvorby fondů ve 2. pol.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Příklad: knihovník ve Slaném </a:t>
            </a: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Václav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Štech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nesystémovost při zakládání fondů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přijímány “nešťastné” dary  příznivců, kteří se zbavují braku, romány vystříhané z příloh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novin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Soustavně s ohledem na čtenářstvo, na popularizování cenných děl soudobého písemnictví českého, s ohledem na šíření opravdových a ušlechtilých snah není doplňována ve Slaném spolková knihovna ani jediná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Náhoda, okamžitý nápad, nešťastný dar, antikvární ceník, reklama - to určuje úroveň obsahu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12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-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WÖGERBAUER, Michael, Petr PÍŠA, Petr ŠÁMAL a Pavel JANÁČEK. </a:t>
            </a:r>
            <a:r>
              <a:rPr lang="cs-CZ" i="1" dirty="0">
                <a:solidFill>
                  <a:schemeClr val="tx1"/>
                </a:solidFill>
              </a:rPr>
              <a:t>V obecném zájmu: cenzura a sociální regulace literatury v moderní české kultuře 1749-2014</a:t>
            </a:r>
            <a:r>
              <a:rPr lang="cs-CZ" dirty="0">
                <a:solidFill>
                  <a:schemeClr val="tx1"/>
                </a:solidFill>
              </a:rPr>
              <a:t>. Praha: Academia, 2015. ISBN 978-80-200-2491-6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Odkazy na digitalizované dokumenty: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  <a:hlinkClick r:id="rId2"/>
              </a:rPr>
              <a:t>https://cdk.lib.cas.cz/client/index.vm?q=&amp;page=doc&amp;start=0&amp;rows=&amp;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fedora.model=periodical#pid=uuid:c526393a-fd10-11e7-8209-00155d012102;hist=25;pmodel=periodicalitem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cs-CZ" u="sng" dirty="0">
                <a:hlinkClick r:id="rId3"/>
              </a:rPr>
              <a:t>https://cdk.lib.cas.cz/client/index.vm?q=&amp;page=doc&amp;start=0&amp;rows=&amp;keywords=gymn%C3%A1zia&amp;fedora.model=periodical#pid=uuid:b612ec7e-594f-11e5-a5f7-00155d010f03;hist=63;pmodel=periodicalitem</a:t>
            </a:r>
            <a:endParaRPr lang="cs-CZ" dirty="0"/>
          </a:p>
          <a:p>
            <a:pPr marL="4572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0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4654"/>
          </a:xfrm>
        </p:spPr>
        <p:txBody>
          <a:bodyPr/>
          <a:lstStyle/>
          <a:p>
            <a:r>
              <a:rPr lang="cs-CZ" dirty="0" smtClean="0"/>
              <a:t>Fondy v žákovských knihovnách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74253"/>
            <a:ext cx="9872871" cy="464927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cs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Součinnost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státní a nestátní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(např.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ociální ve myslu pronárodním) regulace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Prosazování tzv. vhodné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četby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Revize žákovských knihoven obecných a měšťanských  škol nařízená ministerstvem kultu a vyučování r. 1875,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1885-6</a:t>
            </a:r>
          </a:p>
          <a:p>
            <a:pPr lvl="0">
              <a:spcBef>
                <a:spcPts val="0"/>
              </a:spcBef>
              <a:buNone/>
            </a:pPr>
            <a:endParaRPr lang="c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Revizi provádějí samotní učitelé - výrazná redukce knihovních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fondů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Beletrii pro mládež píší kněží a učitelé (většinou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Dohled nad učebnicemi a pomůckami ministerstvem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Urbánkův věstník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600" b="1" dirty="0"/>
              <a:t>Věstník bibliografický, měsíčník pro rozhled v literatuře, hudbě a umění </a:t>
            </a:r>
            <a:endParaRPr lang="cs-CZ" sz="2600" b="1" dirty="0" smtClean="0"/>
          </a:p>
          <a:p>
            <a:pPr lvl="0">
              <a:spcBef>
                <a:spcPts val="0"/>
              </a:spcBef>
              <a:buNone/>
            </a:pPr>
            <a:endParaRPr lang="cs-CZ" dirty="0" smtClean="0"/>
          </a:p>
          <a:p>
            <a:pPr lvl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upozornění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 nové české učebnice a čítanky a zpěvníky (objednávky učebnic určovaly okresní školí rady)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98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Urbánkova Věstníku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68" y="1965960"/>
            <a:ext cx="4460701" cy="32242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65" y="1639642"/>
            <a:ext cx="5581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Školní knihovny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				a jejich fond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457" y="2255479"/>
            <a:ext cx="5534025" cy="3590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67525"/>
            <a:ext cx="3829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Školní knihovny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				a jejich fond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568" y="1004552"/>
            <a:ext cx="3456170" cy="49273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17" y="2079804"/>
            <a:ext cx="4305636" cy="41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Brusičstvím proti odnárodnění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70. léta 19. století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Snahy o teoretické regulování jazyka prostřednictvím tzv. brusů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Brus jazyka českého (Matice česká, později Martin </a:t>
            </a:r>
            <a:r>
              <a:rPr lang="cs-CZ" dirty="0" err="1" smtClean="0">
                <a:solidFill>
                  <a:schemeClr val="tx1"/>
                </a:solidFill>
              </a:rPr>
              <a:t>Hattala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Rukověť </a:t>
            </a:r>
            <a:r>
              <a:rPr lang="cs-CZ" dirty="0">
                <a:solidFill>
                  <a:schemeClr val="tx1"/>
                </a:solidFill>
              </a:rPr>
              <a:t>správné češtiny (František </a:t>
            </a:r>
            <a:r>
              <a:rPr lang="cs-CZ" dirty="0" smtClean="0">
                <a:solidFill>
                  <a:schemeClr val="tx1"/>
                </a:solidFill>
              </a:rPr>
              <a:t>Bartoš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Vliv brusů dlouhodobě minimální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Načas ovlivnily brusy praxi dobových časopiseckých a nakladatelských redaktorů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Purismus v kánonu školních děl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</a:rPr>
              <a:t>J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azykové revize děl již klasických, určených pro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četbu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Babička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- vydání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pořízené F.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artošem z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r. 1887 – obsahuje 1200 textových zásahů editora (odstranění germanismů, často pouze domnělých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Vrchlický - kritizuje cenzurní puristický zásah do jeho básně </a:t>
            </a: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Ptáci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(smaragd - zeleň, azur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blankyt, vypadla polovina veršů včetně pointy)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Labyrint světa a ráj srdce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- 1887 -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vydání editora F. Bílého: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vypuštěna místa týkající se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náboženství,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závadná z pohledu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katolicismu (kapitoly 18, 39-49),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místa o vztazích mužů a žen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(8, 13 adalší dvě pasáže)</a:t>
            </a: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časopisy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Východiska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Postupná proměna tereziánské školy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Zlomení monopolu církve nad školskou výukou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Revize školních knihoven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zásady vyučovacího procesu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Aktivity učitelů, nové předměty slibující uměleckou tvorbu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inf</a:t>
            </a:r>
            <a:r>
              <a:rPr lang="cs-CZ" dirty="0" smtClean="0">
                <a:solidFill>
                  <a:schemeClr val="tx1"/>
                </a:solidFill>
              </a:rPr>
              <a:t>. viz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http://www.detske-casopisy.cz/tituly-detskych-casopisu-od-roku-1828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16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Osvěta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Komenský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Budečská zahrada</a:t>
            </a:r>
            <a:r>
              <a:rPr lang="cs-CZ" dirty="0" smtClean="0">
                <a:solidFill>
                  <a:schemeClr val="tx1"/>
                </a:solidFill>
              </a:rPr>
              <a:t> (nahradila Štěpnici), dle A. Nováka nejkvalitnější soudobé dětské periodikum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Naší mládeži</a:t>
            </a:r>
            <a:r>
              <a:rPr lang="cs-CZ" dirty="0" smtClean="0">
                <a:solidFill>
                  <a:schemeClr val="tx1"/>
                </a:solidFill>
              </a:rPr>
              <a:t> (nakonec zanikl kvůli konkurenci téhož vydavatele J. R. Vilímka </a:t>
            </a:r>
            <a:r>
              <a:rPr lang="cs-CZ" sz="2800" b="1" dirty="0" smtClean="0">
                <a:solidFill>
                  <a:schemeClr val="tx1"/>
                </a:solidFill>
              </a:rPr>
              <a:t>Malý  čtenář  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Přítel dívek </a:t>
            </a:r>
            <a:r>
              <a:rPr lang="cs-CZ" dirty="0" smtClean="0">
                <a:solidFill>
                  <a:schemeClr val="tx1"/>
                </a:solidFill>
              </a:rPr>
              <a:t>(evangelický měsíčník)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4794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132</TotalTime>
  <Words>731</Words>
  <Application>Microsoft Office PowerPoint</Application>
  <PresentationFormat>Širokoúhlá obrazovka</PresentationFormat>
  <Paragraphs>105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Corbel</vt:lpstr>
      <vt:lpstr>Základ</vt:lpstr>
      <vt:lpstr>Knihovny, knihy a cenzura v 19. století </vt:lpstr>
      <vt:lpstr>Fondy v žákovských knihovnách</vt:lpstr>
      <vt:lpstr>Z Urbánkova Věstníku</vt:lpstr>
      <vt:lpstr>     Školní knihovny         a jejich fond</vt:lpstr>
      <vt:lpstr>     Školní knihovny         a jejich fond</vt:lpstr>
      <vt:lpstr>Brusičstvím proti odnárodnění jazyka</vt:lpstr>
      <vt:lpstr>Purismus v kánonu školních děl</vt:lpstr>
      <vt:lpstr>Dětské časopisy v 19. století</vt:lpstr>
      <vt:lpstr>Dětské časopisy v 19. století</vt:lpstr>
      <vt:lpstr>Dětské časopisy v 19. století</vt:lpstr>
      <vt:lpstr>Prezentace aplikace PowerPoint</vt:lpstr>
      <vt:lpstr>Dětské časopisy v 19. století</vt:lpstr>
      <vt:lpstr>K cenzuře ve 2. polovině 19. století</vt:lpstr>
      <vt:lpstr>K cenzuře ve 2. polovině 19. století</vt:lpstr>
      <vt:lpstr>Strategie tvorby fondů ve 2. pol. 19. století</vt:lpstr>
      <vt:lpstr>Zdroje - výběr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Knihovny, knihy a cenzura</dc:title>
  <dc:creator>Projekt INTERES</dc:creator>
  <cp:lastModifiedBy>Projekt INTERES</cp:lastModifiedBy>
  <cp:revision>11</cp:revision>
  <dcterms:created xsi:type="dcterms:W3CDTF">2018-03-19T11:18:59Z</dcterms:created>
  <dcterms:modified xsi:type="dcterms:W3CDTF">2018-03-19T13:44:13Z</dcterms:modified>
</cp:coreProperties>
</file>