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4" r:id="rId4"/>
    <p:sldId id="298" r:id="rId5"/>
    <p:sldId id="295" r:id="rId6"/>
    <p:sldId id="296" r:id="rId7"/>
    <p:sldId id="285" r:id="rId8"/>
    <p:sldId id="286" r:id="rId9"/>
    <p:sldId id="275" r:id="rId10"/>
    <p:sldId id="276" r:id="rId11"/>
    <p:sldId id="277" r:id="rId12"/>
    <p:sldId id="278" r:id="rId13"/>
    <p:sldId id="279" r:id="rId14"/>
    <p:sldId id="280" r:id="rId15"/>
    <p:sldId id="257" r:id="rId16"/>
    <p:sldId id="259" r:id="rId17"/>
    <p:sldId id="260" r:id="rId18"/>
    <p:sldId id="261" r:id="rId19"/>
    <p:sldId id="288" r:id="rId20"/>
    <p:sldId id="283" r:id="rId21"/>
    <p:sldId id="271" r:id="rId22"/>
    <p:sldId id="266" r:id="rId23"/>
    <p:sldId id="265" r:id="rId24"/>
    <p:sldId id="267" r:id="rId25"/>
    <p:sldId id="272" r:id="rId26"/>
    <p:sldId id="262" r:id="rId27"/>
    <p:sldId id="289" r:id="rId28"/>
    <p:sldId id="290" r:id="rId29"/>
    <p:sldId id="291" r:id="rId30"/>
    <p:sldId id="293" r:id="rId31"/>
    <p:sldId id="294" r:id="rId32"/>
    <p:sldId id="29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0255-3B14-4F1B-B85F-A68A08ADFD1F}" type="datetimeFigureOut">
              <a:rPr lang="cs-CZ" smtClean="0"/>
              <a:pPr/>
              <a:t>26. 2. 2018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8A25-EA69-47F3-BE02-8D310E219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1url.cz/Ctau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Knihy a knihovny </a:t>
            </a:r>
            <a:r>
              <a:rPr lang="cs-CZ" dirty="0" smtClean="0"/>
              <a:t>–</a:t>
            </a:r>
            <a:r>
              <a:rPr lang="cs-CZ" b="1" dirty="0" smtClean="0">
                <a:solidFill>
                  <a:srgbClr val="002060"/>
                </a:solidFill>
              </a:rPr>
              <a:t> pohled zpět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 smtClean="0"/>
              <a:t>Dějiny českého knihovnictví v každodennosti</a:t>
            </a:r>
          </a:p>
          <a:p>
            <a:r>
              <a:rPr lang="cs-CZ" sz="2400" noProof="1" smtClean="0"/>
              <a:t>26. 2. 2018</a:t>
            </a:r>
          </a:p>
          <a:p>
            <a:r>
              <a:rPr lang="cs-CZ" sz="1800" noProof="1" smtClean="0"/>
              <a:t>Pavlína Mazáčová</a:t>
            </a:r>
          </a:p>
          <a:p>
            <a:endParaRPr lang="cs-CZ" noProof="1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34616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Starořecké knihovny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Další významné knihovny</a:t>
            </a:r>
          </a:p>
          <a:p>
            <a:r>
              <a:rPr lang="cs-CZ" noProof="1" smtClean="0"/>
              <a:t>knihovna </a:t>
            </a:r>
            <a:r>
              <a:rPr lang="cs-CZ" b="1" noProof="1" smtClean="0"/>
              <a:t>v Pergamonu </a:t>
            </a:r>
            <a:r>
              <a:rPr lang="cs-CZ" noProof="1" smtClean="0"/>
              <a:t>(2. st. př. Kr. )</a:t>
            </a:r>
          </a:p>
          <a:p>
            <a:pPr lvl="1"/>
            <a:r>
              <a:rPr lang="cs-CZ" noProof="1" smtClean="0"/>
              <a:t>druhá nejvýznamnější ve starověku</a:t>
            </a:r>
          </a:p>
          <a:p>
            <a:pPr lvl="1"/>
            <a:r>
              <a:rPr lang="cs-CZ" noProof="1" smtClean="0"/>
              <a:t>200 000 svitků pergamenu</a:t>
            </a:r>
          </a:p>
          <a:p>
            <a:pPr lvl="2"/>
            <a:r>
              <a:rPr lang="cs-CZ" noProof="1" smtClean="0"/>
              <a:t>Kleopatra a Marcus Antonius</a:t>
            </a:r>
          </a:p>
          <a:p>
            <a:r>
              <a:rPr lang="cs-CZ" b="1" noProof="1" smtClean="0"/>
              <a:t>knihovna Euripídova, knihovna Aristotelova</a:t>
            </a:r>
          </a:p>
          <a:p>
            <a:endParaRPr lang="cs-CZ" noProof="1" smtClean="0"/>
          </a:p>
          <a:p>
            <a:endParaRPr lang="cs-CZ" noProof="1" smtClean="0"/>
          </a:p>
          <a:p>
            <a:r>
              <a:rPr lang="cs-CZ" noProof="1" smtClean="0"/>
              <a:t>Nejstarší známá školní knihovna: knihovna při škole Pythagorově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8224" y="1268760"/>
            <a:ext cx="2257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Antický Řím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62500" lnSpcReduction="20000"/>
          </a:bodyPr>
          <a:lstStyle/>
          <a:p>
            <a:r>
              <a:rPr lang="cs-CZ" noProof="1" smtClean="0"/>
              <a:t>Vznikají i velké </a:t>
            </a:r>
            <a:r>
              <a:rPr lang="cs-CZ" b="1" noProof="1" smtClean="0"/>
              <a:t>opisovací dílny</a:t>
            </a:r>
            <a:r>
              <a:rPr lang="cs-CZ" noProof="1" smtClean="0"/>
              <a:t>, knižní obchody i velké veřejné knihovny (zejména v době vlády Julia Caesara) </a:t>
            </a:r>
          </a:p>
          <a:p>
            <a:r>
              <a:rPr lang="cs-CZ" noProof="1" smtClean="0"/>
              <a:t>Římané si knihoven vážili - nákladné a bohatě zdobené mramorové stavby, zdobené sochami bohů</a:t>
            </a:r>
          </a:p>
          <a:p>
            <a:r>
              <a:rPr lang="cs-CZ" noProof="1" smtClean="0"/>
              <a:t>Knihovny: </a:t>
            </a:r>
          </a:p>
          <a:p>
            <a:pPr lvl="1"/>
            <a:r>
              <a:rPr lang="cs-CZ" b="1" noProof="1" smtClean="0"/>
              <a:t>První knihovny dovezeny z Řecka jako válečná kořist</a:t>
            </a:r>
          </a:p>
          <a:p>
            <a:pPr lvl="1"/>
            <a:r>
              <a:rPr lang="cs-CZ" noProof="1" smtClean="0"/>
              <a:t>Řecké (početnější) a římské oddělení knihoven (první veřejná při chrámu bohyně svobody na Aventinu)</a:t>
            </a:r>
          </a:p>
          <a:p>
            <a:pPr lvl="1"/>
            <a:r>
              <a:rPr lang="cs-CZ" noProof="1" smtClean="0"/>
              <a:t>Knihovny při chrámech, lázních apod.</a:t>
            </a:r>
          </a:p>
          <a:p>
            <a:pPr lvl="1"/>
            <a:r>
              <a:rPr lang="cs-CZ" noProof="1" smtClean="0"/>
              <a:t>Vedení knihoven bylo svěřováno významným učencům a básníkům</a:t>
            </a:r>
          </a:p>
          <a:p>
            <a:pPr lvl="1"/>
            <a:r>
              <a:rPr lang="cs-CZ" noProof="1" smtClean="0"/>
              <a:t>Mnoho lidí – přepisy rukopisů a pořádek v knihovně</a:t>
            </a:r>
          </a:p>
          <a:p>
            <a:pPr lvl="1"/>
            <a:r>
              <a:rPr lang="cs-CZ" noProof="1" smtClean="0"/>
              <a:t>Četlo se v nich ráno, okna na východ umožňovala dobré osvětlení</a:t>
            </a:r>
          </a:p>
          <a:p>
            <a:pPr lvl="1"/>
            <a:r>
              <a:rPr lang="cs-CZ" noProof="1" smtClean="0"/>
              <a:t>Půjčování textů i domů </a:t>
            </a:r>
          </a:p>
          <a:p>
            <a:pPr lvl="1"/>
            <a:r>
              <a:rPr lang="cs-CZ" noProof="1" smtClean="0"/>
              <a:t>Rukopisy na plátně i na slonové kosti</a:t>
            </a:r>
          </a:p>
          <a:p>
            <a:pPr lvl="1">
              <a:buNone/>
            </a:pPr>
            <a:r>
              <a:rPr lang="cs-CZ" noProof="1" smtClean="0"/>
              <a:t> </a:t>
            </a:r>
          </a:p>
          <a:p>
            <a:r>
              <a:rPr lang="cs-CZ" noProof="1" smtClean="0"/>
              <a:t>Varro – vzdělanec, myslitel, autor prvního známého díla o knihovnictví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Významné římské knihovny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noProof="1" smtClean="0"/>
              <a:t>Bibliotheca Palatina</a:t>
            </a:r>
            <a:r>
              <a:rPr lang="cs-CZ" noProof="1" smtClean="0"/>
              <a:t> (palatinská knihovna)</a:t>
            </a:r>
          </a:p>
          <a:p>
            <a:r>
              <a:rPr lang="cs-CZ" sz="3000" noProof="1" smtClean="0"/>
              <a:t>Nejvýznamnější veřejná knihovna </a:t>
            </a:r>
          </a:p>
          <a:p>
            <a:r>
              <a:rPr lang="cs-CZ" sz="3000" noProof="1" smtClean="0"/>
              <a:t>založená </a:t>
            </a:r>
            <a:r>
              <a:rPr lang="cs-CZ" sz="3000" b="1" noProof="1" smtClean="0"/>
              <a:t>r. 28 před Kr. císařem Augustem </a:t>
            </a:r>
            <a:r>
              <a:rPr lang="cs-CZ" sz="3000" noProof="1" smtClean="0"/>
              <a:t>v přístavku chrámu Apollónova na pahorku Palatinu v Římě</a:t>
            </a:r>
          </a:p>
          <a:p>
            <a:r>
              <a:rPr lang="cs-CZ" sz="3000" noProof="1" smtClean="0"/>
              <a:t>Zničena požárem za vlády Commodovy</a:t>
            </a:r>
          </a:p>
          <a:p>
            <a:endParaRPr lang="cs-CZ" sz="3000" noProof="1" smtClean="0"/>
          </a:p>
          <a:p>
            <a:r>
              <a:rPr lang="cs-CZ" sz="3000" noProof="1" smtClean="0"/>
              <a:t>Antické knihovny (římské) - po dobytí Říma páleny barbary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Knihy a knihovny středověku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Raný </a:t>
            </a:r>
            <a:r>
              <a:rPr lang="cs-CZ" b="1" dirty="0"/>
              <a:t>středověk (5. – 11. st.)</a:t>
            </a:r>
          </a:p>
          <a:p>
            <a:r>
              <a:rPr lang="cs-CZ" noProof="1" smtClean="0"/>
              <a:t>Šíření křesťanství</a:t>
            </a:r>
          </a:p>
          <a:p>
            <a:pPr lvl="1"/>
            <a:r>
              <a:rPr lang="cs-CZ" noProof="1" smtClean="0"/>
              <a:t>Knihovny při klášterech, kostelech, církevních úřadech apod.</a:t>
            </a:r>
          </a:p>
          <a:p>
            <a:r>
              <a:rPr lang="cs-CZ" noProof="1" smtClean="0"/>
              <a:t>sv. Benedikt z Nursie (zakladatel 1. kláštera, předpokládal existenci knihoven)</a:t>
            </a:r>
          </a:p>
          <a:p>
            <a:r>
              <a:rPr lang="cs-CZ" noProof="1" smtClean="0"/>
              <a:t>Vnější podoba knih – kodexy</a:t>
            </a:r>
          </a:p>
          <a:p>
            <a:r>
              <a:rPr lang="cs-CZ" noProof="1" smtClean="0"/>
              <a:t>Jazyk textů – latina</a:t>
            </a:r>
          </a:p>
          <a:p>
            <a:r>
              <a:rPr lang="cs-CZ" noProof="1" smtClean="0"/>
              <a:t>Knihovník – vážená osoba</a:t>
            </a:r>
          </a:p>
          <a:p>
            <a:r>
              <a:rPr lang="cs-CZ" noProof="1" smtClean="0"/>
              <a:t>Kniha –  vzácnost (</a:t>
            </a:r>
            <a:r>
              <a:rPr lang="cs-CZ" i="1" noProof="1" smtClean="0"/>
              <a:t>libri catenati</a:t>
            </a:r>
            <a:r>
              <a:rPr lang="cs-CZ" noProof="1" smtClean="0"/>
              <a:t>) </a:t>
            </a:r>
          </a:p>
          <a:p>
            <a:r>
              <a:rPr lang="cs-CZ" noProof="1" smtClean="0"/>
              <a:t>Fond –  rozšiřován opisy, dary, výměnou</a:t>
            </a:r>
          </a:p>
          <a:p>
            <a:r>
              <a:rPr lang="cs-CZ" noProof="1" smtClean="0"/>
              <a:t>Funkce klášterní knihovny: knihy uchovávat, chránit  </a:t>
            </a:r>
          </a:p>
          <a:p>
            <a:r>
              <a:rPr lang="cs-CZ" noProof="1" smtClean="0"/>
              <a:t>Nejvýznamnější knihovna: </a:t>
            </a:r>
            <a:r>
              <a:rPr lang="cs-CZ" b="1" noProof="1" smtClean="0"/>
              <a:t>Papežská knihovna v Římě</a:t>
            </a:r>
          </a:p>
          <a:p>
            <a:endParaRPr lang="cs-CZ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87267" y="1772816"/>
            <a:ext cx="3462338" cy="446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Knihy a knihovny středověku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/>
              <a:t>Vrcholný středověk (11. – 15. st.)</a:t>
            </a:r>
          </a:p>
          <a:p>
            <a:r>
              <a:rPr lang="cs-CZ" noProof="1" smtClean="0"/>
              <a:t>Vznik měst</a:t>
            </a:r>
          </a:p>
          <a:p>
            <a:r>
              <a:rPr lang="cs-CZ" noProof="1" smtClean="0"/>
              <a:t>Rozvíjení školství - knihovny při městských školách (sbírky knih potřebných k výuce</a:t>
            </a:r>
          </a:p>
          <a:p>
            <a:r>
              <a:rPr lang="cs-CZ" noProof="1" smtClean="0"/>
              <a:t>Knihovny pokladnicové (nejcennější sbírky – posvátné pojetí knihy) X </a:t>
            </a:r>
            <a:r>
              <a:rPr lang="cs-CZ" b="1" noProof="1" smtClean="0"/>
              <a:t>studijní knihovny </a:t>
            </a:r>
            <a:r>
              <a:rPr lang="cs-CZ" noProof="1" smtClean="0"/>
              <a:t>(pracovní nástroj myslícího člověk)</a:t>
            </a:r>
          </a:p>
          <a:p>
            <a:r>
              <a:rPr lang="cs-CZ" noProof="1" smtClean="0"/>
              <a:t>Vznik univerzit 1180 – fr. Sorbonna – největší sbírka knih ve středověku, katalogy</a:t>
            </a:r>
          </a:p>
          <a:p>
            <a:r>
              <a:rPr lang="cs-CZ" noProof="1" smtClean="0"/>
              <a:t>Uspořádání knihoven: </a:t>
            </a:r>
          </a:p>
          <a:p>
            <a:pPr lvl="1"/>
            <a:r>
              <a:rPr lang="cs-CZ" noProof="1" smtClean="0"/>
              <a:t>velká místnost – prezenční výpůjčky, nejdůležitější knihy </a:t>
            </a:r>
          </a:p>
          <a:p>
            <a:pPr lvl="1"/>
            <a:r>
              <a:rPr lang="cs-CZ" noProof="1" smtClean="0"/>
              <a:t>malá místnost – duplikáty, méně významná díla, absenční výpůjčky</a:t>
            </a:r>
          </a:p>
          <a:p>
            <a:r>
              <a:rPr lang="cs-CZ" noProof="1" smtClean="0"/>
              <a:t>Spojením knihoven s univerzitami </a:t>
            </a:r>
            <a:r>
              <a:rPr lang="cs-CZ" noProof="1"/>
              <a:t>– </a:t>
            </a:r>
            <a:r>
              <a:rPr lang="cs-CZ" noProof="1" smtClean="0"/>
              <a:t>zvrat ve společnosti, její laicizace</a:t>
            </a:r>
          </a:p>
          <a:p>
            <a:r>
              <a:rPr lang="cs-CZ" noProof="1" smtClean="0"/>
              <a:t>Univerzitní knihovna Karlova – 1366 – daroval Karel IV. soubor kodexů &gt; do 1622 univerzita nemá jednotnou knihovnu, v tomto roce je univerzita pod správou Jezuitů – knih. se stěhuje do Klementina &gt; konec 15. st. – 4500 kodexů 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 počátku bylo Slovo…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L.P. 863</a:t>
            </a:r>
          </a:p>
          <a:p>
            <a:r>
              <a:rPr lang="cs-CZ" dirty="0" smtClean="0"/>
              <a:t>náboženský kontext (křesťanství </a:t>
            </a:r>
            <a:r>
              <a:rPr lang="cs-CZ" dirty="0"/>
              <a:t>v jazyce slovanském</a:t>
            </a:r>
            <a:r>
              <a:rPr lang="cs-CZ" dirty="0" smtClean="0"/>
              <a:t>)</a:t>
            </a:r>
          </a:p>
          <a:p>
            <a:r>
              <a:rPr lang="cs-CZ" dirty="0" smtClean="0"/>
              <a:t>literární kontext (základ </a:t>
            </a:r>
            <a:r>
              <a:rPr lang="cs-CZ" dirty="0"/>
              <a:t>slovanského písemnictví</a:t>
            </a:r>
            <a:r>
              <a:rPr lang="cs-CZ" dirty="0" smtClean="0"/>
              <a:t>)</a:t>
            </a:r>
          </a:p>
          <a:p>
            <a:r>
              <a:rPr lang="cs-CZ" noProof="1" smtClean="0"/>
              <a:t>staroslověnština – 1. slovanský kulturní jazyk</a:t>
            </a:r>
          </a:p>
          <a:p>
            <a:r>
              <a:rPr lang="cs-CZ" noProof="1" smtClean="0"/>
              <a:t>hlaholice (z malé řecké abecedy) – 1. slovanské písmo</a:t>
            </a:r>
          </a:p>
          <a:p>
            <a:pPr lvl="1"/>
            <a:r>
              <a:rPr lang="cs-CZ" i="1" noProof="1" smtClean="0"/>
              <a:t>„Duše bez knih zdá se býti v lidech mrtva“</a:t>
            </a:r>
          </a:p>
          <a:p>
            <a:pPr lvl="1"/>
            <a:r>
              <a:rPr lang="cs-CZ" i="1" noProof="1" smtClean="0"/>
              <a:t>„Nahé jsou všechny národy bez knih“</a:t>
            </a:r>
          </a:p>
          <a:p>
            <a:pPr>
              <a:buNone/>
            </a:pP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74196" y="1988840"/>
            <a:ext cx="2386608" cy="334523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36544" y="1600200"/>
            <a:ext cx="30619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Sázavský klášter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</a:t>
            </a:r>
            <a:r>
              <a:rPr lang="cs-CZ" dirty="0"/>
              <a:t>centrum přemyslovského </a:t>
            </a:r>
            <a:r>
              <a:rPr lang="cs-CZ" dirty="0" smtClean="0"/>
              <a:t>státu </a:t>
            </a:r>
            <a:r>
              <a:rPr lang="cs-CZ" dirty="0"/>
              <a:t>– do 11. st</a:t>
            </a:r>
            <a:r>
              <a:rPr lang="cs-CZ" dirty="0" smtClean="0"/>
              <a:t>.</a:t>
            </a:r>
          </a:p>
          <a:p>
            <a:r>
              <a:rPr lang="cs-CZ" dirty="0" smtClean="0"/>
              <a:t>období </a:t>
            </a:r>
            <a:r>
              <a:rPr lang="cs-CZ" dirty="0"/>
              <a:t>zápasu dvou </a:t>
            </a:r>
            <a:r>
              <a:rPr lang="cs-CZ" dirty="0" smtClean="0"/>
              <a:t>kultur = staroslověnské </a:t>
            </a:r>
            <a:r>
              <a:rPr lang="cs-CZ" dirty="0"/>
              <a:t>a latinské – 10. a 11. st.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12" y="3863181"/>
            <a:ext cx="4038600" cy="231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660" y="3563960"/>
            <a:ext cx="3739140" cy="29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Nové </a:t>
            </a:r>
            <a:r>
              <a:rPr lang="cs-CZ" b="1" dirty="0"/>
              <a:t>kulturní centrum – český přemyslovský stát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noProof="1" smtClean="0"/>
              <a:t>nositel vzdělanosti – duchovenstvo</a:t>
            </a:r>
          </a:p>
          <a:p>
            <a:r>
              <a:rPr lang="cs-CZ" noProof="1" smtClean="0"/>
              <a:t>legenda (z lat. </a:t>
            </a:r>
            <a:r>
              <a:rPr lang="cs-CZ" i="1" noProof="1" smtClean="0"/>
              <a:t>ad legendum</a:t>
            </a:r>
            <a:r>
              <a:rPr lang="cs-CZ" noProof="1" smtClean="0"/>
              <a:t> = to,co má být čteno)</a:t>
            </a:r>
          </a:p>
          <a:p>
            <a:pPr lvl="1"/>
            <a:r>
              <a:rPr lang="cs-CZ" noProof="1" smtClean="0"/>
              <a:t>Nestarší tzv. Kristiánova o sv. Václavu</a:t>
            </a:r>
          </a:p>
          <a:p>
            <a:pPr lvl="1"/>
            <a:endParaRPr lang="cs-CZ" noProof="1" smtClean="0"/>
          </a:p>
          <a:p>
            <a:r>
              <a:rPr lang="cs-CZ" noProof="1" smtClean="0"/>
              <a:t>Kronikářství </a:t>
            </a:r>
          </a:p>
          <a:p>
            <a:pPr lvl="1"/>
            <a:r>
              <a:rPr lang="cs-CZ" noProof="1" smtClean="0"/>
              <a:t>Kosmas a jeho </a:t>
            </a:r>
            <a:r>
              <a:rPr lang="cs-CZ" i="1" noProof="1" smtClean="0"/>
              <a:t>Chronica Boemorum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052512"/>
            <a:ext cx="3143249" cy="40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Literatura ve službách ideologie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noProof="1" smtClean="0"/>
              <a:t>Kosmas</a:t>
            </a:r>
            <a:r>
              <a:rPr lang="cs-CZ" noProof="1" smtClean="0"/>
              <a:t> a jeho </a:t>
            </a:r>
            <a:r>
              <a:rPr lang="cs-CZ" i="1" noProof="1" smtClean="0"/>
              <a:t>Chronica Boemorum </a:t>
            </a:r>
            <a:r>
              <a:rPr lang="cs-CZ" noProof="1" smtClean="0"/>
              <a:t>(příznivce Přemyslovců)</a:t>
            </a:r>
          </a:p>
          <a:p>
            <a:r>
              <a:rPr lang="cs-CZ" noProof="1" smtClean="0"/>
              <a:t>knižní monopol církve až do cca 13. století </a:t>
            </a:r>
          </a:p>
          <a:p>
            <a:pPr lvl="1"/>
            <a:r>
              <a:rPr lang="cs-CZ" noProof="1" smtClean="0"/>
              <a:t>Scholastika</a:t>
            </a:r>
          </a:p>
          <a:p>
            <a:pPr lvl="1"/>
            <a:r>
              <a:rPr lang="cs-CZ" noProof="1" smtClean="0"/>
              <a:t>Církevní literatura (Bible, kancionály, misály, žaltáře …)</a:t>
            </a:r>
            <a:endParaRPr lang="cs-CZ" i="1" noProof="1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44907"/>
            <a:ext cx="4038600" cy="283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Knihovník a středověk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noProof="1" smtClean="0"/>
              <a:t>Funkce knihovníka v raném středověku –  </a:t>
            </a:r>
            <a:r>
              <a:rPr lang="cs-CZ" b="1" noProof="1" smtClean="0"/>
              <a:t>hlídač knih </a:t>
            </a:r>
          </a:p>
          <a:p>
            <a:r>
              <a:rPr lang="cs-CZ" sz="2600" i="1" noProof="1" smtClean="0"/>
              <a:t>custos</a:t>
            </a:r>
            <a:r>
              <a:rPr lang="cs-CZ" sz="2600" noProof="1" smtClean="0"/>
              <a:t> (hlídač, dozorce), </a:t>
            </a:r>
            <a:r>
              <a:rPr lang="cs-CZ" sz="2600" i="1" noProof="1" smtClean="0"/>
              <a:t>curator</a:t>
            </a:r>
            <a:r>
              <a:rPr lang="cs-CZ" sz="2600" noProof="1" smtClean="0"/>
              <a:t>/</a:t>
            </a:r>
            <a:r>
              <a:rPr lang="cs-CZ" sz="2600" i="1" noProof="1" smtClean="0"/>
              <a:t>provisor </a:t>
            </a:r>
            <a:r>
              <a:rPr lang="cs-CZ" sz="2600" noProof="1" smtClean="0"/>
              <a:t>(pověřený obstaráváním knih), </a:t>
            </a:r>
            <a:r>
              <a:rPr lang="cs-CZ" sz="2600" i="1" noProof="1" smtClean="0"/>
              <a:t>repositor </a:t>
            </a:r>
            <a:r>
              <a:rPr lang="cs-CZ" sz="2600" noProof="1" smtClean="0"/>
              <a:t>(strážce pokladu)</a:t>
            </a:r>
          </a:p>
          <a:p>
            <a:r>
              <a:rPr lang="cs-CZ" sz="2600" noProof="1" smtClean="0"/>
              <a:t>Později </a:t>
            </a:r>
            <a:r>
              <a:rPr lang="cs-CZ" sz="2600" i="1" noProof="1" smtClean="0"/>
              <a:t>bibliothecarus</a:t>
            </a:r>
            <a:r>
              <a:rPr lang="cs-CZ" sz="2600" noProof="1" smtClean="0"/>
              <a:t> (knihovník), </a:t>
            </a:r>
            <a:r>
              <a:rPr lang="cs-CZ" sz="2600" i="1" noProof="1" smtClean="0"/>
              <a:t>librarius </a:t>
            </a:r>
            <a:r>
              <a:rPr lang="cs-CZ" sz="2600" noProof="1" smtClean="0"/>
              <a:t>(od liber – kniha) nebo </a:t>
            </a:r>
            <a:r>
              <a:rPr lang="cs-CZ" sz="2600" i="1" noProof="1" smtClean="0"/>
              <a:t>armarius</a:t>
            </a:r>
            <a:r>
              <a:rPr lang="cs-CZ" sz="2600" noProof="1" smtClean="0"/>
              <a:t> (od armarium – skříň)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2660782" cy="37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Fenomén písma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zaznamenávání myšlenek</a:t>
            </a:r>
          </a:p>
          <a:p>
            <a:r>
              <a:rPr lang="cs-CZ" dirty="0" smtClean="0"/>
              <a:t>ovládnout písmo = být gramotný a mocný</a:t>
            </a:r>
          </a:p>
          <a:p>
            <a:r>
              <a:rPr lang="cs-CZ" dirty="0" smtClean="0"/>
              <a:t>hlavní předpoklad ke vzniku knihy</a:t>
            </a:r>
          </a:p>
          <a:p>
            <a:r>
              <a:rPr lang="cs-CZ" dirty="0" smtClean="0"/>
              <a:t>doklad projevu lidského ducha</a:t>
            </a:r>
          </a:p>
          <a:p>
            <a:r>
              <a:rPr lang="cs-CZ" dirty="0" smtClean="0"/>
              <a:t>paleografie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Knihovny a univerzity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Univerzita založená Karlem IV.</a:t>
            </a:r>
          </a:p>
          <a:p>
            <a:r>
              <a:rPr lang="cs-CZ" sz="1800" dirty="0" smtClean="0"/>
              <a:t>Zpočátku knihovny jednotlivých kolejí </a:t>
            </a:r>
          </a:p>
          <a:p>
            <a:r>
              <a:rPr lang="cs-CZ" sz="1800" dirty="0" smtClean="0"/>
              <a:t>Zakládány díky mecenášským darům</a:t>
            </a:r>
          </a:p>
          <a:p>
            <a:r>
              <a:rPr lang="cs-CZ" sz="1800" dirty="0" smtClean="0"/>
              <a:t>Včlenění </a:t>
            </a:r>
            <a:r>
              <a:rPr lang="cs-CZ" sz="1800" noProof="1" smtClean="0"/>
              <a:t>dominikánského </a:t>
            </a:r>
            <a:r>
              <a:rPr lang="cs-CZ" sz="1800" i="1" noProof="1" smtClean="0"/>
              <a:t>Studia generale</a:t>
            </a:r>
            <a:r>
              <a:rPr lang="cs-CZ" sz="1800" noProof="1" smtClean="0"/>
              <a:t> i s knihovnou do struktury vysokého učení</a:t>
            </a:r>
          </a:p>
          <a:p>
            <a:r>
              <a:rPr lang="cs-CZ" sz="1800" dirty="0" smtClean="0"/>
              <a:t>Sloučení jezuitského </a:t>
            </a:r>
            <a:r>
              <a:rPr lang="cs-CZ" sz="1800" dirty="0"/>
              <a:t>učení </a:t>
            </a:r>
            <a:r>
              <a:rPr lang="cs-CZ" sz="1800" dirty="0" smtClean="0"/>
              <a:t>s Karlovou univerzitou - knihovní </a:t>
            </a:r>
            <a:r>
              <a:rPr lang="cs-CZ" sz="1800" dirty="0"/>
              <a:t>fondy jednotlivých kolejí přeneseny do </a:t>
            </a:r>
            <a:r>
              <a:rPr lang="cs-CZ" sz="1800" dirty="0" smtClean="0"/>
              <a:t>budovy Klementina (sídlo nejvýznamnější </a:t>
            </a:r>
            <a:r>
              <a:rPr lang="cs-CZ" sz="1800" dirty="0"/>
              <a:t>české tiskárny 17. a 18. </a:t>
            </a:r>
            <a:r>
              <a:rPr lang="cs-CZ" sz="1800" dirty="0" smtClean="0"/>
              <a:t>století)</a:t>
            </a:r>
            <a:endParaRPr lang="cs-CZ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Některé české rukopisy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757758"/>
          </a:xfrm>
        </p:spPr>
        <p:txBody>
          <a:bodyPr>
            <a:normAutofit fontScale="70000" lnSpcReduction="20000"/>
          </a:bodyPr>
          <a:lstStyle/>
          <a:p>
            <a:r>
              <a:rPr lang="cs-CZ" sz="3000" b="1" noProof="1" smtClean="0"/>
              <a:t>Nejstarší iluminovaný český rukopis = opis Gumpoldovy legendy o sv. Václavu</a:t>
            </a:r>
          </a:p>
          <a:p>
            <a:r>
              <a:rPr lang="cs-CZ" sz="3000" noProof="1" smtClean="0"/>
              <a:t>2. pol. 9. st. – Evangeliář z knihovny Metropolitní kapituly na Pražském hradě</a:t>
            </a:r>
          </a:p>
          <a:p>
            <a:r>
              <a:rPr lang="cs-CZ" sz="3000" noProof="1" smtClean="0"/>
              <a:t>10. st. – Evangeliář (Strahovský klášter)</a:t>
            </a:r>
          </a:p>
          <a:p>
            <a:r>
              <a:rPr lang="cs-CZ" sz="3000" noProof="1" smtClean="0"/>
              <a:t>11. st. –  Vyšehradský kodex</a:t>
            </a:r>
          </a:p>
          <a:p>
            <a:r>
              <a:rPr lang="cs-CZ" sz="3000" noProof="1" smtClean="0"/>
              <a:t>latinské legendy o sv. Václavu a sv. Ludmile</a:t>
            </a:r>
          </a:p>
          <a:p>
            <a:r>
              <a:rPr lang="cs-CZ" sz="3000" noProof="1" smtClean="0"/>
              <a:t>12. st. – Kosmova kronika (latinsky), Kodex Gigas</a:t>
            </a:r>
          </a:p>
          <a:p>
            <a:r>
              <a:rPr lang="cs-CZ" sz="3000" noProof="1" smtClean="0"/>
              <a:t>13. st. – Antifonář sedlecký, Žaltář ostrovský</a:t>
            </a:r>
          </a:p>
          <a:p>
            <a:r>
              <a:rPr lang="cs-CZ" sz="3000" noProof="1" smtClean="0"/>
              <a:t>pol. 14. st. – Velislavova bible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204864"/>
            <a:ext cx="4038600" cy="30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Knihtisk - období před a po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prvotisky = </a:t>
            </a:r>
            <a:r>
              <a:rPr lang="cs-CZ" b="1" dirty="0" smtClean="0"/>
              <a:t>inkunábule</a:t>
            </a:r>
          </a:p>
          <a:p>
            <a:pPr lvl="1"/>
            <a:r>
              <a:rPr lang="cs-CZ" noProof="1" smtClean="0"/>
              <a:t>knihy vytištěné do roku 1500</a:t>
            </a:r>
          </a:p>
          <a:p>
            <a:pPr lvl="1"/>
            <a:r>
              <a:rPr lang="cs-CZ" noProof="1" smtClean="0"/>
              <a:t>tiskař = tvůrce knihy</a:t>
            </a:r>
          </a:p>
          <a:p>
            <a:pPr lvl="1"/>
            <a:r>
              <a:rPr lang="cs-CZ" noProof="1" smtClean="0"/>
              <a:t>rubrikátor = označoval rubriky (červenou barvou původně, z lat. </a:t>
            </a:r>
            <a:r>
              <a:rPr lang="cs-CZ" i="1" noProof="1" smtClean="0"/>
              <a:t>ruber</a:t>
            </a:r>
            <a:r>
              <a:rPr lang="cs-CZ" noProof="1" smtClean="0"/>
              <a:t>)</a:t>
            </a:r>
          </a:p>
          <a:p>
            <a:pPr lvl="1"/>
            <a:r>
              <a:rPr lang="cs-CZ" noProof="1" smtClean="0"/>
              <a:t>1480 – zjednodušení maleb, ústup od napodobování rukopisů, kniha dostává </a:t>
            </a:r>
            <a:r>
              <a:rPr lang="cs-CZ" dirty="0" smtClean="0"/>
              <a:t>svou tvář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86380" y="5460326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Žaltář klementinský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163212"/>
            <a:ext cx="4038600" cy="339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KNIHTISK - 1453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noProof="1" smtClean="0"/>
              <a:t>Johann Gutenberg (1400–1468)</a:t>
            </a:r>
          </a:p>
          <a:p>
            <a:r>
              <a:rPr lang="cs-CZ" noProof="1" smtClean="0"/>
              <a:t>Důsledky objevení knihtisku:</a:t>
            </a:r>
          </a:p>
          <a:p>
            <a:pPr lvl="1"/>
            <a:r>
              <a:rPr lang="cs-CZ" noProof="1" smtClean="0"/>
              <a:t>nejdůležitější objev v dějinách lidstva</a:t>
            </a:r>
          </a:p>
          <a:p>
            <a:pPr lvl="1"/>
            <a:r>
              <a:rPr lang="cs-CZ" noProof="1" smtClean="0"/>
              <a:t>revoluční změna v oblasti tvorby, předávání a osvojování si informací</a:t>
            </a:r>
          </a:p>
          <a:p>
            <a:pPr lvl="1"/>
            <a:r>
              <a:rPr lang="cs-CZ" noProof="1" smtClean="0"/>
              <a:t>vyhotovení  jedné knihy v několika exemplářích</a:t>
            </a:r>
          </a:p>
          <a:p>
            <a:pPr lvl="1"/>
            <a:r>
              <a:rPr lang="cs-CZ" noProof="1" smtClean="0"/>
              <a:t>podstatné zlevnění knihy </a:t>
            </a:r>
            <a:r>
              <a:rPr lang="cs-CZ" noProof="1"/>
              <a:t>– </a:t>
            </a:r>
            <a:r>
              <a:rPr lang="cs-CZ" noProof="1" smtClean="0"/>
              <a:t>širší okruh čtenářů </a:t>
            </a:r>
            <a:r>
              <a:rPr lang="cs-CZ" noProof="1"/>
              <a:t>– </a:t>
            </a:r>
            <a:r>
              <a:rPr lang="cs-CZ" noProof="1" smtClean="0"/>
              <a:t>rozšíření vzdělanosti</a:t>
            </a:r>
          </a:p>
          <a:p>
            <a:r>
              <a:rPr lang="cs-CZ" noProof="1" smtClean="0"/>
              <a:t>podstata knihtisku = objev volných pohyblivých liter, které mohly být sestavovány do potřebných soustav a pomocí vhodné barvy otištěny tiskařským lisem na papír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Knihtisk v českých zemích </a:t>
            </a:r>
            <a:br>
              <a:rPr lang="cs-CZ" b="1" dirty="0" smtClean="0"/>
            </a:br>
            <a:r>
              <a:rPr lang="cs-CZ" b="1" dirty="0" smtClean="0"/>
              <a:t>a na Slovensku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noProof="1" smtClean="0"/>
              <a:t>České země</a:t>
            </a:r>
          </a:p>
          <a:p>
            <a:r>
              <a:rPr lang="cs-CZ" noProof="1" smtClean="0"/>
              <a:t>2. pol. 15. st. – příznivé podmínky</a:t>
            </a:r>
          </a:p>
          <a:p>
            <a:pPr lvl="1"/>
            <a:r>
              <a:rPr lang="cs-CZ" noProof="1" smtClean="0"/>
              <a:t>humanismus, rozvoj  školství a vzdělávání</a:t>
            </a:r>
          </a:p>
          <a:p>
            <a:r>
              <a:rPr lang="cs-CZ" noProof="1" smtClean="0"/>
              <a:t>Před knihtiskem existence deskotisků</a:t>
            </a:r>
          </a:p>
          <a:p>
            <a:r>
              <a:rPr lang="cs-CZ" noProof="1" smtClean="0"/>
              <a:t>Centra knihtisku: Plzeň, Vimperk, Brno, Praha (tiskárna Jana Kampa), Kutná Hora, Olomouc</a:t>
            </a:r>
          </a:p>
          <a:p>
            <a:r>
              <a:rPr lang="cs-CZ" noProof="1" smtClean="0"/>
              <a:t>51 prvotisků (</a:t>
            </a:r>
            <a:r>
              <a:rPr lang="cs-CZ" noProof="1" smtClean="0">
                <a:hlinkClick r:id="rId2"/>
              </a:rPr>
              <a:t>http://1url.cz/CtauO</a:t>
            </a:r>
            <a:r>
              <a:rPr lang="cs-CZ" noProof="1" smtClean="0"/>
              <a:t>)</a:t>
            </a:r>
          </a:p>
          <a:p>
            <a:endParaRPr lang="cs-CZ" noProof="1" smtClean="0"/>
          </a:p>
          <a:p>
            <a:pPr>
              <a:buNone/>
            </a:pPr>
            <a:r>
              <a:rPr lang="cs-CZ" b="1" noProof="1" smtClean="0"/>
              <a:t>Slovensko</a:t>
            </a:r>
          </a:p>
          <a:p>
            <a:r>
              <a:rPr lang="cs-CZ" dirty="0" smtClean="0"/>
              <a:t>Později než v českých zemích</a:t>
            </a:r>
          </a:p>
          <a:p>
            <a:r>
              <a:rPr lang="cs-CZ" noProof="1" smtClean="0"/>
              <a:t>1543 – první zprávy (Banská Bystrica)</a:t>
            </a:r>
          </a:p>
          <a:p>
            <a:r>
              <a:rPr lang="cs-CZ" noProof="1" smtClean="0"/>
              <a:t>V počátcích kočovné tiskárny ve službách reformace</a:t>
            </a:r>
          </a:p>
          <a:p>
            <a:r>
              <a:rPr lang="cs-CZ" noProof="1" smtClean="0"/>
              <a:t>Tiskárny: Trnava, Banská Bystrica, Lintava, Bardiov</a:t>
            </a:r>
          </a:p>
          <a:p>
            <a:r>
              <a:rPr lang="cs-CZ" noProof="1" smtClean="0"/>
              <a:t>První vytištěná kniha ve slovenštině = Katechismus od Martina Luthera</a:t>
            </a:r>
          </a:p>
          <a:p>
            <a:endParaRPr lang="cs-CZ" noProof="1" smtClean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Knižní kultura 16. až 17.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Kniha = levné užitkové zboží pro širší okruh čtenářů</a:t>
            </a:r>
          </a:p>
          <a:p>
            <a:pPr marL="742950" lvl="2" indent="-342900"/>
            <a:r>
              <a:rPr lang="cs-CZ" dirty="0" smtClean="0"/>
              <a:t>přestává </a:t>
            </a:r>
            <a:r>
              <a:rPr lang="cs-CZ" dirty="0"/>
              <a:t>napodobovat </a:t>
            </a:r>
            <a:r>
              <a:rPr lang="cs-CZ" dirty="0" smtClean="0"/>
              <a:t>rukopisy</a:t>
            </a:r>
          </a:p>
          <a:p>
            <a:pPr marL="742950" lvl="2" indent="-342900"/>
            <a:r>
              <a:rPr lang="cs-CZ" dirty="0" smtClean="0"/>
              <a:t>tiskne </a:t>
            </a:r>
            <a:r>
              <a:rPr lang="cs-CZ" dirty="0"/>
              <a:t>se v národních jazycích</a:t>
            </a:r>
          </a:p>
          <a:p>
            <a:r>
              <a:rPr lang="cs-CZ" dirty="0" smtClean="0"/>
              <a:t>Podoba </a:t>
            </a:r>
            <a:r>
              <a:rPr lang="cs-CZ" dirty="0"/>
              <a:t>a úprava knihy se přizpůsobují možnostem a přednostem </a:t>
            </a:r>
            <a:r>
              <a:rPr lang="cs-CZ" dirty="0" smtClean="0"/>
              <a:t>knihtisku</a:t>
            </a:r>
          </a:p>
          <a:p>
            <a:pPr lvl="1"/>
            <a:r>
              <a:rPr lang="cs-CZ" dirty="0" smtClean="0"/>
              <a:t>Zmenšení </a:t>
            </a:r>
            <a:r>
              <a:rPr lang="cs-CZ" dirty="0"/>
              <a:t>formátů knihy, písmo se mění ve snaze usnadnit čtení, místo ruční výzdoby tištěné prvky, rozvíjení ilustrační </a:t>
            </a:r>
            <a:r>
              <a:rPr lang="cs-CZ" dirty="0" smtClean="0"/>
              <a:t>techniky 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noProof="1" smtClean="0"/>
              <a:t>Od 2. pol 16. st. rozkvět tiskařství</a:t>
            </a:r>
          </a:p>
          <a:p>
            <a:pPr lvl="1"/>
            <a:r>
              <a:rPr lang="cs-CZ" noProof="1" smtClean="0"/>
              <a:t>Mikuláš Konáč</a:t>
            </a:r>
          </a:p>
          <a:p>
            <a:pPr lvl="1"/>
            <a:r>
              <a:rPr lang="cs-CZ" noProof="1" smtClean="0"/>
              <a:t>František Skorina, tiskárna Českých bratří</a:t>
            </a:r>
          </a:p>
          <a:p>
            <a:pPr lvl="1"/>
            <a:r>
              <a:rPr lang="cs-CZ" noProof="1" smtClean="0"/>
              <a:t>Jiří Melantrich z Aventina (vynikající grafická stránka, přes 200 tisků)</a:t>
            </a:r>
          </a:p>
          <a:p>
            <a:pPr lvl="1"/>
            <a:r>
              <a:rPr lang="cs-CZ" noProof="1" smtClean="0"/>
              <a:t>Daniel Adam z Veleslavína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Doba pobělohorská (po r. 1621) – klášterní, zámecké a měšťanské knihovny</a:t>
            </a:r>
            <a:endParaRPr lang="cs-CZ" sz="36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Důsledky porážky českého povstání a následné třicetileté války na knižní fondy klášterů a zámků</a:t>
            </a:r>
          </a:p>
          <a:p>
            <a:r>
              <a:rPr lang="cs-CZ" dirty="0" smtClean="0"/>
              <a:t>Protireformace a baroko se odrážejí v obsahu i vnější podobě knihoven té doby</a:t>
            </a:r>
          </a:p>
          <a:p>
            <a:r>
              <a:rPr lang="cs-CZ" dirty="0" smtClean="0"/>
              <a:t>Charakteristika barokních klášterních knihoven (rušení za vlády Marie Terezie a Josefa II.)</a:t>
            </a:r>
          </a:p>
          <a:p>
            <a:pPr lvl="1"/>
            <a:r>
              <a:rPr lang="cs-CZ" dirty="0" smtClean="0"/>
              <a:t>historické interiéry</a:t>
            </a:r>
          </a:p>
          <a:p>
            <a:r>
              <a:rPr lang="cs-CZ" dirty="0" smtClean="0"/>
              <a:t>Zámecké knihovny</a:t>
            </a:r>
          </a:p>
          <a:p>
            <a:pPr lvl="1"/>
            <a:r>
              <a:rPr lang="cs-CZ" dirty="0" smtClean="0"/>
              <a:t>centrální katalog fondů v knihovně Národního muzea</a:t>
            </a:r>
          </a:p>
          <a:p>
            <a:r>
              <a:rPr lang="cs-CZ" dirty="0" smtClean="0"/>
              <a:t>Ztráta nejvýznamnějších z těchto biblioték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Francie 18. století – veřejné knihovny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b="1" dirty="0" smtClean="0"/>
              <a:t>Dekret z 2. listopadu 1789 </a:t>
            </a:r>
            <a:r>
              <a:rPr lang="cs-CZ" dirty="0" smtClean="0"/>
              <a:t>- převod církevních statků  včetně knihoven do rukou národa</a:t>
            </a:r>
          </a:p>
          <a:p>
            <a:pPr lvl="1"/>
            <a:r>
              <a:rPr lang="cs-CZ" b="1" dirty="0" smtClean="0"/>
              <a:t>Další dekret ze 14. listopadu 1789 </a:t>
            </a:r>
            <a:r>
              <a:rPr lang="cs-CZ" dirty="0" smtClean="0"/>
              <a:t>mj. pak nařizoval klášterům a kapitulám, aby zaslaly katalogy knih městským radám a kancelářím městských soudů</a:t>
            </a:r>
          </a:p>
          <a:p>
            <a:r>
              <a:rPr lang="cs-CZ" dirty="0" smtClean="0"/>
              <a:t>Ve většině klášterů vznikly zvláštní knižní sklady</a:t>
            </a:r>
          </a:p>
          <a:p>
            <a:r>
              <a:rPr lang="cs-CZ" dirty="0" smtClean="0"/>
              <a:t>Skladiště hlavními zdroji jak pro doplňování některých stávajících, tak i pro vytváření nových knihoven </a:t>
            </a:r>
          </a:p>
          <a:p>
            <a:r>
              <a:rPr lang="cs-CZ" dirty="0" smtClean="0"/>
              <a:t>Knižní bohatství „v rukou národa“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Francie 18. století – veřejné knihovny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Dekret z 27. ledna 1794 + praktická pomůcka </a:t>
            </a:r>
            <a:r>
              <a:rPr lang="cs-CZ" dirty="0" smtClean="0"/>
              <a:t>ke zřizování místních veřejných knihoven</a:t>
            </a:r>
          </a:p>
          <a:p>
            <a:pPr lvl="1"/>
            <a:r>
              <a:rPr lang="cs-CZ" dirty="0" smtClean="0"/>
              <a:t>prostředky pro správu knihoven i na platy knihovníků byly vypláceny ze státní pokladny</a:t>
            </a:r>
          </a:p>
          <a:p>
            <a:pPr lvl="1"/>
            <a:r>
              <a:rPr lang="cs-CZ" dirty="0" smtClean="0"/>
              <a:t>v okrscích Paříže v roce 1794 působí 555 veřejných knihoven</a:t>
            </a:r>
          </a:p>
          <a:p>
            <a:pPr lvl="1"/>
            <a:r>
              <a:rPr lang="cs-CZ" dirty="0" smtClean="0"/>
              <a:t>Revoluce: Královská knihovna (1792) příznačně přejmenována na Národní knihovnu</a:t>
            </a:r>
          </a:p>
          <a:p>
            <a:pPr lvl="1"/>
            <a:r>
              <a:rPr lang="cs-CZ" b="1" dirty="0" smtClean="0"/>
              <a:t>V roce 1830 má knihovna 460 000 tištěných knih a 80 000 rukopisů - jedna z největších evropských knihoven</a:t>
            </a:r>
          </a:p>
          <a:p>
            <a:pPr lvl="1"/>
            <a:r>
              <a:rPr lang="cs-CZ" dirty="0" smtClean="0"/>
              <a:t>Revoluční  heslo „</a:t>
            </a:r>
            <a:r>
              <a:rPr lang="cs-CZ" b="1" dirty="0" smtClean="0"/>
              <a:t>rovnost“</a:t>
            </a:r>
            <a:r>
              <a:rPr lang="cs-CZ" dirty="0" smtClean="0"/>
              <a:t> - v době revoluce zpřístupněna ženám i dětem, rozšířena půjčovní doba</a:t>
            </a:r>
          </a:p>
          <a:p>
            <a:pPr lvl="1"/>
            <a:r>
              <a:rPr lang="cs-CZ" dirty="0" smtClean="0"/>
              <a:t>Postupná decentralizace knihoven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Knihovnictví v USA v 19.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55000" lnSpcReduction="20000"/>
          </a:bodyPr>
          <a:lstStyle/>
          <a:p>
            <a:r>
              <a:rPr lang="cs-CZ" noProof="1" smtClean="0"/>
              <a:t>USA -  formovaly vznik a vývoj veřejného knihovnictví</a:t>
            </a:r>
          </a:p>
          <a:p>
            <a:r>
              <a:rPr lang="cs-CZ" noProof="1" smtClean="0"/>
              <a:t>Knihovny vytvořily pevný základ pro vznik a vývoj sítě </a:t>
            </a:r>
            <a:r>
              <a:rPr lang="cs-CZ" b="1" noProof="1" smtClean="0"/>
              <a:t>free public libraries </a:t>
            </a:r>
            <a:r>
              <a:rPr lang="cs-CZ" noProof="1" smtClean="0"/>
              <a:t>(svobodných veřejných knihoven) v průběhu 19. století</a:t>
            </a:r>
          </a:p>
          <a:p>
            <a:r>
              <a:rPr lang="cs-CZ" noProof="1" smtClean="0"/>
              <a:t>Na rozdíl od veřejných knihoven </a:t>
            </a:r>
            <a:r>
              <a:rPr lang="cs-CZ" b="1" noProof="1" smtClean="0"/>
              <a:t>free public libraries </a:t>
            </a:r>
            <a:r>
              <a:rPr lang="cs-CZ" noProof="1" smtClean="0"/>
              <a:t>nebyly podporovány z veřejných daní</a:t>
            </a:r>
          </a:p>
          <a:p>
            <a:r>
              <a:rPr lang="cs-CZ" noProof="1" smtClean="0"/>
              <a:t>19. století - přechod od spolkových knihoven ke knihovnám veřejným s bezplatným přístupem</a:t>
            </a:r>
          </a:p>
          <a:p>
            <a:r>
              <a:rPr lang="cs-CZ" b="1" noProof="1" smtClean="0"/>
              <a:t>1826 </a:t>
            </a:r>
            <a:r>
              <a:rPr lang="cs-CZ" noProof="1" smtClean="0"/>
              <a:t>guvernér státu New York de Witt Clinton poselství + výzva budovat </a:t>
            </a:r>
            <a:r>
              <a:rPr lang="cs-CZ" b="1" noProof="1" smtClean="0"/>
              <a:t>obvodní knihovny ve školách</a:t>
            </a:r>
            <a:r>
              <a:rPr lang="cs-CZ" noProof="1" smtClean="0"/>
              <a:t> pro potřeby nikoliv žáků, ale na podporu </a:t>
            </a:r>
            <a:r>
              <a:rPr lang="cs-CZ" b="1" noProof="1" smtClean="0"/>
              <a:t>vzdělávání dospělých</a:t>
            </a:r>
          </a:p>
          <a:p>
            <a:r>
              <a:rPr lang="cs-CZ" noProof="1" smtClean="0"/>
              <a:t>1845 ve státě New York poprvé přijat zákon, který zavazoval školní obvody k zakládání a udržování těchto knihoven</a:t>
            </a:r>
          </a:p>
          <a:p>
            <a:r>
              <a:rPr lang="cs-CZ" noProof="1" smtClean="0"/>
              <a:t>1849 New Hampshire - zákon o zakládání tzv</a:t>
            </a:r>
            <a:r>
              <a:rPr lang="cs-CZ" b="1" noProof="1" smtClean="0"/>
              <a:t>. municipal libraries </a:t>
            </a:r>
            <a:r>
              <a:rPr lang="cs-CZ" noProof="1" smtClean="0"/>
              <a:t>(městských knihoven)</a:t>
            </a:r>
          </a:p>
          <a:p>
            <a:pPr lvl="1"/>
            <a:r>
              <a:rPr lang="cs-CZ" noProof="1" smtClean="0"/>
              <a:t>Vznikl v USA nový typ knihoven </a:t>
            </a:r>
            <a:r>
              <a:rPr lang="cs-CZ" b="1" noProof="1" smtClean="0"/>
              <a:t>nazývaných free public libraries</a:t>
            </a:r>
          </a:p>
          <a:p>
            <a:pPr lvl="1"/>
            <a:r>
              <a:rPr lang="cs-CZ" noProof="1" smtClean="0"/>
              <a:t>Města ustanovovala správní rady těchto knihoven - působily jako dohlížecí orgány</a:t>
            </a:r>
          </a:p>
          <a:p>
            <a:pPr lvl="1"/>
            <a:r>
              <a:rPr lang="cs-CZ" noProof="1" smtClean="0"/>
              <a:t>Od počátku součástí také </a:t>
            </a:r>
            <a:r>
              <a:rPr lang="cs-CZ" b="1" noProof="1" smtClean="0"/>
              <a:t>fondy naučné literatury a příruční fondy </a:t>
            </a:r>
            <a:r>
              <a:rPr lang="cs-CZ" noProof="1" smtClean="0"/>
              <a:t>(reference library) </a:t>
            </a:r>
            <a:r>
              <a:rPr lang="cs-CZ" b="1" noProof="1" smtClean="0"/>
              <a:t>s prezenčním půjčováním </a:t>
            </a:r>
            <a:r>
              <a:rPr lang="cs-CZ" noProof="1" smtClean="0"/>
              <a:t>- to poněkud </a:t>
            </a:r>
            <a:r>
              <a:rPr lang="cs-CZ" b="1" noProof="1" smtClean="0"/>
              <a:t>odlišovalo obdobné knihovny v Evropě </a:t>
            </a:r>
          </a:p>
          <a:p>
            <a:r>
              <a:rPr lang="cs-CZ" b="1" noProof="1" smtClean="0"/>
              <a:t>První zákon o veřejných knihovnách na světě </a:t>
            </a:r>
            <a:r>
              <a:rPr lang="cs-CZ" noProof="1" smtClean="0"/>
              <a:t>- přijat v roce </a:t>
            </a:r>
            <a:r>
              <a:rPr lang="cs-CZ" b="1" noProof="1" smtClean="0"/>
              <a:t>1848</a:t>
            </a:r>
            <a:r>
              <a:rPr lang="cs-CZ" noProof="1" smtClean="0"/>
              <a:t>; platil pouze pro město Boston; mezník ve vývoji veřejného knihovnictví</a:t>
            </a:r>
            <a:endParaRPr lang="cs-CZ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Hádanka na úvod – co je to?</a:t>
            </a:r>
            <a:endParaRPr lang="cs-C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091386" cy="466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České země 19. století a knihovnictví</a:t>
            </a:r>
            <a:endParaRPr lang="cs-CZ" sz="49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cs-CZ" noProof="1" smtClean="0"/>
              <a:t>1772 </a:t>
            </a:r>
            <a:r>
              <a:rPr lang="cs-CZ" b="1" noProof="1" smtClean="0"/>
              <a:t>První čtenářská společnost </a:t>
            </a:r>
            <a:r>
              <a:rPr lang="cs-CZ" noProof="1" smtClean="0"/>
              <a:t>v Praze pod anglickým názvem Learned Club (Sečtělý </a:t>
            </a:r>
            <a:r>
              <a:rPr lang="cs-CZ" dirty="0" smtClean="0"/>
              <a:t>spolek)</a:t>
            </a:r>
          </a:p>
          <a:p>
            <a:pPr fontAlgn="base"/>
            <a:r>
              <a:rPr lang="cs-CZ" dirty="0" smtClean="0"/>
              <a:t>1781 - 1796 </a:t>
            </a:r>
            <a:r>
              <a:rPr lang="cs-CZ" b="1" dirty="0" smtClean="0"/>
              <a:t>Veřejná čítárna </a:t>
            </a:r>
            <a:r>
              <a:rPr lang="cs-CZ" dirty="0" smtClean="0"/>
              <a:t>na Staroměstském náměstí - 14 titulů novin a 30 časopisů</a:t>
            </a:r>
          </a:p>
          <a:p>
            <a:pPr fontAlgn="base"/>
            <a:r>
              <a:rPr lang="cs-CZ" dirty="0" smtClean="0"/>
              <a:t>1790 Václav Matěj Kramerius zakládá nakladatelství Česká expedice, středisko obrozenecké Prahy</a:t>
            </a:r>
          </a:p>
          <a:p>
            <a:pPr fontAlgn="base"/>
            <a:r>
              <a:rPr lang="cs-CZ" b="1" dirty="0" smtClean="0"/>
              <a:t>1798 Rozhodnutí vídeňské vlády – veřejné čítárny a půjčovny zakázány z obavy, že jsou centrem šíření zakázané literatury francouzského původu (Velká francouzská revoluce)</a:t>
            </a:r>
          </a:p>
          <a:p>
            <a:pPr fontAlgn="base"/>
            <a:r>
              <a:rPr lang="cs-CZ" b="1" dirty="0" smtClean="0"/>
              <a:t>1811 Povolení k půjčování – jen knihy vydané na rakouském území nebo před rokem 1790</a:t>
            </a:r>
            <a:r>
              <a:rPr lang="cs-CZ" dirty="0" smtClean="0"/>
              <a:t> </a:t>
            </a:r>
          </a:p>
          <a:p>
            <a:pPr fontAlgn="base"/>
            <a:r>
              <a:rPr lang="cs-CZ" dirty="0" smtClean="0"/>
              <a:t>Provozování půjčoven možné pouze v Praze, Brně a Olomouci, protože se rozmáhaly "pokoutní zápůjční knihovny", které šířily zakázané knihy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České země 19. století a knihovnictví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cs-CZ" dirty="0" smtClean="0"/>
              <a:t>Po roce 1817 - v kontextu s českým národním obrozením vznikají aktivity veřejného knihovnictví  - spolky, veřejné knihovny</a:t>
            </a:r>
          </a:p>
          <a:p>
            <a:pPr fontAlgn="base">
              <a:buNone/>
            </a:pPr>
            <a:endParaRPr lang="cs-CZ" dirty="0" smtClean="0"/>
          </a:p>
          <a:p>
            <a:pPr fontAlgn="base">
              <a:buNone/>
            </a:pPr>
            <a:r>
              <a:rPr lang="cs-CZ" dirty="0" smtClean="0"/>
              <a:t>1818 - </a:t>
            </a:r>
            <a:r>
              <a:rPr lang="cs-CZ" noProof="1" smtClean="0"/>
              <a:t>Antonín Jaroslav Puchmajer </a:t>
            </a:r>
            <a:r>
              <a:rPr lang="cs-CZ" dirty="0" smtClean="0"/>
              <a:t>zakládá český </a:t>
            </a:r>
            <a:r>
              <a:rPr lang="cs-CZ" b="1" dirty="0" smtClean="0"/>
              <a:t>čtenářský spolek v Radnicích</a:t>
            </a:r>
          </a:p>
          <a:p>
            <a:pPr fontAlgn="base">
              <a:buNone/>
            </a:pPr>
            <a:r>
              <a:rPr lang="cs-CZ" b="1" dirty="0" smtClean="0"/>
              <a:t>východní Čechy – </a:t>
            </a:r>
            <a:r>
              <a:rPr lang="cs-CZ" dirty="0" smtClean="0"/>
              <a:t>scházely se čtenářské společnosti v Litomyšli nebo Chlumci nad Cidlinou</a:t>
            </a:r>
          </a:p>
          <a:p>
            <a:pPr fontAlgn="base">
              <a:buNone/>
            </a:pPr>
            <a:r>
              <a:rPr lang="cs-CZ" dirty="0" smtClean="0"/>
              <a:t>1820 - Biskupská konzistoř v Hradci Králové - vydání dokumentu </a:t>
            </a:r>
            <a:r>
              <a:rPr lang="cs-CZ" b="1" dirty="0" smtClean="0"/>
              <a:t>Hradecký plán o povinném zakládání školních knihoven </a:t>
            </a:r>
            <a:r>
              <a:rPr lang="cs-CZ" dirty="0" smtClean="0"/>
              <a:t>– iniciace vzniku  </a:t>
            </a:r>
            <a:r>
              <a:rPr lang="cs-CZ" b="1" dirty="0" smtClean="0"/>
              <a:t>první sítě knihoven!!!</a:t>
            </a:r>
          </a:p>
          <a:p>
            <a:pPr lvl="1" fontAlgn="base"/>
            <a:r>
              <a:rPr lang="cs-CZ" dirty="0" smtClean="0"/>
              <a:t>Jedna z nejstarších školních knihoven při základní škole byla v Týništi nad Orlicí</a:t>
            </a:r>
          </a:p>
          <a:p>
            <a:pPr fontAlgn="base">
              <a:buNone/>
            </a:pPr>
            <a:r>
              <a:rPr lang="cs-CZ" b="1" dirty="0" smtClean="0"/>
              <a:t>1848</a:t>
            </a:r>
            <a:r>
              <a:rPr lang="cs-CZ" dirty="0" smtClean="0"/>
              <a:t> otevřeno </a:t>
            </a:r>
            <a:r>
              <a:rPr lang="cs-CZ" b="1" dirty="0" smtClean="0"/>
              <a:t>50 obecních knihoven (na přelomu století už více než 500)</a:t>
            </a:r>
          </a:p>
          <a:p>
            <a:pPr lvl="1" fontAlgn="base"/>
            <a:r>
              <a:rPr lang="cs-CZ" dirty="0" smtClean="0"/>
              <a:t>nejstarší městské půjčovny: Plzeň, Opava, Beroun, Kutná Hora, Žebrák, Litomyšl</a:t>
            </a:r>
          </a:p>
          <a:p>
            <a:pPr lvl="1" fontAlgn="base"/>
            <a:r>
              <a:rPr lang="cs-CZ" dirty="0" smtClean="0"/>
              <a:t>knihovny se stávají veřejnou institucí s úkolem pomáhat rozvoji řemesel a zemědělství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 k tématu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cs-CZ" sz="2000" noProof="1" smtClean="0"/>
              <a:t>CEJPEK, Jiří et al. Dějiny knihoven a knihovnictví. 2., dopl. vyd. V Praze: Karolinum, 2002. 247 s., [8] s. obr. příl. ISBN 80-246-0323-3.</a:t>
            </a:r>
          </a:p>
          <a:p>
            <a:pPr fontAlgn="base">
              <a:buNone/>
            </a:pPr>
            <a:r>
              <a:rPr lang="cs-CZ" sz="2000" noProof="1" smtClean="0"/>
              <a:t>SEMRÁDOVÁ, Eva. České veřejné knihovny včera, dnes a--: doprovodné texty k výstavě o historii knihovnictví Královéhradeckého kraje. V Hradci Králové: Studijní a vědecká knihovna, 2012. ll, [1] l. ISBN 978-80-7052-105-2</a:t>
            </a:r>
          </a:p>
          <a:p>
            <a:pPr fontAlgn="base">
              <a:buNone/>
            </a:pPr>
            <a:r>
              <a:rPr lang="cs-CZ" sz="2000" noProof="1" smtClean="0"/>
              <a:t>VOLF, Josef. Dějiny veřejných půjčoven knih v Čechách do r. 1848. V Praze: Obec pražská, 1931. 64, [I] s. Spisy knihovny hlavního města Prahy; č. 12. </a:t>
            </a:r>
          </a:p>
          <a:p>
            <a:pPr fontAlgn="base">
              <a:buNone/>
            </a:pPr>
            <a:r>
              <a:rPr lang="cs-CZ" sz="2000" noProof="1" smtClean="0"/>
              <a:t>Publikace vydané jednotlivými knihovnami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Král – průkopník knihovnictví 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Aššurbanipal</a:t>
            </a:r>
            <a:r>
              <a:rPr lang="cs-CZ" dirty="0" smtClean="0"/>
              <a:t> (7. stol. př. Kr.)</a:t>
            </a:r>
          </a:p>
          <a:p>
            <a:pPr lvl="1"/>
            <a:r>
              <a:rPr lang="cs-CZ" dirty="0" smtClean="0"/>
              <a:t>Král asyrský</a:t>
            </a:r>
          </a:p>
          <a:p>
            <a:pPr lvl="1"/>
            <a:r>
              <a:rPr lang="cs-CZ" dirty="0" smtClean="0"/>
              <a:t>Vzdělanec a stratég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uměl číst a psát</a:t>
            </a:r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42798"/>
            <a:ext cx="4949048" cy="30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Asyrská knihovna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3237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Aššurbanipalova</a:t>
            </a:r>
            <a:r>
              <a:rPr lang="cs-CZ" b="1" dirty="0" smtClean="0"/>
              <a:t> knihovna - nejstarší </a:t>
            </a:r>
            <a:r>
              <a:rPr lang="cs-CZ" b="1" dirty="0"/>
              <a:t>knihovna v lidských </a:t>
            </a:r>
            <a:r>
              <a:rPr lang="cs-CZ" b="1" noProof="1"/>
              <a:t>dějinách </a:t>
            </a:r>
            <a:r>
              <a:rPr lang="cs-CZ" b="1" noProof="1" smtClean="0"/>
              <a:t>(7</a:t>
            </a:r>
            <a:r>
              <a:rPr lang="cs-CZ" b="1" noProof="1"/>
              <a:t>. století př. Kr.)</a:t>
            </a:r>
          </a:p>
          <a:p>
            <a:pPr marL="514350" indent="-457200"/>
            <a:r>
              <a:rPr lang="cs-CZ" noProof="1" smtClean="0"/>
              <a:t>Ve </a:t>
            </a:r>
            <a:r>
              <a:rPr lang="cs-CZ" noProof="1"/>
              <a:t>fondu mnoho různých žánrů </a:t>
            </a:r>
            <a:r>
              <a:rPr lang="cs-CZ" noProof="1" smtClean="0"/>
              <a:t>„hliněné“ literatury (klínové písmo, tabulky o malých i větších rozměrech – původně několik cm, později až 30xx40 cm) </a:t>
            </a:r>
          </a:p>
          <a:p>
            <a:pPr marL="514350" indent="-457200"/>
            <a:r>
              <a:rPr lang="cs-CZ" noProof="1" smtClean="0"/>
              <a:t>Klínvé písmo rozluštili: </a:t>
            </a:r>
            <a:r>
              <a:rPr lang="cs-CZ" b="1" dirty="0"/>
              <a:t>Georg Friedrich </a:t>
            </a:r>
            <a:r>
              <a:rPr lang="cs-CZ" b="1" dirty="0" err="1" smtClean="0"/>
              <a:t>Grotefend</a:t>
            </a:r>
            <a:r>
              <a:rPr lang="cs-CZ" b="1" dirty="0" smtClean="0"/>
              <a:t> a </a:t>
            </a:r>
            <a:r>
              <a:rPr lang="cs-CZ" b="1" dirty="0"/>
              <a:t>Sir Henry </a:t>
            </a:r>
            <a:r>
              <a:rPr lang="cs-CZ" b="1" dirty="0" err="1" smtClean="0"/>
              <a:t>Rawlinson</a:t>
            </a:r>
            <a:endParaRPr lang="cs-CZ" b="1" dirty="0" smtClean="0"/>
          </a:p>
          <a:p>
            <a:pPr marL="57150" indent="0">
              <a:buNone/>
            </a:pPr>
            <a:endParaRPr lang="cs-CZ" b="1" dirty="0"/>
          </a:p>
          <a:p>
            <a:r>
              <a:rPr lang="cs-CZ" noProof="1" smtClean="0"/>
              <a:t>dvě </a:t>
            </a:r>
            <a:r>
              <a:rPr lang="cs-CZ" noProof="1"/>
              <a:t>části: </a:t>
            </a:r>
            <a:r>
              <a:rPr lang="cs-CZ" b="1" noProof="1"/>
              <a:t>státní archiv </a:t>
            </a:r>
            <a:r>
              <a:rPr lang="cs-CZ" noProof="1"/>
              <a:t>(smlouvy, diplomatická korespondence, soukromé listiny apod.) a </a:t>
            </a:r>
            <a:r>
              <a:rPr lang="cs-CZ" b="1" noProof="1"/>
              <a:t>vlastní knihovna </a:t>
            </a:r>
            <a:r>
              <a:rPr lang="cs-CZ" noProof="1"/>
              <a:t>(5000 tabulek; literární texty – mýty, bajky, eposy,…; kulturní texty – hymny, modlitby, zaklínadla; historické, materiální, lékařské a ekonomické texty</a:t>
            </a:r>
            <a:r>
              <a:rPr lang="cs-CZ" noProof="1" smtClean="0"/>
              <a:t>)</a:t>
            </a:r>
          </a:p>
          <a:p>
            <a:pPr lvl="1"/>
            <a:r>
              <a:rPr lang="cs-CZ" noProof="1" smtClean="0"/>
              <a:t>Většina opsaných textů z </a:t>
            </a:r>
            <a:r>
              <a:rPr lang="cs-CZ" b="1" noProof="1" smtClean="0"/>
              <a:t>babylonské</a:t>
            </a:r>
            <a:r>
              <a:rPr lang="cs-CZ" noProof="1" smtClean="0"/>
              <a:t> provenience</a:t>
            </a:r>
          </a:p>
          <a:p>
            <a:pPr lvl="1"/>
            <a:r>
              <a:rPr lang="cs-CZ" noProof="1" smtClean="0"/>
              <a:t>Respekt opisovačů ke kulturnímu dědictví i panovníkovi („nečitelné“, „zničené“)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17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Aššurbanipalova</a:t>
            </a:r>
            <a:r>
              <a:rPr lang="cs-CZ" b="1" dirty="0"/>
              <a:t> knihovna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Zavedl </a:t>
            </a:r>
            <a:r>
              <a:rPr lang="cs-CZ" b="1" dirty="0"/>
              <a:t>systém prvotní katalogizace </a:t>
            </a:r>
            <a:r>
              <a:rPr lang="cs-CZ" dirty="0"/>
              <a:t>některých hliněných </a:t>
            </a:r>
            <a:r>
              <a:rPr lang="cs-CZ" dirty="0" smtClean="0"/>
              <a:t>knih</a:t>
            </a:r>
          </a:p>
          <a:p>
            <a:pPr lvl="1"/>
            <a:r>
              <a:rPr lang="cs-CZ" dirty="0" smtClean="0"/>
              <a:t>k</a:t>
            </a:r>
            <a:r>
              <a:rPr lang="cs-CZ" dirty="0"/>
              <a:t> vlastním dlouhým textům </a:t>
            </a:r>
            <a:r>
              <a:rPr lang="cs-CZ" dirty="0" smtClean="0"/>
              <a:t>přikládána </a:t>
            </a:r>
            <a:r>
              <a:rPr lang="cs-CZ" b="1" dirty="0"/>
              <a:t>tzv. </a:t>
            </a:r>
            <a:r>
              <a:rPr lang="cs-CZ" b="1" dirty="0" smtClean="0"/>
              <a:t>anotace </a:t>
            </a:r>
            <a:r>
              <a:rPr lang="cs-CZ" dirty="0" smtClean="0"/>
              <a:t>neboli</a:t>
            </a:r>
            <a:r>
              <a:rPr lang="cs-CZ" b="1" dirty="0" smtClean="0"/>
              <a:t> </a:t>
            </a:r>
            <a:r>
              <a:rPr lang="cs-CZ" dirty="0" smtClean="0"/>
              <a:t>krátký </a:t>
            </a:r>
            <a:r>
              <a:rPr lang="cs-CZ" dirty="0"/>
              <a:t>výtah o námětu a ději celého </a:t>
            </a:r>
            <a:r>
              <a:rPr lang="cs-CZ" dirty="0" smtClean="0"/>
              <a:t>spisu; praktikováno zejména </a:t>
            </a:r>
            <a:r>
              <a:rPr lang="cs-CZ" dirty="0"/>
              <a:t>u mytologických a náboženských </a:t>
            </a:r>
            <a:r>
              <a:rPr lang="cs-CZ" dirty="0" smtClean="0"/>
              <a:t>příběhů</a:t>
            </a:r>
          </a:p>
          <a:p>
            <a:r>
              <a:rPr lang="cs-CZ" dirty="0" smtClean="0"/>
              <a:t>Z vykopávek dochovány zlomky </a:t>
            </a:r>
            <a:r>
              <a:rPr lang="cs-CZ" dirty="0"/>
              <a:t>původních katalogů </a:t>
            </a:r>
            <a:r>
              <a:rPr lang="cs-CZ" dirty="0" err="1"/>
              <a:t>Aššurbanipalovy</a:t>
            </a:r>
            <a:r>
              <a:rPr lang="cs-CZ" dirty="0"/>
              <a:t> </a:t>
            </a:r>
            <a:r>
              <a:rPr lang="cs-CZ" dirty="0" smtClean="0"/>
              <a:t>knihovny (hliněných)</a:t>
            </a:r>
          </a:p>
          <a:p>
            <a:r>
              <a:rPr lang="cs-CZ" dirty="0"/>
              <a:t>Jedna forma katalogizace </a:t>
            </a:r>
            <a:r>
              <a:rPr lang="cs-CZ" dirty="0" smtClean="0"/>
              <a:t>– jednotlivé knihy</a:t>
            </a:r>
          </a:p>
          <a:p>
            <a:pPr lvl="1"/>
            <a:r>
              <a:rPr lang="cs-CZ" dirty="0" smtClean="0"/>
              <a:t>pod </a:t>
            </a:r>
            <a:r>
              <a:rPr lang="cs-CZ" dirty="0"/>
              <a:t>sebe psaná počáteční písmena každé knihy a u nich uvedený záznam počtu </a:t>
            </a:r>
            <a:r>
              <a:rPr lang="cs-CZ" dirty="0" smtClean="0"/>
              <a:t>řádků</a:t>
            </a:r>
          </a:p>
          <a:p>
            <a:r>
              <a:rPr lang="cs-CZ" dirty="0" smtClean="0"/>
              <a:t>Druhá forma katalogizace – série knih</a:t>
            </a:r>
          </a:p>
          <a:p>
            <a:r>
              <a:rPr lang="cs-CZ" dirty="0" smtClean="0"/>
              <a:t>Každá </a:t>
            </a:r>
            <a:r>
              <a:rPr lang="cs-CZ" dirty="0"/>
              <a:t>kniha, pokud byla rozdělená do více tabulek, měla v záhlaví uveden </a:t>
            </a:r>
            <a:r>
              <a:rPr lang="cs-CZ" dirty="0" smtClean="0"/>
              <a:t>název + pořadí </a:t>
            </a:r>
            <a:r>
              <a:rPr lang="cs-CZ" dirty="0"/>
              <a:t>tabulkového „listu</a:t>
            </a:r>
            <a:r>
              <a:rPr lang="cs-CZ" dirty="0" smtClean="0"/>
              <a:t>“ =  </a:t>
            </a:r>
            <a:r>
              <a:rPr lang="cs-CZ" dirty="0"/>
              <a:t>předchůdce pozdějšího číslování knižních </a:t>
            </a:r>
            <a:r>
              <a:rPr lang="cs-CZ" dirty="0" smtClean="0"/>
              <a:t>stran 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7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noProof="1" smtClean="0"/>
              <a:t>Aššurbanipalova knihovna v Ninive</a:t>
            </a:r>
            <a:r>
              <a:rPr lang="cs-CZ" noProof="1" smtClean="0"/>
              <a:t/>
            </a:r>
            <a:br>
              <a:rPr lang="cs-CZ" noProof="1" smtClean="0"/>
            </a:br>
            <a:endParaRPr lang="cs-CZ" noProof="1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noProof="1" smtClean="0"/>
              <a:t>Stovky opisovačů – knihy babylonské </a:t>
            </a:r>
          </a:p>
          <a:p>
            <a:r>
              <a:rPr lang="cs-CZ" dirty="0" smtClean="0"/>
              <a:t>612 př. Kr. – zkáza tzv. „Lvího pokoje“ v</a:t>
            </a:r>
            <a:r>
              <a:rPr lang="cs-CZ" dirty="0"/>
              <a:t> prvním </a:t>
            </a:r>
            <a:r>
              <a:rPr lang="cs-CZ" dirty="0" smtClean="0"/>
              <a:t>patře (podstatná </a:t>
            </a:r>
            <a:r>
              <a:rPr lang="cs-CZ" dirty="0"/>
              <a:t>část knihovního </a:t>
            </a:r>
            <a:r>
              <a:rPr lang="cs-CZ" dirty="0" smtClean="0"/>
              <a:t>fondu);  podlaha </a:t>
            </a:r>
            <a:r>
              <a:rPr lang="cs-CZ" dirty="0"/>
              <a:t>se </a:t>
            </a:r>
            <a:r>
              <a:rPr lang="cs-CZ" dirty="0" smtClean="0"/>
              <a:t>propadla, veškeré </a:t>
            </a:r>
            <a:r>
              <a:rPr lang="cs-CZ" dirty="0"/>
              <a:t>tabulky se vysypaly do přízemí, </a:t>
            </a:r>
            <a:r>
              <a:rPr lang="cs-CZ" dirty="0" smtClean="0"/>
              <a:t>zavaleny </a:t>
            </a:r>
            <a:r>
              <a:rPr lang="cs-CZ" dirty="0"/>
              <a:t>dalšími sutinami </a:t>
            </a:r>
            <a:r>
              <a:rPr lang="cs-CZ" dirty="0" smtClean="0"/>
              <a:t>paláce</a:t>
            </a:r>
          </a:p>
          <a:p>
            <a:r>
              <a:rPr lang="cs-CZ" dirty="0" smtClean="0"/>
              <a:t>Požár neuškodil tabulkám, pád patra ano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Hádanka literární – z jakého literárního textu je tento „úryvek“?</a:t>
            </a:r>
            <a:endParaRPr lang="cs-C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11025" y="1600200"/>
            <a:ext cx="3721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Starořecké </a:t>
            </a:r>
            <a:r>
              <a:rPr lang="cs-CZ" b="1" dirty="0"/>
              <a:t>knihovny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Alexandrijská </a:t>
            </a:r>
            <a:r>
              <a:rPr lang="cs-CZ" sz="2200" b="1" dirty="0"/>
              <a:t>knihovna</a:t>
            </a:r>
          </a:p>
          <a:p>
            <a:r>
              <a:rPr lang="cs-CZ" sz="2200" dirty="0"/>
              <a:t>3. stol. př. n. l</a:t>
            </a:r>
            <a:r>
              <a:rPr lang="cs-CZ" sz="2200" dirty="0" smtClean="0"/>
              <a:t>., zakladatel </a:t>
            </a:r>
            <a:r>
              <a:rPr lang="cs-CZ" sz="2200" dirty="0"/>
              <a:t>= Ptolemaios </a:t>
            </a:r>
            <a:endParaRPr lang="cs-CZ" sz="2200" dirty="0" smtClean="0"/>
          </a:p>
          <a:p>
            <a:r>
              <a:rPr lang="cs-CZ" sz="2200" noProof="1" smtClean="0"/>
              <a:t>Knihovník/ředitel knihovny = vysoce vzdělaný a vážený muž</a:t>
            </a:r>
          </a:p>
          <a:p>
            <a:pPr lvl="1"/>
            <a:r>
              <a:rPr lang="cs-CZ" sz="2200" b="1" noProof="1" smtClean="0"/>
              <a:t>Pínakés </a:t>
            </a:r>
            <a:r>
              <a:rPr lang="cs-CZ" sz="2200" noProof="1" smtClean="0"/>
              <a:t>– seznam všech mužů významných ve vědě a vzdělání a seznam toho, co napsali – 1. vědecký katalog, zakládající dílo svět. bibliografie, základ dějin řecké lit.)</a:t>
            </a:r>
          </a:p>
          <a:p>
            <a:r>
              <a:rPr lang="cs-CZ" sz="2200" b="1" noProof="1" smtClean="0"/>
              <a:t>vyhořela v r.  47 př. Kr. za Caesara </a:t>
            </a:r>
            <a:endParaRPr lang="cs-CZ" sz="2200" b="1" noProof="1" smtClean="0"/>
          </a:p>
          <a:p>
            <a:r>
              <a:rPr lang="cs-CZ" sz="2200" noProof="1" smtClean="0"/>
              <a:t>700</a:t>
            </a:r>
            <a:r>
              <a:rPr lang="cs-CZ" sz="2200" noProof="1" smtClean="0"/>
              <a:t> 000 </a:t>
            </a:r>
            <a:r>
              <a:rPr lang="cs-CZ" sz="2200" noProof="1" smtClean="0"/>
              <a:t>svitků</a:t>
            </a:r>
            <a:endParaRPr lang="cs-CZ" sz="2200" noProof="1" smtClean="0"/>
          </a:p>
          <a:p>
            <a:r>
              <a:rPr lang="cs-CZ" sz="2200" noProof="1" smtClean="0"/>
              <a:t>definitivně zrušena vpádem Arabů v r. 638 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05500" y="3429000"/>
            <a:ext cx="2781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1341</Words>
  <Application>Microsoft Office PowerPoint</Application>
  <PresentationFormat>Předvádění na obrazovce (4:3)</PresentationFormat>
  <Paragraphs>241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Calibri</vt:lpstr>
      <vt:lpstr>Motiv sady Office</vt:lpstr>
      <vt:lpstr> Knihy a knihovny – pohled zpět</vt:lpstr>
      <vt:lpstr>Fenomén písma</vt:lpstr>
      <vt:lpstr>Hádanka na úvod – co je to?</vt:lpstr>
      <vt:lpstr>Král – průkopník knihovnictví  </vt:lpstr>
      <vt:lpstr>Asyrská knihovna</vt:lpstr>
      <vt:lpstr>Aššurbanipalova knihovna</vt:lpstr>
      <vt:lpstr> Aššurbanipalova knihovna v Ninive </vt:lpstr>
      <vt:lpstr>Hádanka literární – z jakého literárního textu je tento „úryvek“?</vt:lpstr>
      <vt:lpstr> Starořecké knihovny </vt:lpstr>
      <vt:lpstr>Starořecké knihovny</vt:lpstr>
      <vt:lpstr>Antický Řím</vt:lpstr>
      <vt:lpstr>Významné římské knihovny</vt:lpstr>
      <vt:lpstr>Knihy a knihovny středověku </vt:lpstr>
      <vt:lpstr>Knihy a knihovny středověku </vt:lpstr>
      <vt:lpstr>Na počátku bylo Slovo…</vt:lpstr>
      <vt:lpstr>Sázavský klášter</vt:lpstr>
      <vt:lpstr>Nové kulturní centrum – český přemyslovský stát</vt:lpstr>
      <vt:lpstr>Literatura ve službách ideologie </vt:lpstr>
      <vt:lpstr>Knihovník a středověk</vt:lpstr>
      <vt:lpstr>Knihovny a univerzity</vt:lpstr>
      <vt:lpstr>Některé české rukopisy</vt:lpstr>
      <vt:lpstr>Knihtisk - období před a po</vt:lpstr>
      <vt:lpstr> KNIHTISK - 1453 </vt:lpstr>
      <vt:lpstr>Knihtisk v českých zemích  a na Slovensku</vt:lpstr>
      <vt:lpstr>Knižní kultura 16. až 17. století</vt:lpstr>
      <vt:lpstr>Doba pobělohorská (po r. 1621) – klášterní, zámecké a měšťanské knihovny</vt:lpstr>
      <vt:lpstr>Francie 18. století – veřejné knihovny</vt:lpstr>
      <vt:lpstr>Francie 18. století – veřejné knihovny</vt:lpstr>
      <vt:lpstr>Knihovnictví v USA v 19. století</vt:lpstr>
      <vt:lpstr>České země 19. století a knihovnictví</vt:lpstr>
      <vt:lpstr> České země 19. století a knihovnictví </vt:lpstr>
      <vt:lpstr>Zdroje k tématu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Pohled zpět a přehled</dc:title>
  <dc:creator>Pavlína Pavík</dc:creator>
  <cp:lastModifiedBy>Projekt INTERES</cp:lastModifiedBy>
  <cp:revision>15</cp:revision>
  <dcterms:created xsi:type="dcterms:W3CDTF">2017-02-28T02:18:14Z</dcterms:created>
  <dcterms:modified xsi:type="dcterms:W3CDTF">2018-02-26T12:42:57Z</dcterms:modified>
</cp:coreProperties>
</file>