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58" r:id="rId6"/>
    <p:sldId id="260" r:id="rId7"/>
    <p:sldId id="269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9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20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6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52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7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02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4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8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1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41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68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60B0C-6701-4915-A924-7E6E9BCF9648}" type="datetimeFigureOut">
              <a:rPr lang="cs-CZ" smtClean="0"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4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400" b="1" cap="all" dirty="0" smtClean="0">
                <a:solidFill>
                  <a:srgbClr val="FFC000"/>
                </a:solidFill>
              </a:rPr>
              <a:t>Design vzdělávacího procesu</a:t>
            </a:r>
            <a:r>
              <a:rPr lang="cs-CZ" sz="4400" b="1" cap="all" dirty="0">
                <a:solidFill>
                  <a:srgbClr val="0070C0"/>
                </a:solidFill>
              </a:rPr>
              <a:t/>
            </a:r>
            <a:br>
              <a:rPr lang="cs-CZ" sz="4400" b="1" cap="all" dirty="0">
                <a:solidFill>
                  <a:srgbClr val="0070C0"/>
                </a:solidFill>
              </a:rPr>
            </a:br>
            <a:r>
              <a:rPr lang="cs-CZ" sz="3200" b="1" dirty="0" smtClean="0"/>
              <a:t>Úvodní hodina</a:t>
            </a:r>
            <a:r>
              <a:rPr lang="cs-CZ" sz="4400" b="1" dirty="0" smtClean="0"/>
              <a:t/>
            </a:r>
            <a:br>
              <a:rPr lang="cs-CZ" sz="4400" b="1" dirty="0" smtClean="0"/>
            </a:br>
            <a:endParaRPr lang="cs-CZ" sz="4400" b="1" cap="all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20. 2. 2018</a:t>
            </a:r>
          </a:p>
          <a:p>
            <a:endParaRPr lang="cs-CZ" dirty="0"/>
          </a:p>
          <a:p>
            <a:r>
              <a:rPr lang="cs-CZ" dirty="0" smtClean="0"/>
              <a:t>Pavlína Mazáčová</a:t>
            </a:r>
          </a:p>
          <a:p>
            <a:r>
              <a:rPr lang="cs-CZ" dirty="0" smtClean="0"/>
              <a:t>KISK FF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82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> </a:t>
            </a:r>
            <a:r>
              <a:rPr lang="cs-CZ" b="1" cap="all" dirty="0" smtClean="0">
                <a:solidFill>
                  <a:srgbClr val="FFC000"/>
                </a:solidFill>
              </a:rPr>
              <a:t>Novověk</a:t>
            </a:r>
            <a:br>
              <a:rPr lang="cs-CZ" b="1" cap="all" dirty="0" smtClean="0">
                <a:solidFill>
                  <a:srgbClr val="FFC000"/>
                </a:solidFill>
              </a:rPr>
            </a:br>
            <a:endParaRPr lang="cs-CZ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Průvodní jev systematizace výchovy – povinná školní docházka</a:t>
            </a:r>
          </a:p>
          <a:p>
            <a:r>
              <a:rPr lang="cs-CZ" dirty="0" smtClean="0"/>
              <a:t>Dítě – zmenšenina dospělého</a:t>
            </a:r>
          </a:p>
          <a:p>
            <a:r>
              <a:rPr lang="cs-CZ" dirty="0" smtClean="0"/>
              <a:t>Vrcholem tohoto směru – Johann Friedrich Herbart (18./19. st.)</a:t>
            </a:r>
          </a:p>
          <a:p>
            <a:pPr lvl="1"/>
            <a:r>
              <a:rPr lang="cs-CZ" dirty="0" smtClean="0"/>
              <a:t>Výchova je v režii vychovatele</a:t>
            </a:r>
          </a:p>
          <a:p>
            <a:pPr lvl="1"/>
            <a:r>
              <a:rPr lang="cs-CZ" dirty="0" smtClean="0"/>
              <a:t>Předem jsou dány požadavky na výchovu, učitel je plně zodpovědný za formování osobnosti žáka</a:t>
            </a:r>
          </a:p>
          <a:p>
            <a:pPr lvl="1"/>
            <a:r>
              <a:rPr lang="cs-CZ" dirty="0" smtClean="0"/>
              <a:t>Dítě-žák se plně přizpůsobuje předem daným/vytyčeným požadavkům  na „správnou“ výchovu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559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FFC000"/>
                </a:solidFill>
              </a:rPr>
              <a:t/>
            </a:r>
            <a:br>
              <a:rPr lang="cs-CZ" b="1" cap="all" dirty="0" smtClean="0">
                <a:solidFill>
                  <a:srgbClr val="FFC000"/>
                </a:solidFill>
              </a:rPr>
            </a:br>
            <a:r>
              <a:rPr lang="cs-CZ" b="1" cap="all" dirty="0">
                <a:solidFill>
                  <a:srgbClr val="FFC000"/>
                </a:solidFill>
              </a:rPr>
              <a:t> </a:t>
            </a:r>
            <a:r>
              <a:rPr lang="cs-CZ" b="1" cap="all" dirty="0" smtClean="0">
                <a:solidFill>
                  <a:srgbClr val="FFC000"/>
                </a:solidFill>
              </a:rPr>
              <a:t>Novověk</a:t>
            </a:r>
            <a:br>
              <a:rPr lang="cs-CZ" b="1" cap="all" dirty="0" smtClean="0">
                <a:solidFill>
                  <a:srgbClr val="FFC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Respekt k jinakosti dítěte, k jeho zvláštnostem</a:t>
            </a:r>
          </a:p>
          <a:p>
            <a:r>
              <a:rPr lang="cs-CZ" dirty="0" smtClean="0"/>
              <a:t>Projevem dílo J. A. Komenského – široký </a:t>
            </a:r>
            <a:r>
              <a:rPr lang="cs-CZ" dirty="0" smtClean="0"/>
              <a:t>teologicko-filozofický </a:t>
            </a:r>
            <a:r>
              <a:rPr lang="cs-CZ" dirty="0" smtClean="0"/>
              <a:t>kontext vzdělanosti veškerého lidstva</a:t>
            </a:r>
          </a:p>
          <a:p>
            <a:r>
              <a:rPr lang="cs-CZ" dirty="0" smtClean="0"/>
              <a:t>J. J. Rousseau – spis </a:t>
            </a:r>
            <a:r>
              <a:rPr lang="cs-CZ" i="1" dirty="0" smtClean="0"/>
              <a:t>Emil čili o výchově – </a:t>
            </a:r>
            <a:r>
              <a:rPr lang="cs-CZ" dirty="0" smtClean="0"/>
              <a:t>dítě žije ve vlastním větě, který vyžaduje respekt a porozumění</a:t>
            </a:r>
          </a:p>
          <a:p>
            <a:r>
              <a:rPr lang="cs-CZ" dirty="0" smtClean="0"/>
              <a:t>Rozpor Rousseauova vnímání soudobého světa: umění a </a:t>
            </a:r>
            <a:r>
              <a:rPr lang="cs-CZ" dirty="0" smtClean="0"/>
              <a:t>vědy, </a:t>
            </a:r>
            <a:r>
              <a:rPr lang="cs-CZ" dirty="0" smtClean="0"/>
              <a:t>ale také hluboký mravní úpadek</a:t>
            </a:r>
          </a:p>
          <a:p>
            <a:r>
              <a:rPr lang="cs-CZ" dirty="0" smtClean="0"/>
              <a:t>Výchova není indoktrinace – je třeba uznat všechny zvláštnosti dítěte jako jedince a jeho vnitřních potřeb</a:t>
            </a:r>
          </a:p>
          <a:p>
            <a:r>
              <a:rPr lang="cs-CZ" dirty="0" smtClean="0"/>
              <a:t>Do centra výchovy se staví dítě, </a:t>
            </a:r>
            <a:r>
              <a:rPr lang="cs-CZ" dirty="0" smtClean="0"/>
              <a:t>jedinec (pedocentrismus)</a:t>
            </a:r>
            <a:endParaRPr lang="cs-CZ" dirty="0" smtClean="0"/>
          </a:p>
          <a:p>
            <a:r>
              <a:rPr lang="cs-CZ" dirty="0" smtClean="0"/>
              <a:t>Respekt k osobnosti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745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John </a:t>
            </a:r>
            <a:r>
              <a:rPr lang="cs-CZ" sz="4000" b="1" cap="all" dirty="0" err="1" smtClean="0">
                <a:solidFill>
                  <a:srgbClr val="FFC000"/>
                </a:solidFill>
              </a:rPr>
              <a:t>Dewey</a:t>
            </a:r>
            <a:endParaRPr lang="cs-CZ" sz="4000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Jeden z největších pedagogů 20. století (pragmatická pedagogika)</a:t>
            </a:r>
          </a:p>
          <a:p>
            <a:r>
              <a:rPr lang="cs-CZ" dirty="0" smtClean="0"/>
              <a:t>Základem pedagogiky je myšlenka podpory růstu dítěte </a:t>
            </a:r>
            <a:r>
              <a:rPr lang="cs-CZ" dirty="0"/>
              <a:t>– </a:t>
            </a:r>
            <a:r>
              <a:rPr lang="cs-CZ" dirty="0" smtClean="0"/>
              <a:t>v kontextu změn ve výrobě a civilizačních proměn</a:t>
            </a:r>
          </a:p>
          <a:p>
            <a:r>
              <a:rPr lang="cs-CZ" dirty="0" smtClean="0"/>
              <a:t>Proces výchovy zahrnuje nejen intelektuální aktivity, ale i praktické dovednosti, návyky, utváření sociálních vztahů k druhým lidem </a:t>
            </a:r>
          </a:p>
          <a:p>
            <a:r>
              <a:rPr lang="cs-CZ" dirty="0" smtClean="0"/>
              <a:t> </a:t>
            </a:r>
            <a:r>
              <a:rPr lang="cs-CZ" dirty="0" smtClean="0"/>
              <a:t>Přizpůsobit </a:t>
            </a:r>
            <a:r>
              <a:rPr lang="cs-CZ" dirty="0" smtClean="0"/>
              <a:t>školu životu, naplnit ji živou aktivitou žáků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072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 Odborná terminologie – základní pojmy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Pedagogika</a:t>
            </a:r>
            <a:r>
              <a:rPr lang="cs-CZ" dirty="0" smtClean="0"/>
              <a:t> (dle J. Průchy): Věda, která „</a:t>
            </a:r>
            <a:r>
              <a:rPr lang="cs-CZ" i="1" dirty="0" smtClean="0"/>
              <a:t>se zabývá vším tím, </a:t>
            </a:r>
            <a:r>
              <a:rPr lang="cs-CZ" b="1" i="1" dirty="0" smtClean="0"/>
              <a:t>co vytváří a determinuje nějaké edukační prostředí, procesy, jež se v těchto prostředích realizují, výsledky a efekty</a:t>
            </a:r>
            <a:r>
              <a:rPr lang="cs-CZ" i="1" dirty="0" smtClean="0"/>
              <a:t> těchto procesů.</a:t>
            </a:r>
            <a:endParaRPr lang="cs-CZ" dirty="0" smtClean="0"/>
          </a:p>
          <a:p>
            <a:r>
              <a:rPr lang="cs-CZ" b="1" dirty="0" smtClean="0"/>
              <a:t>Didaktika: </a:t>
            </a:r>
            <a:r>
              <a:rPr lang="cs-CZ" dirty="0" smtClean="0"/>
              <a:t>teorie vzdělávání, která se </a:t>
            </a:r>
            <a:r>
              <a:rPr lang="cs-CZ" b="1" dirty="0" smtClean="0"/>
              <a:t>zabývá formami, postupy, cíli vyučování a interakcí učitel-žák</a:t>
            </a:r>
          </a:p>
          <a:p>
            <a:r>
              <a:rPr lang="cs-CZ" b="1" dirty="0" smtClean="0"/>
              <a:t>Vzdělávání</a:t>
            </a:r>
            <a:r>
              <a:rPr lang="cs-CZ" dirty="0" smtClean="0"/>
              <a:t>: </a:t>
            </a:r>
            <a:r>
              <a:rPr lang="pt-BR" dirty="0" smtClean="0"/>
              <a:t>proces osvojování znalostí, dovedností a postojů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Vzdělání</a:t>
            </a:r>
            <a:r>
              <a:rPr lang="cs-CZ" dirty="0" smtClean="0"/>
              <a:t>: souhrn znalostí, které získáváme pomocí vzdělávání (výsledek procesu vzdělávání)</a:t>
            </a:r>
          </a:p>
          <a:p>
            <a:r>
              <a:rPr lang="cs-CZ" b="1" dirty="0" smtClean="0"/>
              <a:t>Výchova</a:t>
            </a:r>
            <a:r>
              <a:rPr lang="cs-CZ" dirty="0" smtClean="0"/>
              <a:t>:  (nebo též </a:t>
            </a:r>
            <a:r>
              <a:rPr lang="cs-CZ" b="1" dirty="0" smtClean="0"/>
              <a:t>edukace</a:t>
            </a:r>
            <a:r>
              <a:rPr lang="cs-CZ" dirty="0" smtClean="0"/>
              <a:t>) cílevědomá, plánovitá a všestranná činnost směřující k přípravě člověka pro jeho společenské úkoly a osobní život</a:t>
            </a:r>
          </a:p>
          <a:p>
            <a:r>
              <a:rPr lang="cs-CZ" b="1" dirty="0" smtClean="0"/>
              <a:t>Andragogika: </a:t>
            </a:r>
            <a:r>
              <a:rPr lang="cs-CZ" dirty="0" smtClean="0"/>
              <a:t> věda o výchově a vzdělávání dospělých lidí, která respektuje zvláštnosti s tím spojené</a:t>
            </a:r>
            <a:endParaRPr lang="cs-CZ" b="1" dirty="0" smtClean="0"/>
          </a:p>
          <a:p>
            <a:r>
              <a:rPr lang="cs-CZ" b="1" dirty="0" err="1" smtClean="0"/>
              <a:t>Heutagogika</a:t>
            </a:r>
            <a:r>
              <a:rPr lang="cs-CZ" b="1" dirty="0" smtClean="0"/>
              <a:t>: </a:t>
            </a:r>
            <a:r>
              <a:rPr lang="cs-CZ" dirty="0" smtClean="0"/>
              <a:t>teorie založená na konceptu sebeurčujícího rozvoje, podporuje nezávislost v oblasti učení dospělých</a:t>
            </a:r>
            <a:endParaRPr lang="cs-CZ" b="1" dirty="0" smtClean="0"/>
          </a:p>
          <a:p>
            <a:r>
              <a:rPr lang="cs-CZ" b="1" dirty="0" err="1" smtClean="0"/>
              <a:t>Gerontagogika</a:t>
            </a:r>
            <a:r>
              <a:rPr lang="cs-CZ" b="1" dirty="0" smtClean="0"/>
              <a:t>: </a:t>
            </a:r>
            <a:r>
              <a:rPr lang="cs-CZ" dirty="0" smtClean="0"/>
              <a:t>nauka o vzdělávání starších (starých) lidí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685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 Odborná terminologie – základní pojmy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Speciální pedagogika</a:t>
            </a:r>
            <a:r>
              <a:rPr lang="cs-CZ" dirty="0" smtClean="0"/>
              <a:t>: disciplína zabývající se zákonitostmi rozvoje, péče, výchovy a vzdělávání lidí s nějakým druhem postižení či znevýhodnění, jejich socializací, a to od jejich narození do konce života. Jejím předmětem je zkoumání podstaty a zákonitostí výchovy a edukace jedinců se speciálními potřebami.</a:t>
            </a:r>
          </a:p>
          <a:p>
            <a:r>
              <a:rPr lang="cs-CZ" b="1" dirty="0" smtClean="0"/>
              <a:t>Sociální pedagogika: </a:t>
            </a:r>
            <a:r>
              <a:rPr lang="cs-CZ" dirty="0" smtClean="0"/>
              <a:t>aplikované odvětví pedagogiky zabývající se výchovným působením na rizikové a sociálně znevýhodněné skupiny mládeže a dospělých.</a:t>
            </a:r>
            <a:endParaRPr lang="cs-CZ" b="1" dirty="0" smtClean="0"/>
          </a:p>
          <a:p>
            <a:r>
              <a:rPr lang="cs-CZ" b="1" dirty="0" smtClean="0"/>
              <a:t>Inkluzivní vzdělávání: </a:t>
            </a:r>
            <a:r>
              <a:rPr lang="cs-CZ" dirty="0" smtClean="0"/>
              <a:t>praxe zařazování všech dětí do běžné školy (do tzv. hlavního vzdělávacího proudu).</a:t>
            </a:r>
            <a:endParaRPr lang="cs-CZ" b="1" dirty="0" smtClean="0"/>
          </a:p>
          <a:p>
            <a:r>
              <a:rPr lang="cs-CZ" b="1" dirty="0" smtClean="0"/>
              <a:t>Strategické dokumenty: </a:t>
            </a:r>
            <a:r>
              <a:rPr lang="cs-CZ" dirty="0" smtClean="0"/>
              <a:t>zásadní dokumenty ovlivňující rozvoj či změny (reformy) v oblasti / oboru v delším časovém horizontu </a:t>
            </a:r>
            <a:endParaRPr lang="cs-CZ" b="1" dirty="0" smtClean="0"/>
          </a:p>
          <a:p>
            <a:r>
              <a:rPr lang="cs-CZ" b="1" dirty="0" err="1" smtClean="0"/>
              <a:t>Kurikulární</a:t>
            </a:r>
            <a:r>
              <a:rPr lang="cs-CZ" b="1" dirty="0" smtClean="0"/>
              <a:t> reformy a dokumenty: o</a:t>
            </a:r>
            <a:r>
              <a:rPr lang="cs-CZ" dirty="0" smtClean="0"/>
              <a:t>bsahové a organizační předpisy na úrovni škol i státu, které jsou určeny především pro učitele ve školách k vedení a řízení učebního procesu</a:t>
            </a:r>
            <a:endParaRPr lang="cs-CZ" b="1" dirty="0" smtClean="0"/>
          </a:p>
          <a:p>
            <a:r>
              <a:rPr lang="cs-CZ" b="1" dirty="0" smtClean="0"/>
              <a:t>Edukační metody: </a:t>
            </a:r>
            <a:r>
              <a:rPr lang="cs-CZ" dirty="0" smtClean="0"/>
              <a:t>systém vyučovacích činností učitele a učebních aktivit žáků směřujících k dosažení daných edukačních cílů</a:t>
            </a:r>
            <a:endParaRPr lang="cs-CZ" b="1" dirty="0" smtClean="0"/>
          </a:p>
          <a:p>
            <a:r>
              <a:rPr lang="cs-CZ" b="1" dirty="0" smtClean="0"/>
              <a:t>Edukační formy: </a:t>
            </a:r>
            <a:r>
              <a:rPr lang="cs-CZ" dirty="0" smtClean="0"/>
              <a:t>uspořádání podmínek k funkční realizaci edukačního procesu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56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 Motivace – očekávání – cíle 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Společná aktivita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60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b="1" cap="all" dirty="0" smtClean="0">
                <a:solidFill>
                  <a:srgbClr val="0070C0"/>
                </a:solidFill>
              </a:rPr>
              <a:t> </a:t>
            </a:r>
            <a:r>
              <a:rPr lang="cs-CZ" sz="4000" b="1" cap="all" dirty="0" smtClean="0">
                <a:solidFill>
                  <a:srgbClr val="FFC000"/>
                </a:solidFill>
              </a:rPr>
              <a:t>Vzdělávací obsah předmětu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Znalostní rovina: </a:t>
            </a:r>
          </a:p>
          <a:p>
            <a:pPr lvl="1"/>
            <a:r>
              <a:rPr lang="cs-CZ" dirty="0" smtClean="0"/>
              <a:t>vhled do témat týkajících se edukačního procesu</a:t>
            </a:r>
          </a:p>
          <a:p>
            <a:pPr lvl="2"/>
            <a:r>
              <a:rPr lang="cs-CZ" dirty="0" smtClean="0"/>
              <a:t>zaměření na obor ISK</a:t>
            </a:r>
          </a:p>
          <a:p>
            <a:pPr lvl="2"/>
            <a:r>
              <a:rPr lang="cs-CZ" dirty="0" smtClean="0"/>
              <a:t>zaměření na </a:t>
            </a:r>
            <a:r>
              <a:rPr lang="cs-CZ" dirty="0" err="1" smtClean="0"/>
              <a:t>ped</a:t>
            </a:r>
            <a:r>
              <a:rPr lang="cs-CZ" dirty="0" smtClean="0"/>
              <a:t> minimum</a:t>
            </a:r>
          </a:p>
          <a:p>
            <a:pPr lvl="1"/>
            <a:endParaRPr lang="cs-CZ" dirty="0"/>
          </a:p>
          <a:p>
            <a:r>
              <a:rPr lang="cs-CZ" dirty="0" smtClean="0"/>
              <a:t>Zkušenostní rovina: </a:t>
            </a:r>
          </a:p>
          <a:p>
            <a:pPr lvl="1"/>
            <a:r>
              <a:rPr lang="cs-CZ" dirty="0" smtClean="0"/>
              <a:t>společný seminář s praktikujícími učiteli ze základních </a:t>
            </a:r>
            <a:r>
              <a:rPr lang="cs-CZ" dirty="0" smtClean="0"/>
              <a:t>škol (duben)</a:t>
            </a:r>
            <a:endParaRPr lang="cs-CZ" dirty="0" smtClean="0"/>
          </a:p>
          <a:p>
            <a:pPr lvl="1"/>
            <a:r>
              <a:rPr lang="cs-CZ" dirty="0" smtClean="0"/>
              <a:t>spolupráce na </a:t>
            </a:r>
            <a:r>
              <a:rPr lang="cs-CZ" dirty="0" err="1" smtClean="0"/>
              <a:t>tutorování</a:t>
            </a:r>
            <a:r>
              <a:rPr lang="cs-CZ" dirty="0" smtClean="0"/>
              <a:t> e-kurzu Kreativní práce s </a:t>
            </a:r>
            <a:r>
              <a:rPr lang="cs-CZ" dirty="0" smtClean="0"/>
              <a:t>informacemi (květen)</a:t>
            </a:r>
            <a:endParaRPr lang="cs-CZ" dirty="0" smtClean="0"/>
          </a:p>
          <a:p>
            <a:pPr lvl="1"/>
            <a:r>
              <a:rPr lang="cs-CZ" dirty="0" smtClean="0"/>
              <a:t>fakultativně: příprava </a:t>
            </a:r>
            <a:r>
              <a:rPr lang="cs-CZ" dirty="0" smtClean="0"/>
              <a:t>a realizace projektové výuky v inovativní </a:t>
            </a:r>
            <a:r>
              <a:rPr lang="cs-CZ" dirty="0" err="1" smtClean="0"/>
              <a:t>ScioŠkole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135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Vzdělávací obsah předmětu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Formální a neformální </a:t>
            </a:r>
            <a:r>
              <a:rPr lang="cs-CZ" dirty="0" smtClean="0"/>
              <a:t>vzdělávání</a:t>
            </a:r>
            <a:endParaRPr lang="cs-CZ" dirty="0" smtClean="0"/>
          </a:p>
          <a:p>
            <a:r>
              <a:rPr lang="cs-CZ" dirty="0" err="1" smtClean="0"/>
              <a:t>edTech</a:t>
            </a:r>
            <a:r>
              <a:rPr lang="cs-CZ" dirty="0" smtClean="0"/>
              <a:t> </a:t>
            </a:r>
            <a:r>
              <a:rPr lang="cs-CZ" dirty="0" smtClean="0"/>
              <a:t>v realitě učitele a žáka</a:t>
            </a:r>
          </a:p>
          <a:p>
            <a:r>
              <a:rPr lang="cs-CZ" dirty="0" err="1" smtClean="0"/>
              <a:t>Andragogické</a:t>
            </a:r>
            <a:r>
              <a:rPr lang="cs-CZ" dirty="0" smtClean="0"/>
              <a:t> aspekty vzdělávání</a:t>
            </a:r>
          </a:p>
          <a:p>
            <a:r>
              <a:rPr lang="cs-CZ" dirty="0" smtClean="0"/>
              <a:t>Speciální a sociální </a:t>
            </a:r>
            <a:r>
              <a:rPr lang="cs-CZ" dirty="0" smtClean="0"/>
              <a:t>pedagogika</a:t>
            </a:r>
          </a:p>
          <a:p>
            <a:r>
              <a:rPr lang="cs-CZ" dirty="0" smtClean="0"/>
              <a:t>Pedagogická psychologie</a:t>
            </a:r>
          </a:p>
          <a:p>
            <a:r>
              <a:rPr lang="cs-CZ" dirty="0" smtClean="0"/>
              <a:t>Alternativní / inovativní pedagogika 21. </a:t>
            </a:r>
            <a:r>
              <a:rPr lang="cs-CZ" dirty="0" smtClean="0"/>
              <a:t>století (domácí vzdělávání, mezigenerační učení apod.)</a:t>
            </a:r>
          </a:p>
          <a:p>
            <a:r>
              <a:rPr lang="cs-CZ" dirty="0" smtClean="0"/>
              <a:t>Edukace seniorů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 v kontextech </a:t>
            </a:r>
          </a:p>
          <a:p>
            <a:endParaRPr lang="cs-CZ" dirty="0" smtClean="0"/>
          </a:p>
          <a:p>
            <a:r>
              <a:rPr lang="cs-CZ" dirty="0" smtClean="0"/>
              <a:t>Výzkumná teorie a praxe</a:t>
            </a:r>
          </a:p>
          <a:p>
            <a:pPr lvl="1"/>
            <a:r>
              <a:rPr lang="cs-CZ" dirty="0" smtClean="0"/>
              <a:t>Témata pro diplomové práce, praxe, stáže ve školách…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189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cap="all" dirty="0" smtClean="0">
                <a:solidFill>
                  <a:srgbClr val="0070C0"/>
                </a:solidFill>
              </a:rPr>
              <a:t> </a:t>
            </a:r>
            <a:r>
              <a:rPr lang="cs-CZ" sz="4000" b="1" cap="all" dirty="0" smtClean="0">
                <a:solidFill>
                  <a:srgbClr val="FFC000"/>
                </a:solidFill>
              </a:rPr>
              <a:t>Organizace předmětu 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73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Docházka</a:t>
            </a:r>
          </a:p>
          <a:p>
            <a:r>
              <a:rPr lang="cs-CZ" dirty="0" smtClean="0"/>
              <a:t>Prezenční studenti: max. 3 absence</a:t>
            </a:r>
          </a:p>
          <a:p>
            <a:r>
              <a:rPr lang="cs-CZ" dirty="0" smtClean="0"/>
              <a:t>Kombinovaní studenti: 2 celodenní bloky – oba povinné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Aktivity + výstupy z předmětu:</a:t>
            </a:r>
          </a:p>
          <a:p>
            <a:r>
              <a:rPr lang="cs-CZ" b="1" dirty="0" smtClean="0"/>
              <a:t>A</a:t>
            </a:r>
            <a:r>
              <a:rPr lang="cs-CZ" b="1" dirty="0"/>
              <a:t>)</a:t>
            </a:r>
            <a:r>
              <a:rPr lang="cs-CZ" dirty="0"/>
              <a:t> </a:t>
            </a:r>
            <a:r>
              <a:rPr lang="cs-CZ" dirty="0" smtClean="0"/>
              <a:t>Osobní portfolio </a:t>
            </a:r>
            <a:r>
              <a:rPr lang="cs-CZ" dirty="0"/>
              <a:t>zdrojů </a:t>
            </a:r>
            <a:r>
              <a:rPr lang="cs-CZ" dirty="0" smtClean="0"/>
              <a:t>- i</a:t>
            </a:r>
            <a:r>
              <a:rPr lang="cs-CZ" dirty="0" smtClean="0"/>
              <a:t>nterakce </a:t>
            </a:r>
            <a:r>
              <a:rPr lang="cs-CZ" dirty="0" smtClean="0"/>
              <a:t>s různými zdroji k problematice </a:t>
            </a:r>
            <a:r>
              <a:rPr lang="cs-CZ" dirty="0" smtClean="0"/>
              <a:t>předmětu</a:t>
            </a:r>
            <a:endParaRPr lang="cs-CZ" dirty="0" smtClean="0"/>
          </a:p>
          <a:p>
            <a:r>
              <a:rPr lang="cs-CZ" b="1" dirty="0" smtClean="0"/>
              <a:t>B) </a:t>
            </a:r>
            <a:r>
              <a:rPr lang="cs-CZ" dirty="0" smtClean="0"/>
              <a:t>Odborný esej </a:t>
            </a:r>
            <a:endParaRPr lang="cs-CZ" dirty="0" smtClean="0"/>
          </a:p>
          <a:p>
            <a:pPr lvl="1"/>
            <a:r>
              <a:rPr lang="cs-CZ" dirty="0" smtClean="0"/>
              <a:t>reflektivní pojednání o vybraném odborném tématu z oblasti pedagogiky se zaměřením na vzdělávací technologie</a:t>
            </a:r>
          </a:p>
          <a:p>
            <a:pPr marL="457200" lvl="1" indent="0">
              <a:buNone/>
            </a:pPr>
            <a:r>
              <a:rPr lang="cs-CZ" dirty="0" smtClean="0"/>
              <a:t>nebo</a:t>
            </a:r>
          </a:p>
          <a:p>
            <a:pPr lvl="1"/>
            <a:r>
              <a:rPr lang="cs-CZ" dirty="0" smtClean="0"/>
              <a:t>reflexe společné vzdělávací aktivity s učiteli / </a:t>
            </a:r>
            <a:r>
              <a:rPr lang="cs-CZ" dirty="0" smtClean="0"/>
              <a:t>reflexe </a:t>
            </a:r>
            <a:r>
              <a:rPr lang="cs-CZ" dirty="0" err="1" smtClean="0"/>
              <a:t>tutorování</a:t>
            </a:r>
            <a:endParaRPr lang="cs-CZ" dirty="0" smtClean="0"/>
          </a:p>
          <a:p>
            <a:r>
              <a:rPr lang="cs-CZ" b="1" dirty="0" smtClean="0"/>
              <a:t>C)</a:t>
            </a:r>
            <a:r>
              <a:rPr lang="cs-CZ" dirty="0" smtClean="0"/>
              <a:t> Strukturovaná </a:t>
            </a:r>
            <a:r>
              <a:rPr lang="cs-CZ" dirty="0" smtClean="0"/>
              <a:t>didaktická příprava edukační jednotky zaměřené na vzdělávací oblast </a:t>
            </a:r>
            <a:r>
              <a:rPr lang="cs-CZ" i="1" dirty="0" smtClean="0"/>
              <a:t>Mediální a informační gramotnost v kontextech / Informační a komunikační </a:t>
            </a:r>
            <a:r>
              <a:rPr lang="cs-CZ" i="1" dirty="0" smtClean="0"/>
              <a:t>technologie</a:t>
            </a:r>
          </a:p>
          <a:p>
            <a:endParaRPr lang="cs-CZ" i="1" dirty="0" smtClean="0"/>
          </a:p>
          <a:p>
            <a:r>
              <a:rPr lang="cs-CZ" dirty="0"/>
              <a:t>Aktivizace v hodinách – dílčí úkoly navázané na seminář s učiteli / </a:t>
            </a:r>
            <a:r>
              <a:rPr lang="cs-CZ" dirty="0" smtClean="0"/>
              <a:t>na </a:t>
            </a:r>
            <a:r>
              <a:rPr lang="cs-CZ" dirty="0" err="1" smtClean="0"/>
              <a:t>tutorování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36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cap="all" dirty="0" smtClean="0">
                <a:solidFill>
                  <a:srgbClr val="0070C0"/>
                </a:solidFill>
              </a:rPr>
              <a:t> </a:t>
            </a:r>
            <a:r>
              <a:rPr lang="cs-CZ" sz="4000" b="1" cap="all" dirty="0" smtClean="0">
                <a:solidFill>
                  <a:srgbClr val="FFC000"/>
                </a:solidFill>
              </a:rPr>
              <a:t>Organizace předmětu </a:t>
            </a:r>
            <a:endParaRPr lang="cs-CZ" sz="40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None/>
            </a:pPr>
            <a:r>
              <a:rPr lang="cs-CZ" b="1" dirty="0" smtClean="0"/>
              <a:t>Ukončení předmětu: KOLOKVIUM</a:t>
            </a:r>
          </a:p>
          <a:p>
            <a:r>
              <a:rPr lang="cs-CZ" dirty="0" smtClean="0"/>
              <a:t>Znalostní a reflektivní rozprava nad portfoliem zdrojů využitých v průběhu semestru  </a:t>
            </a:r>
          </a:p>
          <a:p>
            <a:r>
              <a:rPr lang="cs-CZ" dirty="0" smtClean="0"/>
              <a:t>Prezentace připravené edukační jednotky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54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cap="all" dirty="0" smtClean="0">
                <a:solidFill>
                  <a:srgbClr val="FFC000"/>
                </a:solidFill>
              </a:rPr>
              <a:t>Základní </a:t>
            </a:r>
            <a:r>
              <a:rPr lang="cs-CZ" sz="3200" b="1" cap="all" dirty="0" smtClean="0">
                <a:solidFill>
                  <a:srgbClr val="FFC000"/>
                </a:solidFill>
              </a:rPr>
              <a:t>témata </a:t>
            </a:r>
            <a:br>
              <a:rPr lang="cs-CZ" sz="3200" b="1" cap="all" dirty="0" smtClean="0">
                <a:solidFill>
                  <a:srgbClr val="FFC000"/>
                </a:solidFill>
              </a:rPr>
            </a:br>
            <a:r>
              <a:rPr lang="cs-CZ" sz="3200" b="1" cap="all" dirty="0" smtClean="0">
                <a:solidFill>
                  <a:srgbClr val="FFC000"/>
                </a:solidFill>
              </a:rPr>
              <a:t>pro </a:t>
            </a:r>
            <a:r>
              <a:rPr lang="cs-CZ" sz="3200" b="1" cap="all" dirty="0" smtClean="0">
                <a:solidFill>
                  <a:srgbClr val="FFC000"/>
                </a:solidFill>
              </a:rPr>
              <a:t>zpracování </a:t>
            </a:r>
            <a:r>
              <a:rPr lang="cs-CZ" sz="3200" b="1" cap="all" dirty="0" smtClean="0">
                <a:solidFill>
                  <a:srgbClr val="FFC000"/>
                </a:solidFill>
              </a:rPr>
              <a:t>Úkolu: didaktické přípravy hodiny / kurzu / </a:t>
            </a:r>
            <a:r>
              <a:rPr lang="cs-CZ" sz="3200" b="1" cap="all" dirty="0" err="1" smtClean="0">
                <a:solidFill>
                  <a:srgbClr val="FFC000"/>
                </a:solidFill>
              </a:rPr>
              <a:t>progamu</a:t>
            </a:r>
            <a:r>
              <a:rPr lang="cs-CZ" sz="3200" b="1" cap="all" dirty="0" smtClean="0">
                <a:solidFill>
                  <a:srgbClr val="FFC000"/>
                </a:solidFill>
              </a:rPr>
              <a:t>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1. Jak se neztratit v informacích a </a:t>
            </a:r>
            <a:r>
              <a:rPr lang="pl-PL" dirty="0" smtClean="0"/>
              <a:t>datech</a:t>
            </a:r>
          </a:p>
          <a:p>
            <a:pPr marL="0" indent="0">
              <a:buNone/>
            </a:pPr>
            <a:r>
              <a:rPr lang="cs-CZ" dirty="0"/>
              <a:t>2. Jak hodnotit a ověřovat zdroje informací a porozumět každému sdělení 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3. Jak organizovat a uspořádávat data a </a:t>
            </a:r>
            <a:r>
              <a:rPr lang="cs-CZ" dirty="0" smtClean="0"/>
              <a:t>informace</a:t>
            </a:r>
          </a:p>
          <a:p>
            <a:pPr marL="0" indent="0">
              <a:buNone/>
            </a:pPr>
            <a:r>
              <a:rPr lang="cs-CZ" dirty="0"/>
              <a:t>4. Jak zobrazovat informace pro efektivnější </a:t>
            </a:r>
            <a:r>
              <a:rPr lang="cs-CZ" dirty="0" smtClean="0"/>
              <a:t>učení</a:t>
            </a:r>
          </a:p>
          <a:p>
            <a:pPr marL="0" indent="0">
              <a:buNone/>
            </a:pPr>
            <a:r>
              <a:rPr lang="pl-PL" dirty="0"/>
              <a:t>5. Jak pracovat s cizími zdroji </a:t>
            </a:r>
            <a:r>
              <a:rPr lang="pl-PL" dirty="0" smtClean="0"/>
              <a:t>informací</a:t>
            </a:r>
          </a:p>
          <a:p>
            <a:pPr marL="0" indent="0">
              <a:buNone/>
            </a:pPr>
            <a:r>
              <a:rPr lang="pl-PL" dirty="0" smtClean="0"/>
              <a:t>6. </a:t>
            </a:r>
            <a:r>
              <a:rPr lang="pl-PL" dirty="0"/>
              <a:t>Jak pracovat s tablety a mobilní telefony ve </a:t>
            </a:r>
            <a:r>
              <a:rPr lang="pl-PL" dirty="0" smtClean="0"/>
              <a:t>výuce</a:t>
            </a:r>
          </a:p>
          <a:p>
            <a:pPr marL="0" indent="0">
              <a:buNone/>
            </a:pPr>
            <a:r>
              <a:rPr lang="cs-CZ" dirty="0" smtClean="0"/>
              <a:t>7. </a:t>
            </a:r>
            <a:r>
              <a:rPr lang="cs-CZ" dirty="0"/>
              <a:t>Co přinášejí otevřené vzdělávací zdroje do </a:t>
            </a:r>
            <a:r>
              <a:rPr lang="cs-CZ" dirty="0" smtClean="0"/>
              <a:t>výuky</a:t>
            </a:r>
          </a:p>
          <a:p>
            <a:pPr marL="0" indent="0">
              <a:buNone/>
            </a:pPr>
            <a:r>
              <a:rPr lang="cs-CZ" dirty="0" smtClean="0"/>
              <a:t>8. </a:t>
            </a:r>
            <a:r>
              <a:rPr lang="pt-BR" dirty="0" smtClean="0"/>
              <a:t>Jak </a:t>
            </a:r>
            <a:r>
              <a:rPr lang="pt-BR" dirty="0"/>
              <a:t>se dostává e-learning do současné </a:t>
            </a:r>
            <a:r>
              <a:rPr lang="pt-BR" dirty="0" smtClean="0"/>
              <a:t>výuky</a:t>
            </a:r>
            <a:endParaRPr lang="cs-CZ" dirty="0" smtClean="0"/>
          </a:p>
          <a:p>
            <a:pPr marL="0" indent="0">
              <a:buNone/>
            </a:pPr>
            <a:r>
              <a:rPr lang="cs-CZ"/>
              <a:t>- </a:t>
            </a:r>
            <a:r>
              <a:rPr lang="cs-CZ" smtClean="0"/>
              <a:t>více </a:t>
            </a:r>
            <a:r>
              <a:rPr lang="cs-CZ" dirty="0"/>
              <a:t>viz http://pages.pedf.cuni.cz/sc25/informacni-gramotnost/</a:t>
            </a:r>
          </a:p>
        </p:txBody>
      </p:sp>
    </p:spTree>
    <p:extLst>
      <p:ext uri="{BB962C8B-B14F-4D97-AF65-F5344CB8AC3E}">
        <p14:creationId xmlns:p14="http://schemas.microsoft.com/office/powerpoint/2010/main" val="35194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 Pohled do historie – zrcadla vzdělávání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Společná časová vývojová osa pedagogiky ve světovém i českém kontextu</a:t>
            </a:r>
          </a:p>
          <a:p>
            <a:r>
              <a:rPr lang="cs-CZ" dirty="0" smtClean="0"/>
              <a:t>Antika</a:t>
            </a:r>
          </a:p>
          <a:p>
            <a:r>
              <a:rPr lang="cs-CZ" dirty="0" smtClean="0"/>
              <a:t>Středověk</a:t>
            </a:r>
          </a:p>
          <a:p>
            <a:r>
              <a:rPr lang="cs-CZ" dirty="0" smtClean="0"/>
              <a:t>Novověk</a:t>
            </a:r>
          </a:p>
          <a:p>
            <a:r>
              <a:rPr lang="cs-CZ" dirty="0" smtClean="0"/>
              <a:t>20. a 21.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09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cap="all" dirty="0" smtClean="0">
                <a:solidFill>
                  <a:srgbClr val="FFC000"/>
                </a:solidFill>
              </a:rPr>
              <a:t>Starověk, středověk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Učitelství – vzdělávání – magie</a:t>
            </a:r>
          </a:p>
          <a:p>
            <a:r>
              <a:rPr lang="cs-CZ" dirty="0" smtClean="0"/>
              <a:t>Šíření elementárního školství – zkáznění dítěte</a:t>
            </a:r>
          </a:p>
          <a:p>
            <a:r>
              <a:rPr lang="cs-CZ" dirty="0" smtClean="0"/>
              <a:t>Žák – lat. </a:t>
            </a:r>
            <a:r>
              <a:rPr lang="cs-CZ" i="1" dirty="0" err="1" smtClean="0"/>
              <a:t>discipulus</a:t>
            </a:r>
            <a:r>
              <a:rPr lang="cs-CZ" dirty="0" smtClean="0"/>
              <a:t> – disciplína</a:t>
            </a:r>
          </a:p>
          <a:p>
            <a:r>
              <a:rPr lang="cs-CZ" dirty="0" smtClean="0"/>
              <a:t>Zkáznění – vytvoření univerzálního světa – vznik ideálu vzdělance</a:t>
            </a:r>
          </a:p>
          <a:p>
            <a:r>
              <a:rPr lang="cs-CZ" dirty="0" smtClean="0"/>
              <a:t>Vzdělání – osvojení literárních pramenů (</a:t>
            </a:r>
            <a:r>
              <a:rPr lang="cs-CZ" i="1" dirty="0" smtClean="0"/>
              <a:t>kánon autorit</a:t>
            </a:r>
            <a:r>
              <a:rPr lang="cs-CZ" dirty="0" smtClean="0"/>
              <a:t>), znalost trivia a kvadrivia – otevření cesty do světa univerzit (</a:t>
            </a:r>
            <a:r>
              <a:rPr lang="cs-CZ" i="1" dirty="0" smtClean="0"/>
              <a:t>septem </a:t>
            </a:r>
            <a:r>
              <a:rPr lang="cs-CZ" i="1" dirty="0" err="1" smtClean="0"/>
              <a:t>artes</a:t>
            </a:r>
            <a:r>
              <a:rPr lang="cs-CZ" i="1" dirty="0" smtClean="0"/>
              <a:t> </a:t>
            </a:r>
            <a:r>
              <a:rPr lang="cs-CZ" i="1" dirty="0" err="1" smtClean="0"/>
              <a:t>liberales</a:t>
            </a:r>
            <a:r>
              <a:rPr lang="cs-CZ" dirty="0" smtClean="0"/>
              <a:t>), do mezinárodního společenství učenců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7097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719</Words>
  <Application>Microsoft Office PowerPoint</Application>
  <PresentationFormat>Širokoúhlá obrazovka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Design vzdělávacího procesu Úvodní hodina </vt:lpstr>
      <vt:lpstr> Motivace – očekávání – cíle </vt:lpstr>
      <vt:lpstr> Vzdělávací obsah předmětu</vt:lpstr>
      <vt:lpstr>Vzdělávací obsah předmětu</vt:lpstr>
      <vt:lpstr> Organizace předmětu </vt:lpstr>
      <vt:lpstr> Organizace předmětu </vt:lpstr>
      <vt:lpstr>Základní témata  pro zpracování Úkolu: didaktické přípravy hodiny / kurzu / progamu </vt:lpstr>
      <vt:lpstr> Pohled do historie – zrcadla vzdělávání</vt:lpstr>
      <vt:lpstr> Starověk, středověk  </vt:lpstr>
      <vt:lpstr>  Novověk </vt:lpstr>
      <vt:lpstr>  Novověk </vt:lpstr>
      <vt:lpstr>John Dewey</vt:lpstr>
      <vt:lpstr> Odborná terminologie – základní pojmy</vt:lpstr>
      <vt:lpstr> Odborná terminologie – základní pojmy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vzdělávacího procesu</dc:title>
  <dc:creator>Projekt INTERES</dc:creator>
  <cp:lastModifiedBy>Projekt INTERES</cp:lastModifiedBy>
  <cp:revision>11</cp:revision>
  <dcterms:created xsi:type="dcterms:W3CDTF">2018-02-20T06:08:50Z</dcterms:created>
  <dcterms:modified xsi:type="dcterms:W3CDTF">2018-03-05T21:50:50Z</dcterms:modified>
</cp:coreProperties>
</file>