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B953D3-1039-40CD-9858-B5E51E9244F3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BB2EB7F-9F25-4670-8F02-90749B4BABE9}">
      <dgm:prSet phldrT="[Text]"/>
      <dgm:spPr/>
      <dgm:t>
        <a:bodyPr/>
        <a:lstStyle/>
        <a:p>
          <a:r>
            <a:rPr lang="cs-CZ" dirty="0" smtClean="0"/>
            <a:t>Situace</a:t>
          </a:r>
          <a:endParaRPr lang="cs-CZ" dirty="0"/>
        </a:p>
      </dgm:t>
    </dgm:pt>
    <dgm:pt modelId="{F42F5806-3F00-43CA-A5AB-DBDA4D252B00}" type="parTrans" cxnId="{3B4D085E-A6AA-423D-AFE0-EB8EF5C70D4C}">
      <dgm:prSet/>
      <dgm:spPr/>
      <dgm:t>
        <a:bodyPr/>
        <a:lstStyle/>
        <a:p>
          <a:endParaRPr lang="cs-CZ"/>
        </a:p>
      </dgm:t>
    </dgm:pt>
    <dgm:pt modelId="{1D44278C-0B4E-4D41-BD9B-032338028F6A}" type="sibTrans" cxnId="{3B4D085E-A6AA-423D-AFE0-EB8EF5C70D4C}">
      <dgm:prSet/>
      <dgm:spPr/>
      <dgm:t>
        <a:bodyPr/>
        <a:lstStyle/>
        <a:p>
          <a:endParaRPr lang="cs-CZ"/>
        </a:p>
      </dgm:t>
    </dgm:pt>
    <dgm:pt modelId="{BBBEB229-D2ED-4CCB-B848-782C94599AB6}">
      <dgm:prSet phldrT="[Text]"/>
      <dgm:spPr/>
      <dgm:t>
        <a:bodyPr/>
        <a:lstStyle/>
        <a:p>
          <a:r>
            <a:rPr lang="cs-CZ" dirty="0" smtClean="0"/>
            <a:t>Užití</a:t>
          </a:r>
          <a:endParaRPr lang="cs-CZ" dirty="0"/>
        </a:p>
      </dgm:t>
    </dgm:pt>
    <dgm:pt modelId="{D341484B-0707-4332-9275-73D0A7015BD6}" type="parTrans" cxnId="{37CAF793-361F-4C89-9D42-51F62762FD2B}">
      <dgm:prSet/>
      <dgm:spPr/>
      <dgm:t>
        <a:bodyPr/>
        <a:lstStyle/>
        <a:p>
          <a:endParaRPr lang="cs-CZ"/>
        </a:p>
      </dgm:t>
    </dgm:pt>
    <dgm:pt modelId="{8A3EC05A-E744-4DC7-9F6A-417E4D1006C4}" type="sibTrans" cxnId="{37CAF793-361F-4C89-9D42-51F62762FD2B}">
      <dgm:prSet/>
      <dgm:spPr/>
      <dgm:t>
        <a:bodyPr/>
        <a:lstStyle/>
        <a:p>
          <a:endParaRPr lang="cs-CZ"/>
        </a:p>
      </dgm:t>
    </dgm:pt>
    <dgm:pt modelId="{469AC254-23B5-4133-8495-2A7FF2670D97}">
      <dgm:prSet phldrT="[Text]"/>
      <dgm:spPr/>
      <dgm:t>
        <a:bodyPr/>
        <a:lstStyle/>
        <a:p>
          <a:r>
            <a:rPr lang="cs-CZ" dirty="0" smtClean="0"/>
            <a:t>Propast</a:t>
          </a:r>
          <a:endParaRPr lang="cs-CZ" dirty="0"/>
        </a:p>
      </dgm:t>
    </dgm:pt>
    <dgm:pt modelId="{1EFEB472-3225-4467-982C-56BE9522E851}" type="parTrans" cxnId="{C30697E7-328F-496E-8C9B-1711BA4BCA1A}">
      <dgm:prSet/>
      <dgm:spPr/>
      <dgm:t>
        <a:bodyPr/>
        <a:lstStyle/>
        <a:p>
          <a:endParaRPr lang="cs-CZ"/>
        </a:p>
      </dgm:t>
    </dgm:pt>
    <dgm:pt modelId="{AC567FA5-7ED3-4F22-A271-005B6161EC1E}" type="sibTrans" cxnId="{C30697E7-328F-496E-8C9B-1711BA4BCA1A}">
      <dgm:prSet/>
      <dgm:spPr/>
      <dgm:t>
        <a:bodyPr/>
        <a:lstStyle/>
        <a:p>
          <a:endParaRPr lang="cs-CZ"/>
        </a:p>
      </dgm:t>
    </dgm:pt>
    <dgm:pt modelId="{1B3BDC96-CD6D-48F2-84A1-FB3040CAC8E5}" type="pres">
      <dgm:prSet presAssocID="{76B953D3-1039-40CD-9858-B5E51E9244F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2152AFF-3CB7-4A07-8D30-04CC7ED3200E}" type="pres">
      <dgm:prSet presAssocID="{7BB2EB7F-9F25-4670-8F02-90749B4BABE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EF595D4-D839-4E18-9C6B-E744A17DD6E3}" type="pres">
      <dgm:prSet presAssocID="{1D44278C-0B4E-4D41-BD9B-032338028F6A}" presName="sibTrans" presStyleLbl="sibTrans2D1" presStyleIdx="0" presStyleCnt="3"/>
      <dgm:spPr/>
      <dgm:t>
        <a:bodyPr/>
        <a:lstStyle/>
        <a:p>
          <a:endParaRPr lang="cs-CZ"/>
        </a:p>
      </dgm:t>
    </dgm:pt>
    <dgm:pt modelId="{03333DB3-21E7-45AF-9FF8-34D90B9E6144}" type="pres">
      <dgm:prSet presAssocID="{1D44278C-0B4E-4D41-BD9B-032338028F6A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3FCDA353-9BC2-4D7D-9989-D4A8FC723F15}" type="pres">
      <dgm:prSet presAssocID="{BBBEB229-D2ED-4CCB-B848-782C94599AB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6708690-C979-49EA-8782-1743DA56CA38}" type="pres">
      <dgm:prSet presAssocID="{8A3EC05A-E744-4DC7-9F6A-417E4D1006C4}" presName="sibTrans" presStyleLbl="sibTrans2D1" presStyleIdx="1" presStyleCnt="3"/>
      <dgm:spPr/>
      <dgm:t>
        <a:bodyPr/>
        <a:lstStyle/>
        <a:p>
          <a:endParaRPr lang="cs-CZ"/>
        </a:p>
      </dgm:t>
    </dgm:pt>
    <dgm:pt modelId="{2CC5BCC9-83F1-4C74-8188-D11F88697E5E}" type="pres">
      <dgm:prSet presAssocID="{8A3EC05A-E744-4DC7-9F6A-417E4D1006C4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9B28B30E-7CBF-424B-98DD-37981D9B797A}" type="pres">
      <dgm:prSet presAssocID="{469AC254-23B5-4133-8495-2A7FF2670D9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AE04CE8-67E7-49C6-9CAE-7AC162CA4408}" type="pres">
      <dgm:prSet presAssocID="{AC567FA5-7ED3-4F22-A271-005B6161EC1E}" presName="sibTrans" presStyleLbl="sibTrans2D1" presStyleIdx="2" presStyleCnt="3"/>
      <dgm:spPr/>
      <dgm:t>
        <a:bodyPr/>
        <a:lstStyle/>
        <a:p>
          <a:endParaRPr lang="cs-CZ"/>
        </a:p>
      </dgm:t>
    </dgm:pt>
    <dgm:pt modelId="{448B6248-7E9E-4D19-BA6A-B12C3BC7DBDA}" type="pres">
      <dgm:prSet presAssocID="{AC567FA5-7ED3-4F22-A271-005B6161EC1E}" presName="connectorText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3B4D085E-A6AA-423D-AFE0-EB8EF5C70D4C}" srcId="{76B953D3-1039-40CD-9858-B5E51E9244F3}" destId="{7BB2EB7F-9F25-4670-8F02-90749B4BABE9}" srcOrd="0" destOrd="0" parTransId="{F42F5806-3F00-43CA-A5AB-DBDA4D252B00}" sibTransId="{1D44278C-0B4E-4D41-BD9B-032338028F6A}"/>
    <dgm:cxn modelId="{415D7B8C-D24F-45A1-90C5-D6386835A60C}" type="presOf" srcId="{8A3EC05A-E744-4DC7-9F6A-417E4D1006C4}" destId="{2CC5BCC9-83F1-4C74-8188-D11F88697E5E}" srcOrd="1" destOrd="0" presId="urn:microsoft.com/office/officeart/2005/8/layout/cycle7"/>
    <dgm:cxn modelId="{A1547BAB-76D7-405E-AD08-97C4276F5D01}" type="presOf" srcId="{1D44278C-0B4E-4D41-BD9B-032338028F6A}" destId="{CEF595D4-D839-4E18-9C6B-E744A17DD6E3}" srcOrd="0" destOrd="0" presId="urn:microsoft.com/office/officeart/2005/8/layout/cycle7"/>
    <dgm:cxn modelId="{DC43B9F0-F6FF-4233-BA4F-07C93A3802DF}" type="presOf" srcId="{76B953D3-1039-40CD-9858-B5E51E9244F3}" destId="{1B3BDC96-CD6D-48F2-84A1-FB3040CAC8E5}" srcOrd="0" destOrd="0" presId="urn:microsoft.com/office/officeart/2005/8/layout/cycle7"/>
    <dgm:cxn modelId="{DD5F8170-4650-48A2-B261-49D9B11BAD8D}" type="presOf" srcId="{AC567FA5-7ED3-4F22-A271-005B6161EC1E}" destId="{2AE04CE8-67E7-49C6-9CAE-7AC162CA4408}" srcOrd="0" destOrd="0" presId="urn:microsoft.com/office/officeart/2005/8/layout/cycle7"/>
    <dgm:cxn modelId="{28BF10A5-B8FF-4DB5-9FAA-273B8FBB4304}" type="presOf" srcId="{1D44278C-0B4E-4D41-BD9B-032338028F6A}" destId="{03333DB3-21E7-45AF-9FF8-34D90B9E6144}" srcOrd="1" destOrd="0" presId="urn:microsoft.com/office/officeart/2005/8/layout/cycle7"/>
    <dgm:cxn modelId="{37CAF793-361F-4C89-9D42-51F62762FD2B}" srcId="{76B953D3-1039-40CD-9858-B5E51E9244F3}" destId="{BBBEB229-D2ED-4CCB-B848-782C94599AB6}" srcOrd="1" destOrd="0" parTransId="{D341484B-0707-4332-9275-73D0A7015BD6}" sibTransId="{8A3EC05A-E744-4DC7-9F6A-417E4D1006C4}"/>
    <dgm:cxn modelId="{5CAD45CE-83E9-4A3A-B166-CBD664FC2B7D}" type="presOf" srcId="{469AC254-23B5-4133-8495-2A7FF2670D97}" destId="{9B28B30E-7CBF-424B-98DD-37981D9B797A}" srcOrd="0" destOrd="0" presId="urn:microsoft.com/office/officeart/2005/8/layout/cycle7"/>
    <dgm:cxn modelId="{C30697E7-328F-496E-8C9B-1711BA4BCA1A}" srcId="{76B953D3-1039-40CD-9858-B5E51E9244F3}" destId="{469AC254-23B5-4133-8495-2A7FF2670D97}" srcOrd="2" destOrd="0" parTransId="{1EFEB472-3225-4467-982C-56BE9522E851}" sibTransId="{AC567FA5-7ED3-4F22-A271-005B6161EC1E}"/>
    <dgm:cxn modelId="{C1B9A2AA-3C7C-4F35-B220-11BF7DBB0D41}" type="presOf" srcId="{AC567FA5-7ED3-4F22-A271-005B6161EC1E}" destId="{448B6248-7E9E-4D19-BA6A-B12C3BC7DBDA}" srcOrd="1" destOrd="0" presId="urn:microsoft.com/office/officeart/2005/8/layout/cycle7"/>
    <dgm:cxn modelId="{AFB9DB61-92A2-461F-A211-91A42BE898C4}" type="presOf" srcId="{7BB2EB7F-9F25-4670-8F02-90749B4BABE9}" destId="{92152AFF-3CB7-4A07-8D30-04CC7ED3200E}" srcOrd="0" destOrd="0" presId="urn:microsoft.com/office/officeart/2005/8/layout/cycle7"/>
    <dgm:cxn modelId="{B9A2158B-F7F5-4210-AB0F-9B6426DA9A6E}" type="presOf" srcId="{8A3EC05A-E744-4DC7-9F6A-417E4D1006C4}" destId="{16708690-C979-49EA-8782-1743DA56CA38}" srcOrd="0" destOrd="0" presId="urn:microsoft.com/office/officeart/2005/8/layout/cycle7"/>
    <dgm:cxn modelId="{16F99DDE-EF12-4456-9150-544BC90DF86C}" type="presOf" srcId="{BBBEB229-D2ED-4CCB-B848-782C94599AB6}" destId="{3FCDA353-9BC2-4D7D-9989-D4A8FC723F15}" srcOrd="0" destOrd="0" presId="urn:microsoft.com/office/officeart/2005/8/layout/cycle7"/>
    <dgm:cxn modelId="{C271163E-2E60-40D9-A6FE-3B858B14B2C1}" type="presParOf" srcId="{1B3BDC96-CD6D-48F2-84A1-FB3040CAC8E5}" destId="{92152AFF-3CB7-4A07-8D30-04CC7ED3200E}" srcOrd="0" destOrd="0" presId="urn:microsoft.com/office/officeart/2005/8/layout/cycle7"/>
    <dgm:cxn modelId="{ADB7F87C-A511-4472-B9BD-FEC7B5572C0F}" type="presParOf" srcId="{1B3BDC96-CD6D-48F2-84A1-FB3040CAC8E5}" destId="{CEF595D4-D839-4E18-9C6B-E744A17DD6E3}" srcOrd="1" destOrd="0" presId="urn:microsoft.com/office/officeart/2005/8/layout/cycle7"/>
    <dgm:cxn modelId="{69498F17-B223-4AF9-81F1-F3C5B0FE6E67}" type="presParOf" srcId="{CEF595D4-D839-4E18-9C6B-E744A17DD6E3}" destId="{03333DB3-21E7-45AF-9FF8-34D90B9E6144}" srcOrd="0" destOrd="0" presId="urn:microsoft.com/office/officeart/2005/8/layout/cycle7"/>
    <dgm:cxn modelId="{3664EEB0-6488-426C-971E-1A40A87A4EA5}" type="presParOf" srcId="{1B3BDC96-CD6D-48F2-84A1-FB3040CAC8E5}" destId="{3FCDA353-9BC2-4D7D-9989-D4A8FC723F15}" srcOrd="2" destOrd="0" presId="urn:microsoft.com/office/officeart/2005/8/layout/cycle7"/>
    <dgm:cxn modelId="{7A58784A-4856-46B0-B845-44BF0226B31E}" type="presParOf" srcId="{1B3BDC96-CD6D-48F2-84A1-FB3040CAC8E5}" destId="{16708690-C979-49EA-8782-1743DA56CA38}" srcOrd="3" destOrd="0" presId="urn:microsoft.com/office/officeart/2005/8/layout/cycle7"/>
    <dgm:cxn modelId="{C69ACE3A-507E-46A0-8597-7C20774B829F}" type="presParOf" srcId="{16708690-C979-49EA-8782-1743DA56CA38}" destId="{2CC5BCC9-83F1-4C74-8188-D11F88697E5E}" srcOrd="0" destOrd="0" presId="urn:microsoft.com/office/officeart/2005/8/layout/cycle7"/>
    <dgm:cxn modelId="{946D97E3-0074-440F-80BF-9B99BCEA3739}" type="presParOf" srcId="{1B3BDC96-CD6D-48F2-84A1-FB3040CAC8E5}" destId="{9B28B30E-7CBF-424B-98DD-37981D9B797A}" srcOrd="4" destOrd="0" presId="urn:microsoft.com/office/officeart/2005/8/layout/cycle7"/>
    <dgm:cxn modelId="{CA362BFF-7D84-4E72-8DB6-1D43A96749FF}" type="presParOf" srcId="{1B3BDC96-CD6D-48F2-84A1-FB3040CAC8E5}" destId="{2AE04CE8-67E7-49C6-9CAE-7AC162CA4408}" srcOrd="5" destOrd="0" presId="urn:microsoft.com/office/officeart/2005/8/layout/cycle7"/>
    <dgm:cxn modelId="{0C267DD7-09EA-4EBF-9F66-ACD4DC9ACE38}" type="presParOf" srcId="{2AE04CE8-67E7-49C6-9CAE-7AC162CA4408}" destId="{448B6248-7E9E-4D19-BA6A-B12C3BC7DBDA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152AFF-3CB7-4A07-8D30-04CC7ED3200E}">
      <dsp:nvSpPr>
        <dsp:cNvPr id="0" name=""/>
        <dsp:cNvSpPr/>
      </dsp:nvSpPr>
      <dsp:spPr>
        <a:xfrm>
          <a:off x="1151568" y="471439"/>
          <a:ext cx="1393433" cy="6967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Situace</a:t>
          </a:r>
          <a:endParaRPr lang="cs-CZ" sz="2800" kern="1200" dirty="0"/>
        </a:p>
      </dsp:txBody>
      <dsp:txXfrm>
        <a:off x="1171974" y="491845"/>
        <a:ext cx="1352621" cy="655904"/>
      </dsp:txXfrm>
    </dsp:sp>
    <dsp:sp modelId="{CEF595D4-D839-4E18-9C6B-E744A17DD6E3}">
      <dsp:nvSpPr>
        <dsp:cNvPr id="0" name=""/>
        <dsp:cNvSpPr/>
      </dsp:nvSpPr>
      <dsp:spPr>
        <a:xfrm rot="3600000">
          <a:off x="2060368" y="1694638"/>
          <a:ext cx="726799" cy="24385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/>
        </a:p>
      </dsp:txBody>
      <dsp:txXfrm>
        <a:off x="2133523" y="1743408"/>
        <a:ext cx="580489" cy="146310"/>
      </dsp:txXfrm>
    </dsp:sp>
    <dsp:sp modelId="{3FCDA353-9BC2-4D7D-9989-D4A8FC723F15}">
      <dsp:nvSpPr>
        <dsp:cNvPr id="0" name=""/>
        <dsp:cNvSpPr/>
      </dsp:nvSpPr>
      <dsp:spPr>
        <a:xfrm>
          <a:off x="2302534" y="2464972"/>
          <a:ext cx="1393433" cy="6967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Užití</a:t>
          </a:r>
          <a:endParaRPr lang="cs-CZ" sz="2800" kern="1200" dirty="0"/>
        </a:p>
      </dsp:txBody>
      <dsp:txXfrm>
        <a:off x="2322940" y="2485378"/>
        <a:ext cx="1352621" cy="655904"/>
      </dsp:txXfrm>
    </dsp:sp>
    <dsp:sp modelId="{16708690-C979-49EA-8782-1743DA56CA38}">
      <dsp:nvSpPr>
        <dsp:cNvPr id="0" name=""/>
        <dsp:cNvSpPr/>
      </dsp:nvSpPr>
      <dsp:spPr>
        <a:xfrm rot="10800000">
          <a:off x="1484885" y="2691404"/>
          <a:ext cx="726799" cy="24385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/>
        </a:p>
      </dsp:txBody>
      <dsp:txXfrm rot="10800000">
        <a:off x="1558040" y="2740174"/>
        <a:ext cx="580489" cy="146310"/>
      </dsp:txXfrm>
    </dsp:sp>
    <dsp:sp modelId="{9B28B30E-7CBF-424B-98DD-37981D9B797A}">
      <dsp:nvSpPr>
        <dsp:cNvPr id="0" name=""/>
        <dsp:cNvSpPr/>
      </dsp:nvSpPr>
      <dsp:spPr>
        <a:xfrm>
          <a:off x="601" y="2464972"/>
          <a:ext cx="1393433" cy="6967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Propast</a:t>
          </a:r>
          <a:endParaRPr lang="cs-CZ" sz="2800" kern="1200" dirty="0"/>
        </a:p>
      </dsp:txBody>
      <dsp:txXfrm>
        <a:off x="21007" y="2485378"/>
        <a:ext cx="1352621" cy="655904"/>
      </dsp:txXfrm>
    </dsp:sp>
    <dsp:sp modelId="{2AE04CE8-67E7-49C6-9CAE-7AC162CA4408}">
      <dsp:nvSpPr>
        <dsp:cNvPr id="0" name=""/>
        <dsp:cNvSpPr/>
      </dsp:nvSpPr>
      <dsp:spPr>
        <a:xfrm rot="18000000">
          <a:off x="909401" y="1694638"/>
          <a:ext cx="726799" cy="24385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000" kern="1200"/>
        </a:p>
      </dsp:txBody>
      <dsp:txXfrm>
        <a:off x="982556" y="1743408"/>
        <a:ext cx="580489" cy="146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A5843-76C9-4541-A862-1ECFE45A7122}" type="datetimeFigureOut">
              <a:rPr lang="cs-CZ" smtClean="0"/>
              <a:t>7. 12. 2017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3785-47E0-4FA1-99FE-27AF0C14C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537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A5843-76C9-4541-A862-1ECFE45A7122}" type="datetimeFigureOut">
              <a:rPr lang="cs-CZ" smtClean="0"/>
              <a:t>7. 12. 2017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3785-47E0-4FA1-99FE-27AF0C14C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43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A5843-76C9-4541-A862-1ECFE45A7122}" type="datetimeFigureOut">
              <a:rPr lang="cs-CZ" smtClean="0"/>
              <a:t>7. 12. 2017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3785-47E0-4FA1-99FE-27AF0C14C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059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A5843-76C9-4541-A862-1ECFE45A7122}" type="datetimeFigureOut">
              <a:rPr lang="cs-CZ" smtClean="0"/>
              <a:t>7. 12. 2017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3785-47E0-4FA1-99FE-27AF0C14C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8946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A5843-76C9-4541-A862-1ECFE45A7122}" type="datetimeFigureOut">
              <a:rPr lang="cs-CZ" smtClean="0"/>
              <a:t>7. 12. 2017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3785-47E0-4FA1-99FE-27AF0C14C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16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A5843-76C9-4541-A862-1ECFE45A7122}" type="datetimeFigureOut">
              <a:rPr lang="cs-CZ" smtClean="0"/>
              <a:t>7. 12. 2017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3785-47E0-4FA1-99FE-27AF0C14C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547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A5843-76C9-4541-A862-1ECFE45A7122}" type="datetimeFigureOut">
              <a:rPr lang="cs-CZ" smtClean="0"/>
              <a:t>7. 12. 2017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3785-47E0-4FA1-99FE-27AF0C14C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626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A5843-76C9-4541-A862-1ECFE45A7122}" type="datetimeFigureOut">
              <a:rPr lang="cs-CZ" smtClean="0"/>
              <a:t>7. 12. 2017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3785-47E0-4FA1-99FE-27AF0C14C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4326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A5843-76C9-4541-A862-1ECFE45A7122}" type="datetimeFigureOut">
              <a:rPr lang="cs-CZ" smtClean="0"/>
              <a:t>7. 12. 2017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3785-47E0-4FA1-99FE-27AF0C14C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160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A5843-76C9-4541-A862-1ECFE45A7122}" type="datetimeFigureOut">
              <a:rPr lang="cs-CZ" smtClean="0"/>
              <a:t>7. 12. 2017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3785-47E0-4FA1-99FE-27AF0C14C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86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A5843-76C9-4541-A862-1ECFE45A7122}" type="datetimeFigureOut">
              <a:rPr lang="cs-CZ" smtClean="0"/>
              <a:t>7. 12. 2017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3785-47E0-4FA1-99FE-27AF0C14C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920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A5843-76C9-4541-A862-1ECFE45A7122}" type="datetimeFigureOut">
              <a:rPr lang="cs-CZ" smtClean="0"/>
              <a:t>7. 12. 2017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13785-47E0-4FA1-99FE-27AF0C14CB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6519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uisk.ff.cuni.cz/wp-content/uploads/sites/62/2016/01/%C3%9Avod-do-informa%C4%8Dn%C3%ADho-chov%C3%A1n%C3%AD_P%C5%99%C3%ADbramsk%C3%A1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ucime-informatiku.blogspot.cz/2014/09/informaticke-mysleni-2-ruzna-vymezeni.html" TargetMode="Externa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SE7hGK5CkOlAf6oEnqk0DPr8OOSdyGZmRnROhr0XHys/edit#gid=218360034" TargetMode="External"/><Relationship Id="rId2" Type="http://schemas.openxmlformats.org/officeDocument/2006/relationships/hyperlink" Target="https://edu.google.com/resources/programs/exploring-computational-thinkin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Řešení problémů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452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Mozilla</a:t>
            </a:r>
            <a:r>
              <a:rPr lang="cs-CZ" dirty="0" smtClean="0"/>
              <a:t> Web </a:t>
            </a:r>
            <a:r>
              <a:rPr lang="cs-CZ" dirty="0" err="1" smtClean="0"/>
              <a:t>Literacy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Problem-Solving</a:t>
            </a:r>
            <a:endParaRPr lang="cs-CZ" dirty="0" smtClean="0"/>
          </a:p>
          <a:p>
            <a:r>
              <a:rPr lang="cs-CZ" dirty="0" err="1" smtClean="0"/>
              <a:t>Communication</a:t>
            </a:r>
            <a:endParaRPr lang="cs-CZ" dirty="0" smtClean="0"/>
          </a:p>
          <a:p>
            <a:r>
              <a:rPr lang="cs-CZ" dirty="0" err="1" smtClean="0"/>
              <a:t>Creativity</a:t>
            </a:r>
            <a:endParaRPr lang="cs-CZ" dirty="0" smtClean="0"/>
          </a:p>
          <a:p>
            <a:r>
              <a:rPr lang="cs-CZ" dirty="0" err="1" smtClean="0"/>
              <a:t>Collaboration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1582" y="2386635"/>
            <a:ext cx="7800257" cy="4478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80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Otevřené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Co je vlastně smyslem IT?</a:t>
            </a:r>
          </a:p>
          <a:p>
            <a:r>
              <a:rPr lang="cs-CZ" dirty="0" smtClean="0"/>
              <a:t>Jaký je vztah DK a IT?</a:t>
            </a:r>
          </a:p>
          <a:p>
            <a:r>
              <a:rPr lang="cs-CZ" dirty="0" smtClean="0"/>
              <a:t>Musí (měl by) umět každý kódovat?</a:t>
            </a:r>
          </a:p>
          <a:p>
            <a:r>
              <a:rPr lang="cs-CZ" dirty="0" smtClean="0"/>
              <a:t>Jaký je vztah mezi kódováním a programováním (návrhem algoritmů)?</a:t>
            </a:r>
          </a:p>
          <a:p>
            <a:r>
              <a:rPr lang="cs-CZ" dirty="0" smtClean="0"/>
              <a:t>Není svět kolem nás příliš složitý?</a:t>
            </a:r>
          </a:p>
          <a:p>
            <a:endParaRPr lang="cs-CZ" dirty="0"/>
          </a:p>
          <a:p>
            <a:r>
              <a:rPr lang="cs-CZ" dirty="0" smtClean="0"/>
              <a:t>Existují různé úrovně IT?</a:t>
            </a:r>
          </a:p>
          <a:p>
            <a:r>
              <a:rPr lang="cs-CZ" dirty="0" smtClean="0"/>
              <a:t>Jde skutečně o důležitou oblast vzdělávání?</a:t>
            </a:r>
          </a:p>
          <a:p>
            <a:r>
              <a:rPr lang="cs-CZ" dirty="0" smtClean="0"/>
              <a:t>Jaký je vztah strojů a IT?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357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potřeba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547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Různé definice, různá pojetí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„Informační potřeba jako taková se zpravidla vyvíjí z matného uvědomění si, že se něčeho nedostává, že potřebuji něco zjistit a vrcholí ve zjištění příslušné informace, jejíž pochopení přispěje k vyřešení nějakého problému.“ </a:t>
            </a:r>
            <a:r>
              <a:rPr lang="cs-CZ" dirty="0" smtClean="0"/>
              <a:t>(</a:t>
            </a:r>
            <a:r>
              <a:rPr lang="cs-CZ" dirty="0" smtClean="0">
                <a:hlinkClick r:id="rId2"/>
              </a:rPr>
              <a:t>URL</a:t>
            </a:r>
            <a:r>
              <a:rPr lang="cs-CZ" dirty="0" smtClean="0"/>
              <a:t>)</a:t>
            </a:r>
          </a:p>
          <a:p>
            <a:r>
              <a:rPr lang="cs-CZ" dirty="0" smtClean="0"/>
              <a:t>Ale také jsou různé možností jejího uspokojování.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76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Možné 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Nerozpoznané</a:t>
            </a:r>
          </a:p>
          <a:p>
            <a:r>
              <a:rPr lang="cs-CZ" dirty="0" smtClean="0"/>
              <a:t>Nevyjádřené</a:t>
            </a:r>
          </a:p>
          <a:p>
            <a:r>
              <a:rPr lang="cs-CZ" dirty="0" smtClean="0"/>
              <a:t>Touhy</a:t>
            </a:r>
          </a:p>
          <a:p>
            <a:r>
              <a:rPr lang="cs-CZ" dirty="0" smtClean="0"/>
              <a:t>Požadavky</a:t>
            </a:r>
          </a:p>
          <a:p>
            <a:endParaRPr lang="cs-CZ" dirty="0"/>
          </a:p>
          <a:p>
            <a:r>
              <a:rPr lang="cs-CZ" dirty="0" smtClean="0"/>
              <a:t>Od shora dolů roste možnost saturace.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7742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Dervinové</a:t>
            </a:r>
            <a:r>
              <a:rPr lang="cs-CZ" dirty="0" smtClean="0"/>
              <a:t> model informačního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6477000" cy="435133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Z roku 1996 souvisí s jejím konceptem hledání smyslu. Informační chování v jejím pojetí je hledáním smyslu a sestává ze čtyř základních elementů: </a:t>
            </a:r>
          </a:p>
          <a:p>
            <a:r>
              <a:rPr lang="cs-CZ" dirty="0" smtClean="0"/>
              <a:t>(1) situace v čase a prostoru, která definuje kontext ve kterém informační problém vzniká; </a:t>
            </a:r>
          </a:p>
          <a:p>
            <a:r>
              <a:rPr lang="cs-CZ" dirty="0" smtClean="0"/>
              <a:t>(2) mezery, která identifikuje rozdíl mezi kontextuální situací a situací žádoucí; </a:t>
            </a:r>
          </a:p>
          <a:p>
            <a:r>
              <a:rPr lang="cs-CZ" dirty="0" smtClean="0"/>
              <a:t>(3) výstupu jako důsledku procesu hledání smyslu;</a:t>
            </a:r>
          </a:p>
          <a:p>
            <a:r>
              <a:rPr lang="cs-CZ" dirty="0" smtClean="0"/>
              <a:t>(4) mostu, tj. prostředku k uzavření mezery mezi situací a výstupem. </a:t>
            </a: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61674871"/>
              </p:ext>
            </p:extLst>
          </p:nvPr>
        </p:nvGraphicFramePr>
        <p:xfrm>
          <a:off x="7503090" y="1979112"/>
          <a:ext cx="3696570" cy="3633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620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potřeba a informační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Informační chování obecně směřuje k saturaci informačních potřeb</a:t>
            </a:r>
          </a:p>
          <a:p>
            <a:r>
              <a:rPr lang="cs-CZ" dirty="0" smtClean="0"/>
              <a:t>Může mít různé podoby a být různé efektivní</a:t>
            </a:r>
          </a:p>
          <a:p>
            <a:r>
              <a:rPr lang="cs-CZ" dirty="0" smtClean="0"/>
              <a:t>Podle zvoleného modelu </a:t>
            </a:r>
            <a:r>
              <a:rPr lang="cs-CZ" dirty="0" err="1" smtClean="0"/>
              <a:t>ICh</a:t>
            </a:r>
            <a:r>
              <a:rPr lang="cs-CZ" dirty="0" smtClean="0"/>
              <a:t> můžeme definovat také různé výzkumné strategie</a:t>
            </a:r>
          </a:p>
          <a:p>
            <a:r>
              <a:rPr lang="cs-CZ" dirty="0" smtClean="0"/>
              <a:t>Jaký je vztah </a:t>
            </a:r>
            <a:r>
              <a:rPr lang="cs-CZ" dirty="0" err="1" smtClean="0"/>
              <a:t>ICh</a:t>
            </a:r>
            <a:r>
              <a:rPr lang="cs-CZ" dirty="0" smtClean="0"/>
              <a:t> a inteligence? Co k tomu říká kognitivní psychologie?</a:t>
            </a:r>
          </a:p>
          <a:p>
            <a:r>
              <a:rPr lang="cs-CZ" dirty="0" smtClean="0"/>
              <a:t>Obojí závisí na:</a:t>
            </a:r>
          </a:p>
          <a:p>
            <a:pPr lvl="1"/>
            <a:r>
              <a:rPr lang="cs-CZ" dirty="0" smtClean="0"/>
              <a:t>Horizontech – budoucích i minulých</a:t>
            </a:r>
          </a:p>
          <a:p>
            <a:pPr lvl="1"/>
            <a:r>
              <a:rPr lang="cs-CZ" dirty="0" smtClean="0"/>
              <a:t>Zkušenosti a vzdělání</a:t>
            </a:r>
          </a:p>
          <a:p>
            <a:pPr lvl="1"/>
            <a:r>
              <a:rPr lang="cs-CZ" dirty="0" smtClean="0"/>
              <a:t>Biografii jedince (ale také na jeho sociálním, ekonomickém, technologickém, edukačním statutu)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52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Digitální propast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85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Opět složitá 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Obecně jde o metaforu propasti mezi těmi, kteří k technologiím přístup mají (přístup obsahuje také kompetence) a těmi, kdo je nemají.</a:t>
            </a:r>
          </a:p>
          <a:p>
            <a:r>
              <a:rPr lang="cs-CZ" dirty="0" err="1" smtClean="0"/>
              <a:t>Norris</a:t>
            </a:r>
            <a:r>
              <a:rPr lang="cs-CZ" dirty="0" smtClean="0"/>
              <a:t> nabízí dělení na:</a:t>
            </a:r>
          </a:p>
          <a:p>
            <a:pPr lvl="1"/>
            <a:r>
              <a:rPr lang="cs-CZ" dirty="0" smtClean="0"/>
              <a:t>Globální DD – souvisí s technologickou vyspělostí státu</a:t>
            </a:r>
          </a:p>
          <a:p>
            <a:pPr lvl="1"/>
            <a:r>
              <a:rPr lang="cs-CZ" dirty="0" smtClean="0"/>
              <a:t>Lokální DD  - souvisí se zdatností jedince</a:t>
            </a:r>
          </a:p>
          <a:p>
            <a:pPr lvl="1"/>
            <a:r>
              <a:rPr lang="cs-CZ" dirty="0" smtClean="0"/>
              <a:t>Demokratickou DD – souvisí s informační politikou a regulativy státu</a:t>
            </a:r>
          </a:p>
          <a:p>
            <a:pPr lvl="1"/>
            <a:endParaRPr lang="cs-CZ" dirty="0"/>
          </a:p>
          <a:p>
            <a:r>
              <a:rPr lang="cs-CZ" dirty="0" smtClean="0"/>
              <a:t>Primární DD – absence dostupnosti technologie</a:t>
            </a:r>
          </a:p>
          <a:p>
            <a:r>
              <a:rPr lang="cs-CZ" dirty="0" smtClean="0"/>
              <a:t>Sekundární DD – absence kompetencí k jejich užití</a:t>
            </a:r>
          </a:p>
          <a:p>
            <a:endParaRPr lang="cs-CZ" dirty="0"/>
          </a:p>
          <a:p>
            <a:r>
              <a:rPr lang="cs-CZ" dirty="0" smtClean="0"/>
              <a:t>Jaký je vztah DD a IG?</a:t>
            </a:r>
          </a:p>
          <a:p>
            <a:r>
              <a:rPr lang="cs-CZ" dirty="0" smtClean="0"/>
              <a:t>Jakou roli hrají knihovny ve vztahu k DD?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571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Důvody vzniku podle Jana van </a:t>
            </a:r>
            <a:r>
              <a:rPr lang="cs-CZ" dirty="0" err="1" smtClean="0"/>
              <a:t>Dijka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Psychologický důvod </a:t>
            </a:r>
            <a:r>
              <a:rPr lang="cs-CZ" dirty="0" smtClean="0"/>
              <a:t>- nedostatek jakýchkoliv digitálních zkušeností, způsobený například nezájmem nebo strachem z nových technologií, případně jejich odmítáním (může se dotýkat mimo jiné starších lidí, negramotných aj.)</a:t>
            </a:r>
          </a:p>
          <a:p>
            <a:r>
              <a:rPr lang="cs-CZ" b="1" dirty="0" smtClean="0"/>
              <a:t>Materiální důvod </a:t>
            </a:r>
            <a:r>
              <a:rPr lang="cs-CZ" dirty="0" smtClean="0"/>
              <a:t>- nedostatek materiálních prostředků pro pořízení těchto technologií</a:t>
            </a:r>
          </a:p>
          <a:p>
            <a:r>
              <a:rPr lang="cs-CZ" b="1" dirty="0" smtClean="0"/>
              <a:t>Nedostatek digitálních dovedností </a:t>
            </a:r>
            <a:r>
              <a:rPr lang="cs-CZ" dirty="0" smtClean="0"/>
              <a:t>- někdy je vnímáno jako dočasný jev, který se vyřeší koupí počítače a jeho připojením; tyto dovednosti mohou být ale vnímány i jako schopnost vyhledávat, vybírat a zpracovávat informace z množství zdrojů</a:t>
            </a:r>
          </a:p>
          <a:p>
            <a:r>
              <a:rPr lang="cs-CZ" b="1" dirty="0" smtClean="0"/>
              <a:t>Využitelnost </a:t>
            </a:r>
            <a:r>
              <a:rPr lang="cs-CZ" dirty="0" smtClean="0"/>
              <a:t>- využívání zdrojů jako prostředků ke konkrétním cílům, využití pro vlastní potřebu nebo pro potřeby společnosti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675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Informatické myšlení</a:t>
            </a:r>
          </a:p>
          <a:p>
            <a:r>
              <a:rPr lang="cs-CZ" dirty="0" smtClean="0"/>
              <a:t>Informační potřeba</a:t>
            </a:r>
          </a:p>
          <a:p>
            <a:r>
              <a:rPr lang="cs-CZ" dirty="0" smtClean="0"/>
              <a:t>Digitální propast</a:t>
            </a:r>
          </a:p>
          <a:p>
            <a:endParaRPr lang="cs-CZ" dirty="0"/>
          </a:p>
          <a:p>
            <a:r>
              <a:rPr lang="cs-CZ" dirty="0" smtClean="0"/>
              <a:t>Co je počítač?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814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DK jako téma sociální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DK jsou základní občanskou dovedností, které umožňují:</a:t>
            </a:r>
          </a:p>
          <a:p>
            <a:pPr lvl="1"/>
            <a:r>
              <a:rPr lang="cs-CZ" dirty="0" smtClean="0"/>
              <a:t>Sociální interakci</a:t>
            </a:r>
          </a:p>
          <a:p>
            <a:pPr lvl="1"/>
            <a:r>
              <a:rPr lang="cs-CZ" dirty="0" smtClean="0"/>
              <a:t>Komunikaci a přístup do společenství</a:t>
            </a:r>
          </a:p>
          <a:p>
            <a:pPr lvl="1"/>
            <a:r>
              <a:rPr lang="cs-CZ" dirty="0" smtClean="0"/>
              <a:t>Ekonomickou adaptabilitu</a:t>
            </a:r>
          </a:p>
          <a:p>
            <a:pPr lvl="1"/>
            <a:r>
              <a:rPr lang="cs-CZ" dirty="0" smtClean="0"/>
              <a:t>Kulturní adaptabilitu</a:t>
            </a:r>
          </a:p>
          <a:p>
            <a:pPr lvl="1"/>
            <a:r>
              <a:rPr lang="cs-CZ" dirty="0" smtClean="0"/>
              <a:t>Přístup k informacím</a:t>
            </a:r>
          </a:p>
          <a:p>
            <a:pPr lvl="1"/>
            <a:r>
              <a:rPr lang="cs-CZ" dirty="0" smtClean="0"/>
              <a:t>Participaci na občanské společnosti</a:t>
            </a:r>
          </a:p>
          <a:p>
            <a:pPr lvl="1"/>
            <a:r>
              <a:rPr lang="cs-CZ" dirty="0" smtClean="0"/>
              <a:t>Přístup ke vzdělání</a:t>
            </a:r>
          </a:p>
          <a:p>
            <a:pPr lvl="1"/>
            <a:r>
              <a:rPr lang="cs-CZ" dirty="0" smtClean="0"/>
              <a:t>…</a:t>
            </a:r>
          </a:p>
          <a:p>
            <a:r>
              <a:rPr lang="cs-CZ" dirty="0" smtClean="0"/>
              <a:t>Existují přitom skupiny, které jsou absencí DK ohroženy primárně:</a:t>
            </a:r>
          </a:p>
          <a:p>
            <a:pPr lvl="1"/>
            <a:r>
              <a:rPr lang="cs-CZ" dirty="0" smtClean="0"/>
              <a:t>Senioři, občané s vyloučených lokalit, lidé s nižším vzděláním, lidé s nižšími příjmy, bez znalosti angličtiny,…</a:t>
            </a:r>
          </a:p>
          <a:p>
            <a:pPr lvl="1"/>
            <a:r>
              <a:rPr lang="cs-CZ" dirty="0" smtClean="0"/>
              <a:t>Mají být cílem sociálních (sociálně pedagogických) intervencí?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951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počítač?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14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Technické vybavení počítačů v kostce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Michal Černý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033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problémy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je počítač?</a:t>
            </a:r>
          </a:p>
          <a:p>
            <a:r>
              <a:rPr lang="cs-CZ" dirty="0" smtClean="0"/>
              <a:t>Jak počítá?</a:t>
            </a:r>
          </a:p>
          <a:p>
            <a:r>
              <a:rPr lang="cs-CZ" dirty="0" smtClean="0"/>
              <a:t>Co jsou data?</a:t>
            </a:r>
          </a:p>
          <a:p>
            <a:r>
              <a:rPr lang="cs-CZ" dirty="0" smtClean="0"/>
              <a:t>Co je to program?</a:t>
            </a:r>
          </a:p>
          <a:p>
            <a:r>
              <a:rPr lang="cs-CZ" dirty="0" smtClean="0"/>
              <a:t>Existuje multitasking u počítačů?</a:t>
            </a:r>
          </a:p>
          <a:p>
            <a:r>
              <a:rPr lang="cs-CZ" dirty="0" smtClean="0"/>
              <a:t>Co je operační systém?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663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Počítač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Počítač je v informatice elektronické zařízení, které zpracovává data pomocí předem vytvořeného </a:t>
            </a:r>
            <a:r>
              <a:rPr lang="cs-CZ" dirty="0" smtClean="0"/>
              <a:t>programu</a:t>
            </a:r>
          </a:p>
          <a:p>
            <a:r>
              <a:rPr lang="cs-CZ" dirty="0"/>
              <a:t>Princip činnosti počítače může být dvojí:</a:t>
            </a:r>
          </a:p>
          <a:p>
            <a:pPr lvl="1"/>
            <a:r>
              <a:rPr lang="cs-CZ" dirty="0" smtClean="0"/>
              <a:t>Analogový </a:t>
            </a:r>
            <a:r>
              <a:rPr lang="cs-CZ" dirty="0"/>
              <a:t>počítač – zpracovává analogová data</a:t>
            </a:r>
          </a:p>
          <a:p>
            <a:pPr lvl="1"/>
            <a:r>
              <a:rPr lang="cs-CZ" dirty="0" smtClean="0"/>
              <a:t>Číslicový </a:t>
            </a:r>
            <a:r>
              <a:rPr lang="cs-CZ" dirty="0"/>
              <a:t>počítač – zpracovává digitální </a:t>
            </a:r>
            <a:r>
              <a:rPr lang="cs-CZ" dirty="0" smtClean="0"/>
              <a:t>data</a:t>
            </a:r>
          </a:p>
          <a:p>
            <a:r>
              <a:rPr lang="cs-CZ" dirty="0" smtClean="0"/>
              <a:t>Tři vrstvy:</a:t>
            </a:r>
          </a:p>
          <a:p>
            <a:pPr lvl="1"/>
            <a:r>
              <a:rPr lang="cs-CZ" dirty="0" smtClean="0"/>
              <a:t>Hardware</a:t>
            </a:r>
          </a:p>
          <a:p>
            <a:pPr lvl="1"/>
            <a:r>
              <a:rPr lang="cs-CZ" dirty="0" smtClean="0"/>
              <a:t>Software</a:t>
            </a:r>
          </a:p>
          <a:p>
            <a:pPr lvl="1"/>
            <a:r>
              <a:rPr lang="cs-CZ" dirty="0" smtClean="0"/>
              <a:t>Firmware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653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Harvardská </a:t>
            </a:r>
            <a:r>
              <a:rPr lang="cs-CZ" dirty="0" smtClean="0"/>
              <a:t>architektura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Fyzicky </a:t>
            </a:r>
            <a:r>
              <a:rPr lang="cs-CZ" dirty="0"/>
              <a:t>odděluje paměť programu a dat a jejich spojovací </a:t>
            </a:r>
            <a:r>
              <a:rPr lang="cs-CZ" dirty="0" smtClean="0"/>
              <a:t>obvody.</a:t>
            </a:r>
          </a:p>
          <a:p>
            <a:r>
              <a:rPr lang="cs-CZ" dirty="0"/>
              <a:t>Paměti můžou být naprosto odlišné, mohou mít různou délku slova, časování, technologii a způsob adresování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Můžeme mít kombinaci ROM paměti (pro systém) a RWM (pro data).</a:t>
            </a:r>
          </a:p>
          <a:p>
            <a:r>
              <a:rPr lang="cs-CZ" dirty="0" smtClean="0"/>
              <a:t>Příklad využití: mobilní telefon.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845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Schéma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147" y="723497"/>
            <a:ext cx="8038324" cy="5896243"/>
          </a:xfrm>
        </p:spPr>
      </p:pic>
    </p:spTree>
    <p:extLst>
      <p:ext uri="{BB962C8B-B14F-4D97-AF65-F5344CB8AC3E}">
        <p14:creationId xmlns:p14="http://schemas.microsoft.com/office/powerpoint/2010/main" val="255015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Von Neumannova </a:t>
            </a:r>
            <a:r>
              <a:rPr lang="cs-CZ" dirty="0" smtClean="0"/>
              <a:t>architektura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/>
              <a:t>Do operační paměti se pomocí vstupních zařízení přes ALU umístí program, který bude provádět výpočet.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Stejným </a:t>
            </a:r>
            <a:r>
              <a:rPr lang="cs-CZ" dirty="0" smtClean="0"/>
              <a:t>způsobem </a:t>
            </a:r>
            <a:r>
              <a:rPr lang="cs-CZ" dirty="0"/>
              <a:t>se do operační paměti umístí data, která bude program </a:t>
            </a:r>
            <a:r>
              <a:rPr lang="cs-CZ" dirty="0" smtClean="0"/>
              <a:t>zpracovávat. 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Proběhne vlastní výpočet, jehož jednotlivé kroky provádí ALU. Tato jednotka je v průběhu výpočtu spolu s ostatními moduly řízena řadičem počítače. Mezivýsledky výpočtu jsou ukládány do operační paměti.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Po skončení výpočtu jsou výsledky poslány přes ALU na výstupní zařízení. </a:t>
            </a:r>
          </a:p>
        </p:txBody>
      </p:sp>
    </p:spTree>
    <p:extLst>
      <p:ext uri="{BB962C8B-B14F-4D97-AF65-F5344CB8AC3E}">
        <p14:creationId xmlns:p14="http://schemas.microsoft.com/office/powerpoint/2010/main" val="66515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Schéma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1287" y="515155"/>
            <a:ext cx="7400909" cy="4933939"/>
          </a:xfrm>
        </p:spPr>
      </p:pic>
    </p:spTree>
    <p:extLst>
      <p:ext uri="{BB962C8B-B14F-4D97-AF65-F5344CB8AC3E}">
        <p14:creationId xmlns:p14="http://schemas.microsoft.com/office/powerpoint/2010/main" val="255494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Dvojková soustava</a:t>
            </a:r>
          </a:p>
          <a:p>
            <a:r>
              <a:rPr lang="cs-CZ" dirty="0" smtClean="0"/>
              <a:t>Data a programy ve stejné paměti, se stejným adresováním</a:t>
            </a:r>
          </a:p>
          <a:p>
            <a:r>
              <a:rPr lang="cs-CZ" dirty="0"/>
              <a:t>R</a:t>
            </a:r>
            <a:r>
              <a:rPr lang="cs-CZ" dirty="0" smtClean="0"/>
              <a:t>ychlost </a:t>
            </a:r>
            <a:r>
              <a:rPr lang="cs-CZ" dirty="0"/>
              <a:t>vnitřní paměti srovnatelná s rychlostí výpočetní jednotky přímé adresování (</a:t>
            </a:r>
            <a:r>
              <a:rPr lang="cs-CZ" dirty="0" smtClean="0"/>
              <a:t>přístup)</a:t>
            </a:r>
          </a:p>
          <a:p>
            <a:r>
              <a:rPr lang="cs-CZ" dirty="0" smtClean="0"/>
              <a:t>V </a:t>
            </a:r>
            <a:r>
              <a:rPr lang="cs-CZ" dirty="0"/>
              <a:t>libovolném okamžiku přístupná kterákoliv buňka paměti </a:t>
            </a:r>
            <a:r>
              <a:rPr lang="cs-CZ" dirty="0" smtClean="0"/>
              <a:t>aritmeticko-logické jednotce</a:t>
            </a:r>
          </a:p>
          <a:p>
            <a:r>
              <a:rPr lang="cs-CZ" dirty="0"/>
              <a:t>P</a:t>
            </a:r>
            <a:r>
              <a:rPr lang="cs-CZ" dirty="0" smtClean="0"/>
              <a:t>ouze </a:t>
            </a:r>
            <a:r>
              <a:rPr lang="cs-CZ" dirty="0"/>
              <a:t>obvody pro sčítání čísel (ostatní operace se dají převést na sčítání)</a:t>
            </a:r>
          </a:p>
        </p:txBody>
      </p:sp>
    </p:spTree>
    <p:extLst>
      <p:ext uri="{BB962C8B-B14F-4D97-AF65-F5344CB8AC3E}">
        <p14:creationId xmlns:p14="http://schemas.microsoft.com/office/powerpoint/2010/main" val="309889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Informatické myšlení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Vycházíme hodně z </a:t>
            </a:r>
            <a:r>
              <a:rPr lang="cs-CZ" dirty="0" smtClean="0">
                <a:hlinkClick r:id="rId2"/>
              </a:rPr>
              <a:t>Učíme informatiku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14634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Odlišnosti dneška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Multitasking.</a:t>
            </a:r>
          </a:p>
          <a:p>
            <a:r>
              <a:rPr lang="cs-CZ" dirty="0" smtClean="0"/>
              <a:t>Více jader a více procesorů v jenom zařízení.</a:t>
            </a:r>
          </a:p>
          <a:p>
            <a:r>
              <a:rPr lang="cs-CZ" dirty="0"/>
              <a:t>Počítač podle von Neumannova schématu pracoval pouze v tzv. diskrétním režimu. </a:t>
            </a:r>
            <a:endParaRPr lang="cs-CZ" dirty="0" smtClean="0"/>
          </a:p>
          <a:p>
            <a:r>
              <a:rPr lang="cs-CZ" dirty="0" smtClean="0"/>
              <a:t>Existují také vstupní a výstupní zařízení současně.</a:t>
            </a:r>
          </a:p>
          <a:p>
            <a:r>
              <a:rPr lang="pt-BR" dirty="0"/>
              <a:t>Program se do paměti nemusí zavést </a:t>
            </a:r>
            <a:r>
              <a:rPr lang="pt-BR" dirty="0" smtClean="0"/>
              <a:t>celý</a:t>
            </a:r>
            <a:r>
              <a:rPr lang="cs-CZ" dirty="0" smtClean="0"/>
              <a:t>.</a:t>
            </a:r>
          </a:p>
          <a:p>
            <a:r>
              <a:rPr lang="cs-CZ" dirty="0" smtClean="0"/>
              <a:t>Více operací v procesoru, spojování instrukcí.</a:t>
            </a:r>
          </a:p>
          <a:p>
            <a:r>
              <a:rPr lang="cs-CZ" smtClean="0"/>
              <a:t>…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Dnešní procesor = řadič </a:t>
            </a:r>
            <a:r>
              <a:rPr lang="cs-CZ" dirty="0"/>
              <a:t>+ </a:t>
            </a:r>
            <a:r>
              <a:rPr lang="cs-CZ" dirty="0" smtClean="0"/>
              <a:t>ALU</a:t>
            </a:r>
          </a:p>
          <a:p>
            <a:r>
              <a:rPr lang="cs-CZ" dirty="0" smtClean="0"/>
              <a:t>Dnešní CPU = řadič + ALU + operační paměť (registry)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641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Integrovaný obvod zajišťující funkce CPU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Provádí </a:t>
            </a:r>
            <a:r>
              <a:rPr lang="cs-CZ" altLang="cs-CZ" dirty="0"/>
              <a:t>jednotlivé instrukce programu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Synchronní zařízení, které pracuje podle hodinových kmitů generovaných krystalem umístěným na základní desce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Do značné míry ovlivňuje výkon celého </a:t>
            </a:r>
            <a:r>
              <a:rPr lang="cs-CZ" altLang="cs-CZ" dirty="0" smtClean="0"/>
              <a:t>počítače, tedy čím </a:t>
            </a:r>
            <a:r>
              <a:rPr lang="cs-CZ" altLang="cs-CZ" dirty="0"/>
              <a:t>rychlejší procesor, tím rychlejší počítač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Většinou umístěn na základní </a:t>
            </a:r>
            <a:r>
              <a:rPr lang="cs-CZ" altLang="cs-CZ" dirty="0" smtClean="0"/>
              <a:t>desce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624958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Parametry:</a:t>
            </a:r>
          </a:p>
          <a:p>
            <a:pPr lvl="1"/>
            <a:r>
              <a:rPr lang="cs-CZ" dirty="0"/>
              <a:t>Počet jader</a:t>
            </a:r>
          </a:p>
          <a:p>
            <a:pPr lvl="1"/>
            <a:r>
              <a:rPr lang="cs-CZ" dirty="0"/>
              <a:t>Frekvence</a:t>
            </a:r>
          </a:p>
          <a:p>
            <a:pPr lvl="1"/>
            <a:r>
              <a:rPr lang="cs-CZ" dirty="0"/>
              <a:t>Počet vláken</a:t>
            </a:r>
          </a:p>
          <a:p>
            <a:pPr lvl="1"/>
            <a:r>
              <a:rPr lang="cs-CZ" dirty="0"/>
              <a:t>L1, L2 a L3 paměť</a:t>
            </a:r>
          </a:p>
          <a:p>
            <a:pPr lvl="1"/>
            <a:r>
              <a:rPr lang="cs-CZ" dirty="0"/>
              <a:t>Speciální </a:t>
            </a:r>
            <a:r>
              <a:rPr lang="cs-CZ" dirty="0" smtClean="0"/>
              <a:t>instrukce</a:t>
            </a:r>
          </a:p>
          <a:p>
            <a:pPr lvl="1"/>
            <a:r>
              <a:rPr lang="cs-CZ" dirty="0" smtClean="0"/>
              <a:t>Šířka slova (32, 64 bitů)</a:t>
            </a:r>
          </a:p>
          <a:p>
            <a:pPr lvl="1"/>
            <a:r>
              <a:rPr lang="cs-CZ" dirty="0" smtClean="0"/>
              <a:t>Míra integrace</a:t>
            </a:r>
            <a:endParaRPr lang="cs-CZ" dirty="0"/>
          </a:p>
          <a:p>
            <a:endParaRPr lang="cs-CZ" dirty="0"/>
          </a:p>
        </p:txBody>
      </p:sp>
      <p:pic>
        <p:nvPicPr>
          <p:cNvPr id="1026" name="Picture 2" descr="Výsledek obrázku pro intel pentium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454" y="1"/>
            <a:ext cx="3863546" cy="300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ýsledek obrázku pro intel core i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8366" y="3530947"/>
            <a:ext cx="4951614" cy="2782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969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5067300" y="1752600"/>
            <a:ext cx="685800" cy="2286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cs-CZ" altLang="cs-CZ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067300" y="1143000"/>
            <a:ext cx="685800" cy="2286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cs-CZ" altLang="cs-CZ"/>
          </a:p>
        </p:txBody>
      </p:sp>
      <p:sp>
        <p:nvSpPr>
          <p:cNvPr id="9" name="Rectangle 3"/>
          <p:cNvSpPr>
            <a:spLocks noGrp="1" noChangeArrowheads="1"/>
          </p:cNvSpPr>
          <p:nvPr/>
        </p:nvSpPr>
        <p:spPr bwMode="auto">
          <a:xfrm rot="16200000">
            <a:off x="-304800" y="2857500"/>
            <a:ext cx="533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5000"/>
              </a:lnSpc>
              <a:spcBef>
                <a:spcPct val="10000"/>
              </a:spcBef>
              <a:buFontTx/>
              <a:buNone/>
            </a:pPr>
            <a:r>
              <a:rPr lang="cs-CZ" altLang="cs-CZ" smtClean="0"/>
              <a:t>Architektura využívající QPI: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981700" y="4191000"/>
            <a:ext cx="12954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cs-CZ"/>
              <a:t>ChipSet</a:t>
            </a:r>
            <a:endParaRPr lang="cs-CZ" altLang="cs-CZ"/>
          </a:p>
          <a:p>
            <a:pPr algn="ctr"/>
            <a:r>
              <a:rPr lang="cs-CZ" altLang="cs-CZ"/>
              <a:t>ICH10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5753100" y="990600"/>
            <a:ext cx="1752600" cy="1143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cs-CZ"/>
              <a:t>Intel</a:t>
            </a:r>
          </a:p>
          <a:p>
            <a:pPr algn="ctr"/>
            <a:r>
              <a:rPr lang="en-US" altLang="cs-CZ"/>
              <a:t>Core i</a:t>
            </a:r>
            <a:r>
              <a:rPr lang="cs-CZ" altLang="cs-CZ"/>
              <a:t>7</a:t>
            </a:r>
          </a:p>
          <a:p>
            <a:pPr algn="ctr"/>
            <a:r>
              <a:rPr lang="cs-CZ" altLang="cs-CZ"/>
              <a:t>i7-900 series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2933700" y="609600"/>
            <a:ext cx="1295400" cy="5334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cs-CZ" sz="1800"/>
              <a:t>DDR3</a:t>
            </a:r>
          </a:p>
          <a:p>
            <a:pPr algn="ctr"/>
            <a:r>
              <a:rPr lang="en-US" altLang="cs-CZ" sz="1800"/>
              <a:t>SDRAM</a:t>
            </a:r>
            <a:endParaRPr lang="cs-CZ" altLang="cs-CZ" sz="180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7505700" y="2971800"/>
            <a:ext cx="1524000" cy="2286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cs-CZ" altLang="cs-CZ"/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 rot="16200000">
            <a:off x="8686800" y="2781300"/>
            <a:ext cx="1295400" cy="609600"/>
          </a:xfrm>
          <a:prstGeom prst="rect">
            <a:avLst/>
          </a:prstGeom>
          <a:solidFill>
            <a:srgbClr val="FF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altLang="cs-CZ" sz="1800"/>
              <a:t>Grafická</a:t>
            </a:r>
          </a:p>
          <a:p>
            <a:pPr algn="ctr"/>
            <a:r>
              <a:rPr lang="cs-CZ" altLang="cs-CZ" sz="1800"/>
              <a:t>karta</a:t>
            </a:r>
            <a:endParaRPr lang="en-US" altLang="cs-CZ" sz="1800"/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2933700" y="1981200"/>
            <a:ext cx="1295400" cy="5334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cs-CZ" sz="1800"/>
              <a:t>DDR3</a:t>
            </a:r>
          </a:p>
          <a:p>
            <a:pPr algn="ctr"/>
            <a:r>
              <a:rPr lang="en-US" altLang="cs-CZ" sz="1800"/>
              <a:t>SDRAM</a:t>
            </a:r>
            <a:endParaRPr lang="cs-CZ" altLang="cs-CZ" sz="1800"/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4229100" y="2362200"/>
            <a:ext cx="1447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altLang="cs-CZ" sz="1600"/>
              <a:t>3 kanály </a:t>
            </a:r>
          </a:p>
          <a:p>
            <a:pPr algn="ctr"/>
            <a:r>
              <a:rPr lang="cs-CZ" altLang="cs-CZ" sz="1600"/>
              <a:t>pro DDR3</a:t>
            </a:r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4305300" y="457200"/>
            <a:ext cx="1371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altLang="cs-CZ" sz="1600"/>
              <a:t>3 x 8,5 GB</a:t>
            </a:r>
            <a:r>
              <a:rPr lang="en-US" altLang="cs-CZ" sz="1600"/>
              <a:t>/s</a:t>
            </a:r>
            <a:endParaRPr lang="cs-CZ" altLang="cs-CZ" sz="1600"/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7581900" y="2209800"/>
            <a:ext cx="1371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cs-CZ" sz="1600"/>
              <a:t>PCI Express x16</a:t>
            </a:r>
          </a:p>
          <a:p>
            <a:pPr algn="ctr"/>
            <a:r>
              <a:rPr lang="cs-CZ" altLang="cs-CZ" sz="1600"/>
              <a:t>(dvakrát x16,</a:t>
            </a:r>
          </a:p>
          <a:p>
            <a:pPr algn="ctr"/>
            <a:r>
              <a:rPr lang="cs-CZ" altLang="cs-CZ" sz="1600"/>
              <a:t>čtyřikát x8)</a:t>
            </a:r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6515100" y="3429000"/>
            <a:ext cx="228600" cy="7620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cs-CZ" altLang="cs-CZ"/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 rot="16200000">
            <a:off x="6134100" y="2286000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altLang="cs-CZ" sz="1600"/>
              <a:t>QPI</a:t>
            </a:r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7581900" y="3200400"/>
            <a:ext cx="1371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altLang="cs-CZ" sz="1600"/>
              <a:t>8 GB</a:t>
            </a:r>
            <a:r>
              <a:rPr lang="en-US" altLang="cs-CZ" sz="1600"/>
              <a:t>/s</a:t>
            </a:r>
          </a:p>
          <a:p>
            <a:pPr algn="ctr"/>
            <a:r>
              <a:rPr lang="en-US" altLang="cs-CZ" sz="1600"/>
              <a:t>(16 GB/s)</a:t>
            </a:r>
            <a:endParaRPr lang="cs-CZ" altLang="cs-CZ" sz="1600"/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 rot="16200000">
            <a:off x="6667500" y="35814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cs-CZ" sz="1600"/>
              <a:t>1 GB/s</a:t>
            </a:r>
          </a:p>
          <a:p>
            <a:pPr algn="ctr"/>
            <a:r>
              <a:rPr lang="en-US" altLang="cs-CZ" sz="1600"/>
              <a:t>(2 GB/s)</a:t>
            </a:r>
            <a:endParaRPr lang="cs-CZ" altLang="cs-CZ" sz="1600"/>
          </a:p>
        </p:txBody>
      </p:sp>
      <p:sp>
        <p:nvSpPr>
          <p:cNvPr id="23" name="Rectangle 19"/>
          <p:cNvSpPr>
            <a:spLocks noChangeArrowheads="1"/>
          </p:cNvSpPr>
          <p:nvPr/>
        </p:nvSpPr>
        <p:spPr bwMode="auto">
          <a:xfrm>
            <a:off x="8420100" y="4191000"/>
            <a:ext cx="1676400" cy="304800"/>
          </a:xfrm>
          <a:prstGeom prst="rect">
            <a:avLst/>
          </a:prstGeom>
          <a:solidFill>
            <a:srgbClr val="77777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cs-CZ" sz="1600"/>
              <a:t>6x Serial ATA</a:t>
            </a:r>
            <a:endParaRPr lang="cs-CZ" altLang="cs-CZ" sz="1600"/>
          </a:p>
        </p:txBody>
      </p:sp>
      <p:sp>
        <p:nvSpPr>
          <p:cNvPr id="24" name="Rectangle 20"/>
          <p:cNvSpPr>
            <a:spLocks noChangeArrowheads="1"/>
          </p:cNvSpPr>
          <p:nvPr/>
        </p:nvSpPr>
        <p:spPr bwMode="auto">
          <a:xfrm>
            <a:off x="5981700" y="5943600"/>
            <a:ext cx="1295400" cy="228600"/>
          </a:xfrm>
          <a:prstGeom prst="rect">
            <a:avLst/>
          </a:prstGeom>
          <a:solidFill>
            <a:srgbClr val="77777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cs-CZ" sz="1600"/>
              <a:t>BIOS</a:t>
            </a:r>
            <a:endParaRPr lang="cs-CZ" altLang="cs-CZ" sz="1600"/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8420100" y="4724400"/>
            <a:ext cx="1676400" cy="304800"/>
          </a:xfrm>
          <a:prstGeom prst="rect">
            <a:avLst/>
          </a:prstGeom>
          <a:solidFill>
            <a:srgbClr val="77777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altLang="cs-CZ" sz="1600"/>
              <a:t>12</a:t>
            </a:r>
            <a:r>
              <a:rPr lang="en-US" altLang="cs-CZ" sz="1600"/>
              <a:t>x USB 2.0</a:t>
            </a:r>
            <a:endParaRPr lang="cs-CZ" altLang="cs-CZ" sz="1600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8420100" y="5257800"/>
            <a:ext cx="1676400" cy="304800"/>
          </a:xfrm>
          <a:prstGeom prst="rect">
            <a:avLst/>
          </a:prstGeom>
          <a:solidFill>
            <a:srgbClr val="77777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altLang="cs-CZ" sz="1600"/>
              <a:t>6</a:t>
            </a:r>
            <a:r>
              <a:rPr lang="en-US" altLang="cs-CZ" sz="1600"/>
              <a:t>x PCI Express x1</a:t>
            </a:r>
            <a:endParaRPr lang="cs-CZ" altLang="cs-CZ" sz="1600"/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3162300" y="4191000"/>
            <a:ext cx="1676400" cy="304800"/>
          </a:xfrm>
          <a:prstGeom prst="rect">
            <a:avLst/>
          </a:prstGeom>
          <a:solidFill>
            <a:srgbClr val="77777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cs-CZ" sz="1600"/>
              <a:t>PCI</a:t>
            </a:r>
            <a:endParaRPr lang="cs-CZ" altLang="cs-CZ" sz="1600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7277100" y="4267200"/>
            <a:ext cx="11430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cs-CZ" altLang="cs-CZ"/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4838700" y="4267200"/>
            <a:ext cx="11430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cs-CZ" altLang="cs-CZ"/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7277100" y="4800600"/>
            <a:ext cx="11430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cs-CZ" altLang="cs-CZ"/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7277100" y="5334000"/>
            <a:ext cx="11430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cs-CZ" altLang="cs-CZ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3162300" y="4648200"/>
            <a:ext cx="1676400" cy="457200"/>
          </a:xfrm>
          <a:prstGeom prst="rect">
            <a:avLst/>
          </a:prstGeom>
          <a:solidFill>
            <a:srgbClr val="77777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cs-CZ" sz="1600"/>
              <a:t>NIC</a:t>
            </a:r>
          </a:p>
          <a:p>
            <a:pPr algn="ctr"/>
            <a:r>
              <a:rPr lang="en-US" altLang="cs-CZ" sz="1600"/>
              <a:t>10/100/1000 Mb/s</a:t>
            </a:r>
            <a:endParaRPr lang="cs-CZ" altLang="cs-CZ" sz="1600"/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4838700" y="4800600"/>
            <a:ext cx="11430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cs-CZ" altLang="cs-CZ"/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7353300" y="4038600"/>
            <a:ext cx="990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cs-CZ" sz="1600"/>
              <a:t>3</a:t>
            </a:r>
            <a:r>
              <a:rPr lang="cs-CZ" altLang="cs-CZ" sz="1600"/>
              <a:t> G</a:t>
            </a:r>
            <a:r>
              <a:rPr lang="en-US" altLang="cs-CZ" sz="1600"/>
              <a:t>b/s</a:t>
            </a:r>
            <a:endParaRPr lang="cs-CZ" altLang="cs-CZ" sz="1600"/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7353300" y="5105400"/>
            <a:ext cx="990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cs-CZ" sz="1600"/>
              <a:t>500</a:t>
            </a:r>
            <a:r>
              <a:rPr lang="cs-CZ" altLang="cs-CZ" sz="1600"/>
              <a:t> </a:t>
            </a:r>
            <a:r>
              <a:rPr lang="en-US" altLang="cs-CZ" sz="1600"/>
              <a:t>MB/s</a:t>
            </a:r>
            <a:endParaRPr lang="cs-CZ" altLang="cs-CZ" sz="1600"/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7353300" y="4572000"/>
            <a:ext cx="990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cs-CZ" sz="1600"/>
              <a:t>480</a:t>
            </a:r>
            <a:r>
              <a:rPr lang="cs-CZ" altLang="cs-CZ" sz="1600"/>
              <a:t> </a:t>
            </a:r>
            <a:r>
              <a:rPr lang="en-US" altLang="cs-CZ" sz="1600"/>
              <a:t>Mb/s</a:t>
            </a:r>
            <a:endParaRPr lang="cs-CZ" altLang="cs-CZ" sz="1600"/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6591300" y="5562600"/>
            <a:ext cx="152400" cy="3810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cs-CZ" altLang="cs-CZ"/>
          </a:p>
        </p:txBody>
      </p:sp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3162300" y="5257800"/>
            <a:ext cx="1676400" cy="304800"/>
          </a:xfrm>
          <a:prstGeom prst="rect">
            <a:avLst/>
          </a:prstGeom>
          <a:solidFill>
            <a:srgbClr val="77777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altLang="cs-CZ" sz="1600"/>
              <a:t>Intel HD Audio</a:t>
            </a:r>
          </a:p>
        </p:txBody>
      </p:sp>
      <p:sp>
        <p:nvSpPr>
          <p:cNvPr id="39" name="Rectangle 36"/>
          <p:cNvSpPr>
            <a:spLocks noChangeArrowheads="1"/>
          </p:cNvSpPr>
          <p:nvPr/>
        </p:nvSpPr>
        <p:spPr bwMode="auto">
          <a:xfrm>
            <a:off x="4838700" y="5334000"/>
            <a:ext cx="11430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cs-CZ" altLang="cs-CZ"/>
          </a:p>
        </p:txBody>
      </p: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4229100" y="762000"/>
            <a:ext cx="685800" cy="2286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cs-CZ" altLang="cs-CZ"/>
          </a:p>
        </p:txBody>
      </p:sp>
      <p:sp>
        <p:nvSpPr>
          <p:cNvPr id="41" name="Rectangle 38"/>
          <p:cNvSpPr>
            <a:spLocks noChangeArrowheads="1"/>
          </p:cNvSpPr>
          <p:nvPr/>
        </p:nvSpPr>
        <p:spPr bwMode="auto">
          <a:xfrm>
            <a:off x="4229100" y="2133600"/>
            <a:ext cx="685800" cy="2286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cs-CZ" altLang="cs-CZ"/>
          </a:p>
        </p:txBody>
      </p:sp>
      <p:sp>
        <p:nvSpPr>
          <p:cNvPr id="42" name="Rectangle 39"/>
          <p:cNvSpPr>
            <a:spLocks noChangeArrowheads="1"/>
          </p:cNvSpPr>
          <p:nvPr/>
        </p:nvSpPr>
        <p:spPr bwMode="auto">
          <a:xfrm>
            <a:off x="4838700" y="762000"/>
            <a:ext cx="228600" cy="6096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cs-CZ" altLang="cs-CZ"/>
          </a:p>
        </p:txBody>
      </p:sp>
      <p:sp>
        <p:nvSpPr>
          <p:cNvPr id="43" name="Line 40"/>
          <p:cNvSpPr>
            <a:spLocks noChangeShapeType="1"/>
          </p:cNvSpPr>
          <p:nvPr/>
        </p:nvSpPr>
        <p:spPr bwMode="auto">
          <a:xfrm flipH="1">
            <a:off x="4838700" y="1371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44" name="Line 41"/>
          <p:cNvSpPr>
            <a:spLocks noChangeShapeType="1"/>
          </p:cNvSpPr>
          <p:nvPr/>
        </p:nvSpPr>
        <p:spPr bwMode="auto">
          <a:xfrm flipV="1">
            <a:off x="4838700" y="990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45" name="Line 42"/>
          <p:cNvSpPr>
            <a:spLocks noChangeShapeType="1"/>
          </p:cNvSpPr>
          <p:nvPr/>
        </p:nvSpPr>
        <p:spPr bwMode="auto">
          <a:xfrm>
            <a:off x="4838700" y="762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46" name="Line 43"/>
          <p:cNvSpPr>
            <a:spLocks noChangeShapeType="1"/>
          </p:cNvSpPr>
          <p:nvPr/>
        </p:nvSpPr>
        <p:spPr bwMode="auto">
          <a:xfrm>
            <a:off x="5067300" y="762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47" name="Line 44"/>
          <p:cNvSpPr>
            <a:spLocks noChangeShapeType="1"/>
          </p:cNvSpPr>
          <p:nvPr/>
        </p:nvSpPr>
        <p:spPr bwMode="auto">
          <a:xfrm>
            <a:off x="5067300" y="1143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48" name="Rectangle 45"/>
          <p:cNvSpPr>
            <a:spLocks noChangeArrowheads="1"/>
          </p:cNvSpPr>
          <p:nvPr/>
        </p:nvSpPr>
        <p:spPr bwMode="auto">
          <a:xfrm>
            <a:off x="2933700" y="1295400"/>
            <a:ext cx="1295400" cy="5334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cs-CZ" sz="1800"/>
              <a:t>DDR3</a:t>
            </a:r>
          </a:p>
          <a:p>
            <a:pPr algn="ctr"/>
            <a:r>
              <a:rPr lang="en-US" altLang="cs-CZ" sz="1800"/>
              <a:t>SDRAM</a:t>
            </a:r>
            <a:endParaRPr lang="cs-CZ" altLang="cs-CZ" sz="1800"/>
          </a:p>
        </p:txBody>
      </p:sp>
      <p:sp>
        <p:nvSpPr>
          <p:cNvPr id="49" name="Rectangle 47"/>
          <p:cNvSpPr>
            <a:spLocks noChangeArrowheads="1"/>
          </p:cNvSpPr>
          <p:nvPr/>
        </p:nvSpPr>
        <p:spPr bwMode="auto">
          <a:xfrm>
            <a:off x="4229100" y="1447800"/>
            <a:ext cx="1524000" cy="2286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cs-CZ" altLang="cs-CZ"/>
          </a:p>
        </p:txBody>
      </p:sp>
      <p:sp>
        <p:nvSpPr>
          <p:cNvPr id="50" name="Rectangle 48"/>
          <p:cNvSpPr>
            <a:spLocks noChangeArrowheads="1"/>
          </p:cNvSpPr>
          <p:nvPr/>
        </p:nvSpPr>
        <p:spPr bwMode="auto">
          <a:xfrm>
            <a:off x="4838700" y="1752600"/>
            <a:ext cx="228600" cy="609600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cs-CZ" altLang="cs-CZ"/>
          </a:p>
        </p:txBody>
      </p:sp>
      <p:sp>
        <p:nvSpPr>
          <p:cNvPr id="51" name="Line 49"/>
          <p:cNvSpPr>
            <a:spLocks noChangeShapeType="1"/>
          </p:cNvSpPr>
          <p:nvPr/>
        </p:nvSpPr>
        <p:spPr bwMode="auto">
          <a:xfrm flipH="1">
            <a:off x="4838700" y="1752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52" name="Line 50"/>
          <p:cNvSpPr>
            <a:spLocks noChangeShapeType="1"/>
          </p:cNvSpPr>
          <p:nvPr/>
        </p:nvSpPr>
        <p:spPr bwMode="auto">
          <a:xfrm>
            <a:off x="4838700" y="1752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53" name="Line 51"/>
          <p:cNvSpPr>
            <a:spLocks noChangeShapeType="1"/>
          </p:cNvSpPr>
          <p:nvPr/>
        </p:nvSpPr>
        <p:spPr bwMode="auto">
          <a:xfrm>
            <a:off x="5067300" y="1981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54" name="Line 52"/>
          <p:cNvSpPr>
            <a:spLocks noChangeShapeType="1"/>
          </p:cNvSpPr>
          <p:nvPr/>
        </p:nvSpPr>
        <p:spPr bwMode="auto">
          <a:xfrm flipH="1">
            <a:off x="4914900" y="2362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55" name="Line 53"/>
          <p:cNvSpPr>
            <a:spLocks noChangeShapeType="1"/>
          </p:cNvSpPr>
          <p:nvPr/>
        </p:nvSpPr>
        <p:spPr bwMode="auto">
          <a:xfrm flipH="1">
            <a:off x="5067300" y="1981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56" name="Rectangle 54"/>
          <p:cNvSpPr>
            <a:spLocks noChangeArrowheads="1"/>
          </p:cNvSpPr>
          <p:nvPr/>
        </p:nvSpPr>
        <p:spPr bwMode="auto">
          <a:xfrm rot="16200000">
            <a:off x="6134100" y="365760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altLang="cs-CZ" sz="1600"/>
              <a:t>DMI</a:t>
            </a:r>
          </a:p>
        </p:txBody>
      </p:sp>
      <p:sp>
        <p:nvSpPr>
          <p:cNvPr id="57" name="Rectangle 55"/>
          <p:cNvSpPr>
            <a:spLocks noChangeArrowheads="1"/>
          </p:cNvSpPr>
          <p:nvPr/>
        </p:nvSpPr>
        <p:spPr bwMode="auto">
          <a:xfrm>
            <a:off x="6515100" y="2133600"/>
            <a:ext cx="228600" cy="6096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cs-CZ" altLang="cs-CZ"/>
          </a:p>
        </p:txBody>
      </p:sp>
      <p:sp>
        <p:nvSpPr>
          <p:cNvPr id="58" name="Rectangle 56"/>
          <p:cNvSpPr>
            <a:spLocks noChangeArrowheads="1"/>
          </p:cNvSpPr>
          <p:nvPr/>
        </p:nvSpPr>
        <p:spPr bwMode="auto">
          <a:xfrm>
            <a:off x="5753100" y="2743200"/>
            <a:ext cx="1752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altLang="cs-CZ"/>
              <a:t>ChipSet</a:t>
            </a:r>
          </a:p>
          <a:p>
            <a:pPr algn="ctr"/>
            <a:r>
              <a:rPr lang="cs-CZ" altLang="cs-CZ"/>
              <a:t>X58</a:t>
            </a:r>
          </a:p>
        </p:txBody>
      </p:sp>
      <p:sp>
        <p:nvSpPr>
          <p:cNvPr id="59" name="Rectangle 57"/>
          <p:cNvSpPr>
            <a:spLocks noChangeArrowheads="1"/>
          </p:cNvSpPr>
          <p:nvPr/>
        </p:nvSpPr>
        <p:spPr bwMode="auto">
          <a:xfrm rot="16200000">
            <a:off x="6819900" y="2209800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cs-CZ" altLang="cs-CZ" sz="1600"/>
              <a:t>19,2</a:t>
            </a:r>
          </a:p>
          <a:p>
            <a:pPr algn="ctr"/>
            <a:r>
              <a:rPr lang="cs-CZ" altLang="cs-CZ" sz="1600"/>
              <a:t>GB</a:t>
            </a:r>
            <a:r>
              <a:rPr lang="en-US" altLang="cs-CZ" sz="1600"/>
              <a:t>/s</a:t>
            </a:r>
            <a:endParaRPr lang="cs-CZ" altLang="cs-CZ" sz="1600"/>
          </a:p>
        </p:txBody>
      </p:sp>
    </p:spTree>
    <p:extLst>
      <p:ext uri="{BB962C8B-B14F-4D97-AF65-F5344CB8AC3E}">
        <p14:creationId xmlns:p14="http://schemas.microsoft.com/office/powerpoint/2010/main" val="24768395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Paměti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Registry</a:t>
            </a:r>
          </a:p>
          <a:p>
            <a:r>
              <a:rPr lang="cs-CZ" dirty="0" smtClean="0"/>
              <a:t>Paměť RAM</a:t>
            </a:r>
          </a:p>
          <a:p>
            <a:r>
              <a:rPr lang="cs-CZ" dirty="0" smtClean="0"/>
              <a:t>…</a:t>
            </a:r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Vnější paměti:</a:t>
            </a:r>
          </a:p>
          <a:p>
            <a:pPr lvl="1"/>
            <a:r>
              <a:rPr lang="cs-CZ" dirty="0" smtClean="0"/>
              <a:t>Optická média</a:t>
            </a:r>
          </a:p>
          <a:p>
            <a:pPr lvl="1"/>
            <a:r>
              <a:rPr lang="cs-CZ" dirty="0" smtClean="0"/>
              <a:t>HDD</a:t>
            </a:r>
          </a:p>
          <a:p>
            <a:pPr lvl="1"/>
            <a:r>
              <a:rPr lang="cs-CZ" dirty="0" smtClean="0"/>
              <a:t>Flopy disk</a:t>
            </a:r>
          </a:p>
          <a:p>
            <a:pPr lvl="1"/>
            <a:r>
              <a:rPr lang="cs-CZ" dirty="0" err="1" smtClean="0"/>
              <a:t>Flash</a:t>
            </a:r>
            <a:r>
              <a:rPr lang="cs-CZ" dirty="0" smtClean="0"/>
              <a:t> paměti</a:t>
            </a:r>
          </a:p>
          <a:p>
            <a:pPr lvl="1"/>
            <a:r>
              <a:rPr lang="cs-CZ" dirty="0" smtClean="0"/>
              <a:t>…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5961" y="1004821"/>
            <a:ext cx="7019947" cy="2184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http://www.kitguru.net/wp-content/uploads/2014/09/hitachi_hgst_wdc_mobile_hd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019" y="3696237"/>
            <a:ext cx="3318889" cy="245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Výsledek obrázku pro hdd ss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5794" y="3575658"/>
            <a:ext cx="4422728" cy="2958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447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Parametry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Cena</a:t>
            </a:r>
          </a:p>
          <a:p>
            <a:r>
              <a:rPr lang="cs-CZ" dirty="0" smtClean="0"/>
              <a:t>Přístupová doba</a:t>
            </a:r>
          </a:p>
          <a:p>
            <a:r>
              <a:rPr lang="cs-CZ" dirty="0" smtClean="0"/>
              <a:t>Přenosová rychlost</a:t>
            </a:r>
          </a:p>
          <a:p>
            <a:r>
              <a:rPr lang="cs-CZ" dirty="0" smtClean="0"/>
              <a:t>Statičnost / dynamičnost</a:t>
            </a:r>
          </a:p>
          <a:p>
            <a:r>
              <a:rPr lang="cs-CZ" dirty="0" smtClean="0"/>
              <a:t>Energetická závislost</a:t>
            </a:r>
          </a:p>
          <a:p>
            <a:r>
              <a:rPr lang="cs-CZ" dirty="0" smtClean="0"/>
              <a:t>Přístup</a:t>
            </a:r>
          </a:p>
          <a:p>
            <a:r>
              <a:rPr lang="cs-CZ" dirty="0" smtClean="0"/>
              <a:t>Cena za bit</a:t>
            </a:r>
            <a:endParaRPr lang="cs-CZ" dirty="0"/>
          </a:p>
        </p:txBody>
      </p:sp>
      <p:pic>
        <p:nvPicPr>
          <p:cNvPr id="4" name="Picture 1030" descr="SmartMediaC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5118" y="1457324"/>
            <a:ext cx="19812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5909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04800"/>
            <a:ext cx="8534400" cy="762000"/>
          </a:xfrm>
        </p:spPr>
        <p:txBody>
          <a:bodyPr/>
          <a:lstStyle/>
          <a:p>
            <a:r>
              <a:rPr lang="cs-CZ" altLang="cs-CZ" dirty="0" smtClean="0"/>
              <a:t>CD-ROM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371600"/>
            <a:ext cx="8229600" cy="1676400"/>
          </a:xfrm>
        </p:spPr>
        <p:txBody>
          <a:bodyPr>
            <a:normAutofit lnSpcReduction="10000"/>
          </a:bodyPr>
          <a:lstStyle/>
          <a:p>
            <a:r>
              <a:rPr lang="cs-CZ" altLang="cs-CZ" dirty="0" smtClean="0"/>
              <a:t>Data jsou uložena ve spirále, která je čtena od středu média k jeho okraji, a to jako </a:t>
            </a:r>
            <a:r>
              <a:rPr lang="cs-CZ" altLang="cs-CZ" dirty="0" err="1" smtClean="0"/>
              <a:t>poslou-pnost</a:t>
            </a:r>
            <a:r>
              <a:rPr lang="cs-CZ" altLang="cs-CZ" dirty="0" smtClean="0"/>
              <a:t> tzv. </a:t>
            </a:r>
            <a:r>
              <a:rPr lang="cs-CZ" altLang="cs-CZ" dirty="0" err="1"/>
              <a:t>pitů</a:t>
            </a:r>
            <a:r>
              <a:rPr lang="cs-CZ" altLang="cs-CZ" dirty="0"/>
              <a:t> a </a:t>
            </a:r>
            <a:r>
              <a:rPr lang="cs-CZ" altLang="cs-CZ" dirty="0" err="1"/>
              <a:t>landů</a:t>
            </a:r>
            <a:endParaRPr lang="cs-CZ" altLang="cs-CZ" dirty="0"/>
          </a:p>
          <a:p>
            <a:r>
              <a:rPr lang="cs-CZ" altLang="cs-CZ" dirty="0"/>
              <a:t>Laser je ostřený na </a:t>
            </a:r>
            <a:r>
              <a:rPr lang="cs-CZ" altLang="cs-CZ" dirty="0" err="1"/>
              <a:t>landy</a:t>
            </a:r>
            <a:endParaRPr lang="cs-CZ" altLang="cs-CZ" dirty="0"/>
          </a:p>
        </p:txBody>
      </p:sp>
      <p:sp>
        <p:nvSpPr>
          <p:cNvPr id="15366" name="Line 4"/>
          <p:cNvSpPr>
            <a:spLocks noChangeShapeType="1"/>
          </p:cNvSpPr>
          <p:nvPr/>
        </p:nvSpPr>
        <p:spPr bwMode="auto">
          <a:xfrm>
            <a:off x="2838450" y="3597275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67" name="Line 5"/>
          <p:cNvSpPr>
            <a:spLocks noChangeShapeType="1"/>
          </p:cNvSpPr>
          <p:nvPr/>
        </p:nvSpPr>
        <p:spPr bwMode="auto">
          <a:xfrm>
            <a:off x="2838450" y="382587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68" name="Line 6"/>
          <p:cNvSpPr>
            <a:spLocks noChangeShapeType="1"/>
          </p:cNvSpPr>
          <p:nvPr/>
        </p:nvSpPr>
        <p:spPr bwMode="auto">
          <a:xfrm>
            <a:off x="3219450" y="38258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69" name="Line 7"/>
          <p:cNvSpPr>
            <a:spLocks noChangeShapeType="1"/>
          </p:cNvSpPr>
          <p:nvPr/>
        </p:nvSpPr>
        <p:spPr bwMode="auto">
          <a:xfrm>
            <a:off x="3219450" y="3978275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70" name="Line 8"/>
          <p:cNvSpPr>
            <a:spLocks noChangeShapeType="1"/>
          </p:cNvSpPr>
          <p:nvPr/>
        </p:nvSpPr>
        <p:spPr bwMode="auto">
          <a:xfrm flipV="1">
            <a:off x="3829050" y="38258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71" name="Line 9"/>
          <p:cNvSpPr>
            <a:spLocks noChangeShapeType="1"/>
          </p:cNvSpPr>
          <p:nvPr/>
        </p:nvSpPr>
        <p:spPr bwMode="auto">
          <a:xfrm>
            <a:off x="3829050" y="3825875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72" name="Line 10"/>
          <p:cNvSpPr>
            <a:spLocks noChangeShapeType="1"/>
          </p:cNvSpPr>
          <p:nvPr/>
        </p:nvSpPr>
        <p:spPr bwMode="auto">
          <a:xfrm>
            <a:off x="5276850" y="3978275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73" name="Line 11"/>
          <p:cNvSpPr>
            <a:spLocks noChangeShapeType="1"/>
          </p:cNvSpPr>
          <p:nvPr/>
        </p:nvSpPr>
        <p:spPr bwMode="auto">
          <a:xfrm>
            <a:off x="2838450" y="3978275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74" name="Line 12"/>
          <p:cNvSpPr>
            <a:spLocks noChangeShapeType="1"/>
          </p:cNvSpPr>
          <p:nvPr/>
        </p:nvSpPr>
        <p:spPr bwMode="auto">
          <a:xfrm>
            <a:off x="3067050" y="39782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75" name="Line 13"/>
          <p:cNvSpPr>
            <a:spLocks noChangeShapeType="1"/>
          </p:cNvSpPr>
          <p:nvPr/>
        </p:nvSpPr>
        <p:spPr bwMode="auto">
          <a:xfrm>
            <a:off x="3067050" y="4130675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76" name="Line 14"/>
          <p:cNvSpPr>
            <a:spLocks noChangeShapeType="1"/>
          </p:cNvSpPr>
          <p:nvPr/>
        </p:nvSpPr>
        <p:spPr bwMode="auto">
          <a:xfrm flipV="1">
            <a:off x="3981450" y="39782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77" name="Line 15"/>
          <p:cNvSpPr>
            <a:spLocks noChangeShapeType="1"/>
          </p:cNvSpPr>
          <p:nvPr/>
        </p:nvSpPr>
        <p:spPr bwMode="auto">
          <a:xfrm>
            <a:off x="3981450" y="3978275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78" name="Line 16"/>
          <p:cNvSpPr>
            <a:spLocks noChangeShapeType="1"/>
          </p:cNvSpPr>
          <p:nvPr/>
        </p:nvSpPr>
        <p:spPr bwMode="auto">
          <a:xfrm>
            <a:off x="5124450" y="4130675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79" name="Line 17"/>
          <p:cNvSpPr>
            <a:spLocks noChangeShapeType="1"/>
          </p:cNvSpPr>
          <p:nvPr/>
        </p:nvSpPr>
        <p:spPr bwMode="auto">
          <a:xfrm>
            <a:off x="2838450" y="4587875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80" name="Rectangle 18"/>
          <p:cNvSpPr>
            <a:spLocks noChangeArrowheads="1"/>
          </p:cNvSpPr>
          <p:nvPr/>
        </p:nvSpPr>
        <p:spPr bwMode="auto">
          <a:xfrm>
            <a:off x="3295650" y="3749675"/>
            <a:ext cx="4572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sz="1600" b="1"/>
              <a:t>pit</a:t>
            </a:r>
            <a:endParaRPr lang="cs-CZ" altLang="cs-CZ"/>
          </a:p>
        </p:txBody>
      </p:sp>
      <p:sp>
        <p:nvSpPr>
          <p:cNvPr id="15381" name="Rectangle 19"/>
          <p:cNvSpPr>
            <a:spLocks noChangeArrowheads="1"/>
          </p:cNvSpPr>
          <p:nvPr/>
        </p:nvSpPr>
        <p:spPr bwMode="auto">
          <a:xfrm>
            <a:off x="4149725" y="3643313"/>
            <a:ext cx="7620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sz="1600" b="1"/>
              <a:t>land</a:t>
            </a:r>
            <a:endParaRPr lang="cs-CZ" altLang="cs-CZ"/>
          </a:p>
        </p:txBody>
      </p:sp>
      <p:sp>
        <p:nvSpPr>
          <p:cNvPr id="15382" name="Rectangle 20"/>
          <p:cNvSpPr>
            <a:spLocks noChangeArrowheads="1"/>
          </p:cNvSpPr>
          <p:nvPr/>
        </p:nvSpPr>
        <p:spPr bwMode="auto">
          <a:xfrm>
            <a:off x="5562600" y="3746500"/>
            <a:ext cx="4572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sz="1600" b="1"/>
              <a:t>pit</a:t>
            </a:r>
            <a:endParaRPr lang="cs-CZ" altLang="cs-CZ"/>
          </a:p>
        </p:txBody>
      </p:sp>
      <p:sp>
        <p:nvSpPr>
          <p:cNvPr id="15383" name="Line 21"/>
          <p:cNvSpPr>
            <a:spLocks noChangeShapeType="1"/>
          </p:cNvSpPr>
          <p:nvPr/>
        </p:nvSpPr>
        <p:spPr bwMode="auto">
          <a:xfrm flipH="1">
            <a:off x="6343651" y="3579813"/>
            <a:ext cx="773113" cy="17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84" name="Line 22"/>
          <p:cNvSpPr>
            <a:spLocks noChangeShapeType="1"/>
          </p:cNvSpPr>
          <p:nvPr/>
        </p:nvSpPr>
        <p:spPr bwMode="auto">
          <a:xfrm flipH="1">
            <a:off x="6354763" y="4049713"/>
            <a:ext cx="836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85" name="Line 23"/>
          <p:cNvSpPr>
            <a:spLocks noChangeShapeType="1"/>
          </p:cNvSpPr>
          <p:nvPr/>
        </p:nvSpPr>
        <p:spPr bwMode="auto">
          <a:xfrm>
            <a:off x="6376989" y="4427538"/>
            <a:ext cx="795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86" name="Rectangle 24"/>
          <p:cNvSpPr>
            <a:spLocks noChangeArrowheads="1"/>
          </p:cNvSpPr>
          <p:nvPr/>
        </p:nvSpPr>
        <p:spPr bwMode="auto">
          <a:xfrm>
            <a:off x="7212014" y="3471864"/>
            <a:ext cx="1577975" cy="14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sz="1600" b="1"/>
              <a:t>Ochranná vrstva</a:t>
            </a:r>
            <a:endParaRPr lang="cs-CZ" altLang="cs-CZ"/>
          </a:p>
        </p:txBody>
      </p:sp>
      <p:sp>
        <p:nvSpPr>
          <p:cNvPr id="15387" name="Rectangle 25"/>
          <p:cNvSpPr>
            <a:spLocks noChangeArrowheads="1"/>
          </p:cNvSpPr>
          <p:nvPr/>
        </p:nvSpPr>
        <p:spPr bwMode="auto">
          <a:xfrm>
            <a:off x="7258050" y="3970338"/>
            <a:ext cx="215265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sz="1600" b="1"/>
              <a:t>Odrazivá vrstva (Al, Ag)</a:t>
            </a:r>
            <a:endParaRPr lang="cs-CZ" altLang="cs-CZ"/>
          </a:p>
        </p:txBody>
      </p:sp>
      <p:sp>
        <p:nvSpPr>
          <p:cNvPr id="15388" name="Rectangle 26"/>
          <p:cNvSpPr>
            <a:spLocks noChangeArrowheads="1"/>
          </p:cNvSpPr>
          <p:nvPr/>
        </p:nvSpPr>
        <p:spPr bwMode="auto">
          <a:xfrm>
            <a:off x="7273925" y="4343401"/>
            <a:ext cx="1168400" cy="13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sz="1600" b="1"/>
              <a:t>Polykarbonát</a:t>
            </a:r>
            <a:endParaRPr lang="cs-CZ" altLang="cs-CZ"/>
          </a:p>
        </p:txBody>
      </p:sp>
      <p:sp>
        <p:nvSpPr>
          <p:cNvPr id="15389" name="Rectangle 27"/>
          <p:cNvSpPr>
            <a:spLocks noChangeArrowheads="1"/>
          </p:cNvSpPr>
          <p:nvPr/>
        </p:nvSpPr>
        <p:spPr bwMode="auto">
          <a:xfrm>
            <a:off x="3733801" y="3352800"/>
            <a:ext cx="1577975" cy="141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sz="1600" b="1"/>
              <a:t>Etiketa</a:t>
            </a:r>
            <a:endParaRPr lang="cs-CZ" altLang="cs-CZ"/>
          </a:p>
        </p:txBody>
      </p:sp>
      <p:sp>
        <p:nvSpPr>
          <p:cNvPr id="15390" name="Line 28"/>
          <p:cNvSpPr>
            <a:spLocks noChangeShapeType="1"/>
          </p:cNvSpPr>
          <p:nvPr/>
        </p:nvSpPr>
        <p:spPr bwMode="auto">
          <a:xfrm flipH="1">
            <a:off x="4114800" y="4019550"/>
            <a:ext cx="134938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91" name="Line 29"/>
          <p:cNvSpPr>
            <a:spLocks noChangeShapeType="1"/>
          </p:cNvSpPr>
          <p:nvPr/>
        </p:nvSpPr>
        <p:spPr bwMode="auto">
          <a:xfrm>
            <a:off x="4281488" y="4019551"/>
            <a:ext cx="157162" cy="847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92" name="Oval 30"/>
          <p:cNvSpPr>
            <a:spLocks noChangeArrowheads="1"/>
          </p:cNvSpPr>
          <p:nvPr/>
        </p:nvSpPr>
        <p:spPr bwMode="auto">
          <a:xfrm>
            <a:off x="3498851" y="4868863"/>
            <a:ext cx="1527175" cy="93662"/>
          </a:xfrm>
          <a:prstGeom prst="ellipse">
            <a:avLst/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15393" name="Line 31"/>
          <p:cNvSpPr>
            <a:spLocks noChangeShapeType="1"/>
          </p:cNvSpPr>
          <p:nvPr/>
        </p:nvSpPr>
        <p:spPr bwMode="auto">
          <a:xfrm>
            <a:off x="4114800" y="4960939"/>
            <a:ext cx="0" cy="492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94" name="Line 32"/>
          <p:cNvSpPr>
            <a:spLocks noChangeShapeType="1"/>
          </p:cNvSpPr>
          <p:nvPr/>
        </p:nvSpPr>
        <p:spPr bwMode="auto">
          <a:xfrm>
            <a:off x="4449763" y="4972051"/>
            <a:ext cx="0" cy="479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95" name="Rectangle 33"/>
          <p:cNvSpPr>
            <a:spLocks noChangeArrowheads="1"/>
          </p:cNvSpPr>
          <p:nvPr/>
        </p:nvSpPr>
        <p:spPr bwMode="auto">
          <a:xfrm>
            <a:off x="3540126" y="5545139"/>
            <a:ext cx="1577975" cy="14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cs-CZ" altLang="cs-CZ" sz="1600" b="1"/>
              <a:t>Laser</a:t>
            </a:r>
            <a:endParaRPr lang="cs-CZ" altLang="cs-CZ"/>
          </a:p>
        </p:txBody>
      </p:sp>
      <p:sp>
        <p:nvSpPr>
          <p:cNvPr id="15396" name="Line 34"/>
          <p:cNvSpPr>
            <a:spLocks noChangeShapeType="1"/>
          </p:cNvSpPr>
          <p:nvPr/>
        </p:nvSpPr>
        <p:spPr bwMode="auto">
          <a:xfrm flipV="1">
            <a:off x="3997325" y="38258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97" name="Line 35"/>
          <p:cNvSpPr>
            <a:spLocks noChangeShapeType="1"/>
          </p:cNvSpPr>
          <p:nvPr/>
        </p:nvSpPr>
        <p:spPr bwMode="auto">
          <a:xfrm flipV="1">
            <a:off x="5124450" y="39782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98" name="Line 36"/>
          <p:cNvSpPr>
            <a:spLocks noChangeShapeType="1"/>
          </p:cNvSpPr>
          <p:nvPr/>
        </p:nvSpPr>
        <p:spPr bwMode="auto">
          <a:xfrm flipV="1">
            <a:off x="5276850" y="38258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99" name="Line 37"/>
          <p:cNvSpPr>
            <a:spLocks noChangeShapeType="1"/>
          </p:cNvSpPr>
          <p:nvPr/>
        </p:nvSpPr>
        <p:spPr bwMode="auto">
          <a:xfrm flipV="1">
            <a:off x="4114800" y="38258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00" name="Line 38"/>
          <p:cNvSpPr>
            <a:spLocks noChangeShapeType="1"/>
          </p:cNvSpPr>
          <p:nvPr/>
        </p:nvSpPr>
        <p:spPr bwMode="auto">
          <a:xfrm flipV="1">
            <a:off x="4221163" y="38258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01" name="Line 39"/>
          <p:cNvSpPr>
            <a:spLocks noChangeShapeType="1"/>
          </p:cNvSpPr>
          <p:nvPr/>
        </p:nvSpPr>
        <p:spPr bwMode="auto">
          <a:xfrm flipV="1">
            <a:off x="4329113" y="38258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02" name="Line 40"/>
          <p:cNvSpPr>
            <a:spLocks noChangeShapeType="1"/>
          </p:cNvSpPr>
          <p:nvPr/>
        </p:nvSpPr>
        <p:spPr bwMode="auto">
          <a:xfrm flipV="1">
            <a:off x="4437063" y="38258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03" name="Line 41"/>
          <p:cNvSpPr>
            <a:spLocks noChangeShapeType="1"/>
          </p:cNvSpPr>
          <p:nvPr/>
        </p:nvSpPr>
        <p:spPr bwMode="auto">
          <a:xfrm flipV="1">
            <a:off x="4545013" y="38258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04" name="Line 42"/>
          <p:cNvSpPr>
            <a:spLocks noChangeShapeType="1"/>
          </p:cNvSpPr>
          <p:nvPr/>
        </p:nvSpPr>
        <p:spPr bwMode="auto">
          <a:xfrm flipV="1">
            <a:off x="4652963" y="38258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05" name="Line 43"/>
          <p:cNvSpPr>
            <a:spLocks noChangeShapeType="1"/>
          </p:cNvSpPr>
          <p:nvPr/>
        </p:nvSpPr>
        <p:spPr bwMode="auto">
          <a:xfrm flipV="1">
            <a:off x="4760913" y="38258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06" name="Line 44"/>
          <p:cNvSpPr>
            <a:spLocks noChangeShapeType="1"/>
          </p:cNvSpPr>
          <p:nvPr/>
        </p:nvSpPr>
        <p:spPr bwMode="auto">
          <a:xfrm flipV="1">
            <a:off x="4868863" y="38258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07" name="Line 45"/>
          <p:cNvSpPr>
            <a:spLocks noChangeShapeType="1"/>
          </p:cNvSpPr>
          <p:nvPr/>
        </p:nvSpPr>
        <p:spPr bwMode="auto">
          <a:xfrm flipV="1">
            <a:off x="4976813" y="38258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08" name="Line 46"/>
          <p:cNvSpPr>
            <a:spLocks noChangeShapeType="1"/>
          </p:cNvSpPr>
          <p:nvPr/>
        </p:nvSpPr>
        <p:spPr bwMode="auto">
          <a:xfrm flipV="1">
            <a:off x="5084763" y="38258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09" name="Line 47"/>
          <p:cNvSpPr>
            <a:spLocks noChangeShapeType="1"/>
          </p:cNvSpPr>
          <p:nvPr/>
        </p:nvSpPr>
        <p:spPr bwMode="auto">
          <a:xfrm flipV="1">
            <a:off x="5129214" y="3902075"/>
            <a:ext cx="147637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10" name="Line 48"/>
          <p:cNvSpPr>
            <a:spLocks noChangeShapeType="1"/>
          </p:cNvSpPr>
          <p:nvPr/>
        </p:nvSpPr>
        <p:spPr bwMode="auto">
          <a:xfrm flipV="1">
            <a:off x="5173663" y="39782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11" name="Line 49"/>
          <p:cNvSpPr>
            <a:spLocks noChangeShapeType="1"/>
          </p:cNvSpPr>
          <p:nvPr/>
        </p:nvSpPr>
        <p:spPr bwMode="auto">
          <a:xfrm flipV="1">
            <a:off x="5276850" y="39782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12" name="Line 50"/>
          <p:cNvSpPr>
            <a:spLocks noChangeShapeType="1"/>
          </p:cNvSpPr>
          <p:nvPr/>
        </p:nvSpPr>
        <p:spPr bwMode="auto">
          <a:xfrm flipV="1">
            <a:off x="5380038" y="39782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13" name="Line 51"/>
          <p:cNvSpPr>
            <a:spLocks noChangeShapeType="1"/>
          </p:cNvSpPr>
          <p:nvPr/>
        </p:nvSpPr>
        <p:spPr bwMode="auto">
          <a:xfrm flipV="1">
            <a:off x="5483225" y="39782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14" name="Line 52"/>
          <p:cNvSpPr>
            <a:spLocks noChangeShapeType="1"/>
          </p:cNvSpPr>
          <p:nvPr/>
        </p:nvSpPr>
        <p:spPr bwMode="auto">
          <a:xfrm flipV="1">
            <a:off x="5586413" y="39782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15" name="Line 53"/>
          <p:cNvSpPr>
            <a:spLocks noChangeShapeType="1"/>
          </p:cNvSpPr>
          <p:nvPr/>
        </p:nvSpPr>
        <p:spPr bwMode="auto">
          <a:xfrm flipV="1">
            <a:off x="5689600" y="39782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16" name="Line 54"/>
          <p:cNvSpPr>
            <a:spLocks noChangeShapeType="1"/>
          </p:cNvSpPr>
          <p:nvPr/>
        </p:nvSpPr>
        <p:spPr bwMode="auto">
          <a:xfrm flipV="1">
            <a:off x="5792788" y="39782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17" name="Line 55"/>
          <p:cNvSpPr>
            <a:spLocks noChangeShapeType="1"/>
          </p:cNvSpPr>
          <p:nvPr/>
        </p:nvSpPr>
        <p:spPr bwMode="auto">
          <a:xfrm flipV="1">
            <a:off x="5895975" y="39782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18" name="Line 56"/>
          <p:cNvSpPr>
            <a:spLocks noChangeShapeType="1"/>
          </p:cNvSpPr>
          <p:nvPr/>
        </p:nvSpPr>
        <p:spPr bwMode="auto">
          <a:xfrm flipV="1">
            <a:off x="5999163" y="39782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19" name="Line 57"/>
          <p:cNvSpPr>
            <a:spLocks noChangeShapeType="1"/>
          </p:cNvSpPr>
          <p:nvPr/>
        </p:nvSpPr>
        <p:spPr bwMode="auto">
          <a:xfrm flipV="1">
            <a:off x="6102350" y="39782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20" name="Line 58"/>
          <p:cNvSpPr>
            <a:spLocks noChangeShapeType="1"/>
          </p:cNvSpPr>
          <p:nvPr/>
        </p:nvSpPr>
        <p:spPr bwMode="auto">
          <a:xfrm flipV="1">
            <a:off x="3733801" y="3825876"/>
            <a:ext cx="296863" cy="296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21" name="Line 59"/>
          <p:cNvSpPr>
            <a:spLocks noChangeShapeType="1"/>
          </p:cNvSpPr>
          <p:nvPr/>
        </p:nvSpPr>
        <p:spPr bwMode="auto">
          <a:xfrm flipV="1">
            <a:off x="3844926" y="3992563"/>
            <a:ext cx="136525" cy="138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22" name="Line 60"/>
          <p:cNvSpPr>
            <a:spLocks noChangeShapeType="1"/>
          </p:cNvSpPr>
          <p:nvPr/>
        </p:nvSpPr>
        <p:spPr bwMode="auto">
          <a:xfrm flipV="1">
            <a:off x="3600450" y="39782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23" name="Line 61"/>
          <p:cNvSpPr>
            <a:spLocks noChangeShapeType="1"/>
          </p:cNvSpPr>
          <p:nvPr/>
        </p:nvSpPr>
        <p:spPr bwMode="auto">
          <a:xfrm flipV="1">
            <a:off x="3498850" y="39782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24" name="Line 62"/>
          <p:cNvSpPr>
            <a:spLocks noChangeShapeType="1"/>
          </p:cNvSpPr>
          <p:nvPr/>
        </p:nvSpPr>
        <p:spPr bwMode="auto">
          <a:xfrm flipV="1">
            <a:off x="3387725" y="39782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25" name="Line 63"/>
          <p:cNvSpPr>
            <a:spLocks noChangeShapeType="1"/>
          </p:cNvSpPr>
          <p:nvPr/>
        </p:nvSpPr>
        <p:spPr bwMode="auto">
          <a:xfrm flipV="1">
            <a:off x="3276600" y="39782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26" name="Line 64"/>
          <p:cNvSpPr>
            <a:spLocks noChangeShapeType="1"/>
          </p:cNvSpPr>
          <p:nvPr/>
        </p:nvSpPr>
        <p:spPr bwMode="auto">
          <a:xfrm flipV="1">
            <a:off x="3165475" y="39782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27" name="Line 65"/>
          <p:cNvSpPr>
            <a:spLocks noChangeShapeType="1"/>
          </p:cNvSpPr>
          <p:nvPr/>
        </p:nvSpPr>
        <p:spPr bwMode="auto">
          <a:xfrm flipV="1">
            <a:off x="3067051" y="3959226"/>
            <a:ext cx="149225" cy="150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28" name="Line 66"/>
          <p:cNvSpPr>
            <a:spLocks noChangeShapeType="1"/>
          </p:cNvSpPr>
          <p:nvPr/>
        </p:nvSpPr>
        <p:spPr bwMode="auto">
          <a:xfrm flipV="1">
            <a:off x="3063875" y="384175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29" name="Line 67"/>
          <p:cNvSpPr>
            <a:spLocks noChangeShapeType="1"/>
          </p:cNvSpPr>
          <p:nvPr/>
        </p:nvSpPr>
        <p:spPr bwMode="auto">
          <a:xfrm flipV="1">
            <a:off x="2957513" y="38258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430" name="Line 68"/>
          <p:cNvSpPr>
            <a:spLocks noChangeShapeType="1"/>
          </p:cNvSpPr>
          <p:nvPr/>
        </p:nvSpPr>
        <p:spPr bwMode="auto">
          <a:xfrm flipV="1">
            <a:off x="2838450" y="3825875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866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Periferie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Obrazovka</a:t>
            </a:r>
          </a:p>
          <a:p>
            <a:r>
              <a:rPr lang="cs-CZ" dirty="0" smtClean="0"/>
              <a:t>Myš</a:t>
            </a:r>
          </a:p>
          <a:p>
            <a:r>
              <a:rPr lang="cs-CZ" dirty="0" smtClean="0"/>
              <a:t>Klávesnice</a:t>
            </a:r>
          </a:p>
          <a:p>
            <a:r>
              <a:rPr lang="cs-CZ" dirty="0" smtClean="0"/>
              <a:t>Tiskárny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397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Operační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programové vybavení počítače. Typicky má vyšší práva než ostatní software a zajišťuje komunikaci uživatelských programů a hardwaru.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770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Generické komponenty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správa procesorů</a:t>
            </a:r>
          </a:p>
          <a:p>
            <a:r>
              <a:rPr lang="cs-CZ" dirty="0"/>
              <a:t>správa procesů (proces – činnost řízená programem)</a:t>
            </a:r>
          </a:p>
          <a:p>
            <a:r>
              <a:rPr lang="cs-CZ" dirty="0"/>
              <a:t>správa (hlavní, vnitřní) paměti</a:t>
            </a:r>
          </a:p>
          <a:p>
            <a:r>
              <a:rPr lang="cs-CZ" dirty="0"/>
              <a:t>správa souborů</a:t>
            </a:r>
          </a:p>
          <a:p>
            <a:r>
              <a:rPr lang="cs-CZ" dirty="0"/>
              <a:t>správa I/O systémů</a:t>
            </a:r>
          </a:p>
          <a:p>
            <a:r>
              <a:rPr lang="cs-CZ" dirty="0"/>
              <a:t>správa vnější (sekundární) paměti</a:t>
            </a:r>
          </a:p>
          <a:p>
            <a:r>
              <a:rPr lang="cs-CZ" dirty="0" err="1"/>
              <a:t>networking</a:t>
            </a:r>
            <a:r>
              <a:rPr lang="cs-CZ" dirty="0"/>
              <a:t>, distribuované systémy</a:t>
            </a:r>
          </a:p>
          <a:p>
            <a:r>
              <a:rPr lang="cs-CZ" dirty="0"/>
              <a:t>systém ochran</a:t>
            </a:r>
          </a:p>
          <a:p>
            <a:r>
              <a:rPr lang="cs-CZ" dirty="0"/>
              <a:t>interpret příkazů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296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IM podle Jeanette </a:t>
            </a:r>
            <a:r>
              <a:rPr lang="cs-CZ" b="1" dirty="0" err="1" smtClean="0"/>
              <a:t>Wing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IM je dovednost základní, tedy nutná pro plnohodnotné fungování v moderní společnosti.</a:t>
            </a:r>
          </a:p>
          <a:p>
            <a:r>
              <a:rPr lang="cs-CZ" dirty="0"/>
              <a:t>Jde o způsob myšlení lidí, nikoliv strojů, IM není mechanické.</a:t>
            </a:r>
          </a:p>
          <a:p>
            <a:r>
              <a:rPr lang="cs-CZ" dirty="0"/>
              <a:t>IM kombinuje a doplňuje matematické a technické myšlení. Používané modely jsou matematické (jako v každé vědě), jsou ale omezené konstrukčními možnostmi strojů. Z druhé strany, informatika je podobná technice, protože produkuje nástroje interagující s fyzickým světem. Vytváří si ovšem také světy vlastní, fyzikou neomezené.</a:t>
            </a:r>
          </a:p>
          <a:p>
            <a:r>
              <a:rPr lang="cs-CZ" dirty="0"/>
              <a:t>Už v původním článku autorka uvedla pozoruhodný rys IM, který se v různých obměnách objevuje i v dalších definicích: IM samozřejmě zahrnuje konceptualizaci, vyžaduje ovšem </a:t>
            </a:r>
            <a:r>
              <a:rPr lang="cs-CZ" i="1" dirty="0"/>
              <a:t>uvažování na několika úrovních abstrakce zároveň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39442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82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IM podle Jeanette </a:t>
            </a:r>
            <a:r>
              <a:rPr lang="cs-CZ" b="1" dirty="0" err="1" smtClean="0"/>
              <a:t>Wing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„IM jsou myšlenkové postupy zapojené při takovém formulování problémů a jejich řešení, které umožní tato řešení efektivně provést agentem zpracovávajícím informace.“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1259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IM podle ISTE a </a:t>
            </a:r>
            <a:r>
              <a:rPr lang="pl-PL" b="1" dirty="0" smtClean="0"/>
              <a:t>CSTA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Formulovat problémy způsobem, který umožňuje jejich strojové řešení</a:t>
            </a:r>
          </a:p>
          <a:p>
            <a:r>
              <a:rPr lang="cs-CZ" dirty="0" smtClean="0"/>
              <a:t>Logicky uspořádávat a zkoumat data</a:t>
            </a:r>
          </a:p>
          <a:p>
            <a:r>
              <a:rPr lang="cs-CZ" dirty="0" smtClean="0"/>
              <a:t>Reprezentovat data prostřednictvím abstrakcí, jako jsou modely a simulace</a:t>
            </a:r>
          </a:p>
          <a:p>
            <a:r>
              <a:rPr lang="cs-CZ" dirty="0" smtClean="0"/>
              <a:t>Automatizovat řešení pomocí algoritmického myšlení (jako posloupnost kroků)</a:t>
            </a:r>
          </a:p>
          <a:p>
            <a:r>
              <a:rPr lang="cs-CZ" dirty="0" smtClean="0"/>
              <a:t>Odhalit, prozkoumat a provést možná řešení s cílem odhalit nejúčinnější kombinaci činností a zdrojů</a:t>
            </a:r>
          </a:p>
          <a:p>
            <a:r>
              <a:rPr lang="cs-CZ" dirty="0" smtClean="0"/>
              <a:t>Zobecňovat a přenášet tento postup řešení problémů do nejrůznějších dalších oblastí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8017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IM podle Královské </a:t>
            </a:r>
            <a:r>
              <a:rPr lang="cs-CZ" b="1" dirty="0" smtClean="0"/>
              <a:t>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„IM je postup rozpoznávání informatických aspektů světa kolem nás a využití informatických prostředků k porozumění a uvažování o přirozených i umělých systémech a procesech.“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5054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IM podle </a:t>
            </a:r>
            <a:r>
              <a:rPr lang="cs-CZ" b="1" dirty="0" smtClean="0"/>
              <a:t>Google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 zahrnuje sadu technik a dovedností k řešení problémů, které při psaní běžně používaných aplikací (vyhledávání, email, mapy), používají softwaroví inženýři. IM je nicméně využitelné téměř v jakémkoliv předmětu. Součástí IM jsou zejména </a:t>
            </a:r>
          </a:p>
          <a:p>
            <a:pPr lvl="1"/>
            <a:r>
              <a:rPr lang="cs-CZ" dirty="0" smtClean="0"/>
              <a:t>rozklad problému,</a:t>
            </a:r>
          </a:p>
          <a:p>
            <a:pPr lvl="1"/>
            <a:r>
              <a:rPr lang="cs-CZ" dirty="0" smtClean="0"/>
              <a:t>rozpoznávání vzorů (např. v grafech na burze, ale i v procesech),</a:t>
            </a:r>
          </a:p>
          <a:p>
            <a:pPr lvl="1"/>
            <a:r>
              <a:rPr lang="cs-CZ" dirty="0" smtClean="0"/>
              <a:t>zobecňování vzorů (tedy vytváření abstraktních modelů),</a:t>
            </a:r>
          </a:p>
          <a:p>
            <a:pPr lvl="1"/>
            <a:r>
              <a:rPr lang="cs-CZ" dirty="0" smtClean="0"/>
              <a:t>navrhování algoritmů.</a:t>
            </a:r>
          </a:p>
          <a:p>
            <a:pPr lvl="1"/>
            <a:endParaRPr lang="cs-CZ" dirty="0"/>
          </a:p>
          <a:p>
            <a:r>
              <a:rPr lang="cs-CZ" dirty="0" smtClean="0">
                <a:hlinkClick r:id="rId2"/>
              </a:rPr>
              <a:t>https://edu.google.com/resources/programs/exploring-computational-thinking/</a:t>
            </a:r>
            <a:endParaRPr lang="cs-CZ" dirty="0" smtClean="0"/>
          </a:p>
          <a:p>
            <a:r>
              <a:rPr lang="cs-CZ" dirty="0" smtClean="0"/>
              <a:t>Vychází přitom z: </a:t>
            </a:r>
            <a:r>
              <a:rPr lang="cs-CZ" dirty="0" smtClean="0">
                <a:hlinkClick r:id="rId3"/>
              </a:rPr>
              <a:t>https://docs.google.com/spreadsheets/d/1SE7hGK5CkOlAf6oEnqk0DPr8OOSdyGZmRnROhr0XHys/edit#gid=218360034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6737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 podle </a:t>
            </a:r>
            <a:r>
              <a:rPr lang="cs-CZ" dirty="0" err="1"/>
              <a:t>Computer</a:t>
            </a:r>
            <a:r>
              <a:rPr lang="cs-CZ" dirty="0"/>
              <a:t> Science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Fun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IM souvisí </a:t>
            </a:r>
            <a:r>
              <a:rPr lang="cs-CZ" dirty="0"/>
              <a:t>s řešením problémů a vyplývají ze zkoumání povahy zpracování informace. Zahrnuje jak dovednosti rozvíjené většinou předmětů (jako tvořivost, schopnost vysvětlování a týmové práce), tak i několik velmi specifických dovedností řešení problémů, jako schopnost logického, algoritmického a rekurzivního myšlení</a:t>
            </a:r>
          </a:p>
        </p:txBody>
      </p:sp>
    </p:spTree>
    <p:extLst>
      <p:ext uri="{BB962C8B-B14F-4D97-AF65-F5344CB8AC3E}">
        <p14:creationId xmlns:p14="http://schemas.microsoft.com/office/powerpoint/2010/main" val="2601283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1500</Words>
  <Application>Microsoft Office PowerPoint</Application>
  <PresentationFormat>Širokoúhlá obrazovka</PresentationFormat>
  <Paragraphs>264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5" baseType="lpstr">
      <vt:lpstr>Arial</vt:lpstr>
      <vt:lpstr>Calibri</vt:lpstr>
      <vt:lpstr>Calibri Light</vt:lpstr>
      <vt:lpstr>Times New Roman</vt:lpstr>
      <vt:lpstr>Office Theme</vt:lpstr>
      <vt:lpstr>Řešení problémů</vt:lpstr>
      <vt:lpstr>Osnova</vt:lpstr>
      <vt:lpstr>Informatické myšlení</vt:lpstr>
      <vt:lpstr>IM podle Jeanette Wing</vt:lpstr>
      <vt:lpstr>IM podle Jeanette Wing</vt:lpstr>
      <vt:lpstr>IM podle ISTE a CSTA</vt:lpstr>
      <vt:lpstr>IM podle Královské společnosti</vt:lpstr>
      <vt:lpstr>IM podle Google</vt:lpstr>
      <vt:lpstr>IM podle Computer Science For Fun</vt:lpstr>
      <vt:lpstr>Mozilla Web Literacy</vt:lpstr>
      <vt:lpstr>Otevřené otázky</vt:lpstr>
      <vt:lpstr>Informační potřeba</vt:lpstr>
      <vt:lpstr>Různé definice, různá pojetí</vt:lpstr>
      <vt:lpstr>Možné dělení</vt:lpstr>
      <vt:lpstr>Dervinové model informačního chování</vt:lpstr>
      <vt:lpstr>Informační potřeba a informační chování</vt:lpstr>
      <vt:lpstr>Digitální propast</vt:lpstr>
      <vt:lpstr>Opět složitá definice</vt:lpstr>
      <vt:lpstr>Důvody vzniku podle Jana van Dijka</vt:lpstr>
      <vt:lpstr>DK jako téma sociální politiky</vt:lpstr>
      <vt:lpstr>Co je to počítač?</vt:lpstr>
      <vt:lpstr>Technické vybavení počítačů v kostce</vt:lpstr>
      <vt:lpstr>Základní problémy</vt:lpstr>
      <vt:lpstr>Počítač</vt:lpstr>
      <vt:lpstr>Harvardská architektura</vt:lpstr>
      <vt:lpstr>Schéma</vt:lpstr>
      <vt:lpstr>Von Neumannova architektura</vt:lpstr>
      <vt:lpstr>Schéma</vt:lpstr>
      <vt:lpstr>Charakteristiky</vt:lpstr>
      <vt:lpstr>Odlišnosti dneška</vt:lpstr>
      <vt:lpstr>Procesor</vt:lpstr>
      <vt:lpstr>Prezentace aplikace PowerPoint</vt:lpstr>
      <vt:lpstr>Prezentace aplikace PowerPoint</vt:lpstr>
      <vt:lpstr>Paměti</vt:lpstr>
      <vt:lpstr>Parametry</vt:lpstr>
      <vt:lpstr>CD-ROM</vt:lpstr>
      <vt:lpstr>Periferie</vt:lpstr>
      <vt:lpstr>Operační systém</vt:lpstr>
      <vt:lpstr>Generické komponenty</vt:lpstr>
      <vt:lpstr>Děkuji za pozornost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Řešení problémů</dc:title>
  <dc:creator>Michal Černý</dc:creator>
  <cp:lastModifiedBy>Michal Cerny</cp:lastModifiedBy>
  <cp:revision>7</cp:revision>
  <dcterms:created xsi:type="dcterms:W3CDTF">2017-12-07T08:55:54Z</dcterms:created>
  <dcterms:modified xsi:type="dcterms:W3CDTF">2017-12-07T22:58:23Z</dcterms:modified>
</cp:coreProperties>
</file>