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6B1639-45E1-4447-A0F6-42B24A819F6B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" TargetMode="External"/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024336" cy="883852"/>
          </a:xfrm>
        </p:spPr>
        <p:txBody>
          <a:bodyPr>
            <a:normAutofit/>
          </a:bodyPr>
          <a:lstStyle/>
          <a:p>
            <a:r>
              <a:rPr lang="cs-CZ" sz="2800" dirty="0"/>
              <a:t>Archiv města Brna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251520" y="2564905"/>
            <a:ext cx="2880320" cy="2232248"/>
          </a:xfrm>
        </p:spPr>
        <p:txBody>
          <a:bodyPr>
            <a:normAutofit/>
          </a:bodyPr>
          <a:lstStyle/>
          <a:p>
            <a:r>
              <a:rPr lang="cs-CZ" sz="1600" dirty="0"/>
              <a:t>PhDr. Libor Blažek</a:t>
            </a:r>
          </a:p>
          <a:p>
            <a:r>
              <a:rPr lang="cs-CZ" sz="1600" dirty="0"/>
              <a:t>vedoucí odboru </a:t>
            </a:r>
          </a:p>
          <a:p>
            <a:r>
              <a:rPr lang="cs-CZ" sz="1600" dirty="0"/>
              <a:t>Archiv města Brna</a:t>
            </a:r>
          </a:p>
          <a:p>
            <a:endParaRPr lang="cs-CZ" sz="1600" dirty="0"/>
          </a:p>
          <a:p>
            <a:r>
              <a:rPr lang="cs-CZ" sz="1600" dirty="0"/>
              <a:t>Mgr. Radana Červená, </a:t>
            </a:r>
            <a:r>
              <a:rPr lang="cs-CZ" sz="1600" dirty="0" err="1"/>
              <a:t>Ph.D</a:t>
            </a:r>
            <a:r>
              <a:rPr lang="cs-CZ" sz="1600" dirty="0"/>
              <a:t>.</a:t>
            </a:r>
          </a:p>
          <a:p>
            <a:r>
              <a:rPr lang="cs-CZ" sz="1600" dirty="0"/>
              <a:t>vedoucí oddělení archivně-zpracovatelského</a:t>
            </a:r>
          </a:p>
        </p:txBody>
      </p:sp>
      <p:pic>
        <p:nvPicPr>
          <p:cNvPr id="16" name="Zástupný symbol pro obrázek 15" descr="AMB r_2007_foto s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6" name="Zástupný symbol pro obsah 5" descr="skenování0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6570" y="1920875"/>
            <a:ext cx="3179859" cy="4433888"/>
          </a:xfrm>
        </p:spPr>
      </p:pic>
      <p:pic>
        <p:nvPicPr>
          <p:cNvPr id="7" name="Zástupný symbol pro obsah 6" descr="skenování00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822" y="1920875"/>
            <a:ext cx="303735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 Sb.,</a:t>
            </a:r>
            <a:br>
              <a:rPr lang="cs-CZ" dirty="0"/>
            </a:br>
            <a:r>
              <a:rPr lang="cs-CZ" dirty="0"/>
              <a:t>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první celostátní legislativní úprava v historii českých zemí</a:t>
            </a:r>
          </a:p>
          <a:p>
            <a:r>
              <a:rPr lang="cs-CZ" dirty="0"/>
              <a:t>organizace a řízení archivnictví náleží ministerstvu vnitra</a:t>
            </a:r>
          </a:p>
          <a:p>
            <a:pPr lvl="1"/>
            <a:r>
              <a:rPr lang="cs-CZ" dirty="0"/>
              <a:t>vydává pokyny pro vedení archivních prací, kontroluje stav a úschovu archivního materiálu, vede evidenci JAF, řídí vědeckou a kulturně osvětovou činnost, dohlíží na provádění vyřazovacích prací, pečuje o zpřístupňování a zveřejňování archivního materiálu, pečuje o odborný růst archivních pracovníků</a:t>
            </a:r>
          </a:p>
          <a:p>
            <a:pPr lvl="1"/>
            <a:r>
              <a:rPr lang="cs-CZ" dirty="0"/>
              <a:t>poradním orgánem vědecká archivní rada</a:t>
            </a:r>
          </a:p>
          <a:p>
            <a:r>
              <a:rPr lang="cs-CZ" dirty="0"/>
              <a:t>zavádí </a:t>
            </a:r>
          </a:p>
          <a:p>
            <a:pPr lvl="1"/>
            <a:r>
              <a:rPr lang="cs-CZ" dirty="0"/>
              <a:t>jednotnou archivní organizaci</a:t>
            </a:r>
          </a:p>
          <a:p>
            <a:pPr lvl="1"/>
            <a:r>
              <a:rPr lang="cs-CZ" dirty="0"/>
              <a:t>jednotný archivní fond</a:t>
            </a:r>
          </a:p>
          <a:p>
            <a:pPr lvl="1"/>
            <a:r>
              <a:rPr lang="cs-CZ" dirty="0"/>
              <a:t>státní archivy</a:t>
            </a:r>
          </a:p>
          <a:p>
            <a:pPr lvl="1"/>
            <a:r>
              <a:rPr lang="cs-CZ" dirty="0"/>
              <a:t>do organizace státních archivů začleňuje zemědělsko-lesnické archivy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Zákon</a:t>
            </a:r>
            <a:r>
              <a:rPr lang="cs-CZ" dirty="0"/>
              <a:t> č. 97/1974 Sb.,o archivnictví</a:t>
            </a:r>
          </a:p>
        </p:txBody>
      </p:sp>
      <p:pic>
        <p:nvPicPr>
          <p:cNvPr id="13" name="Zástupný symbol pro obrázek 12" descr="skenování0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920875"/>
            <a:ext cx="3017310" cy="4433888"/>
          </a:xfrm>
        </p:spPr>
      </p:pic>
      <p:pic>
        <p:nvPicPr>
          <p:cNvPr id="14" name="Zástupný symbol pro obsah 13" descr="skenování0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487" y="1920875"/>
            <a:ext cx="319002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první zákon o archivnictví v Československu</a:t>
            </a:r>
          </a:p>
          <a:p>
            <a:r>
              <a:rPr lang="cs-CZ" dirty="0"/>
              <a:t>zavádí a stanovuje:</a:t>
            </a:r>
          </a:p>
          <a:p>
            <a:pPr lvl="1"/>
            <a:r>
              <a:rPr lang="cs-CZ" dirty="0"/>
              <a:t>archivní terminologii </a:t>
            </a:r>
          </a:p>
          <a:p>
            <a:pPr lvl="2"/>
            <a:r>
              <a:rPr lang="cs-CZ" dirty="0"/>
              <a:t>archiválie – písemné, obrazové, zvukové a jiné záznamy, které vzešly z činnosti státních a jiných orgánů a organizací i z činnosti jednotlivců a které vzhledem ke svému významu historickému, politickému, hospodářskému nebo kulturnímu mají trvalou dokumentární hodnotu</a:t>
            </a:r>
          </a:p>
          <a:p>
            <a:pPr lvl="1"/>
            <a:r>
              <a:rPr lang="cs-CZ" dirty="0"/>
              <a:t>ochranu písemností a archiválií </a:t>
            </a:r>
          </a:p>
          <a:p>
            <a:pPr lvl="2"/>
            <a:r>
              <a:rPr lang="cs-CZ" dirty="0" err="1"/>
              <a:t>předarchivní</a:t>
            </a:r>
            <a:r>
              <a:rPr lang="cs-CZ" dirty="0"/>
              <a:t> péče – původce je povinen zajistit odbornou správu svých písemností, vést jejich řádnou spisovou evidenci, zajistit jejich bezpečné uložení a následné vyřazení ve skartačním řízení</a:t>
            </a:r>
          </a:p>
          <a:p>
            <a:pPr lvl="2"/>
            <a:r>
              <a:rPr lang="cs-CZ" dirty="0"/>
              <a:t>ochrana archiválií – archiválie jsou chráněny státem, který zajišťuje jejich ochranu prostřednictvím příslušných archivů </a:t>
            </a:r>
          </a:p>
          <a:p>
            <a:pPr lvl="1"/>
            <a:r>
              <a:rPr lang="cs-CZ" dirty="0"/>
              <a:t>podmínky využití archiválií v cizině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nahlížení do archiválií</a:t>
            </a:r>
          </a:p>
          <a:p>
            <a:pPr lvl="1"/>
            <a:r>
              <a:rPr lang="cs-CZ" dirty="0"/>
              <a:t>badatelé nahlížejí do archiválií starších 50 let bez souhlasu ředitele archivu (nahlížení do mladších je podmíněno souhlasem ředitele archivu)</a:t>
            </a:r>
          </a:p>
          <a:p>
            <a:r>
              <a:rPr lang="cs-CZ" dirty="0"/>
              <a:t>působnost ministerstva vnitra (MV)</a:t>
            </a:r>
          </a:p>
          <a:p>
            <a:pPr lvl="1"/>
            <a:r>
              <a:rPr lang="cs-CZ" dirty="0"/>
              <a:t>organizace a jednotné řízení archivnictví</a:t>
            </a:r>
          </a:p>
          <a:p>
            <a:pPr lvl="1"/>
            <a:r>
              <a:rPr lang="cs-CZ" dirty="0"/>
              <a:t>Vědecká archivní rada – poradní orgán MV pro odborné a vědecké otázky archivnictví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Archivní síť</a:t>
            </a:r>
          </a:p>
          <a:p>
            <a:pPr lvl="1"/>
            <a:r>
              <a:rPr lang="cs-CZ" dirty="0"/>
              <a:t>Státní ústřední archiv (SÚAR)</a:t>
            </a:r>
          </a:p>
          <a:p>
            <a:pPr lvl="1"/>
            <a:r>
              <a:rPr lang="cs-CZ" dirty="0"/>
              <a:t>Státní oblastní archivy (SOA)</a:t>
            </a:r>
          </a:p>
          <a:p>
            <a:pPr lvl="1"/>
            <a:r>
              <a:rPr lang="cs-CZ" dirty="0"/>
              <a:t>Archivy národních výborů (ANV)</a:t>
            </a:r>
          </a:p>
          <a:p>
            <a:pPr lvl="2"/>
            <a:r>
              <a:rPr lang="cs-CZ" dirty="0"/>
              <a:t>Okresní archivy (OA)</a:t>
            </a:r>
          </a:p>
          <a:p>
            <a:pPr lvl="2"/>
            <a:r>
              <a:rPr lang="cs-CZ" dirty="0"/>
              <a:t>Archiv hl. města Prahy (AHMP)</a:t>
            </a:r>
          </a:p>
          <a:p>
            <a:pPr lvl="2"/>
            <a:r>
              <a:rPr lang="cs-CZ" dirty="0"/>
              <a:t>Archiv města Brna (AMB), </a:t>
            </a:r>
          </a:p>
          <a:p>
            <a:pPr lvl="2"/>
            <a:r>
              <a:rPr lang="cs-CZ" dirty="0"/>
              <a:t>Archiv města Ostravy (AMO)</a:t>
            </a:r>
          </a:p>
          <a:p>
            <a:pPr lvl="2"/>
            <a:r>
              <a:rPr lang="cs-CZ" dirty="0"/>
              <a:t>Archiv města Plzně (AMP)</a:t>
            </a:r>
          </a:p>
          <a:p>
            <a:pPr lvl="1"/>
            <a:r>
              <a:rPr lang="cs-CZ" dirty="0"/>
              <a:t>Podnikové archivy (PA)</a:t>
            </a:r>
          </a:p>
          <a:p>
            <a:pPr lvl="1"/>
            <a:r>
              <a:rPr lang="cs-CZ" dirty="0"/>
              <a:t>Archivy zvláštního významu (AZV)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Zvláštní ustanovení</a:t>
            </a:r>
          </a:p>
          <a:p>
            <a:pPr lvl="1"/>
            <a:r>
              <a:rPr lang="cs-CZ" dirty="0"/>
              <a:t>Archivy ozbrojených sil a bezpečnostních sborů</a:t>
            </a:r>
          </a:p>
          <a:p>
            <a:pPr lvl="1"/>
            <a:r>
              <a:rPr lang="cs-CZ" dirty="0"/>
              <a:t>Archivy politických stran, orgánů Národní fronty (NF), Revolučního odborového hnutí (ROH)</a:t>
            </a:r>
          </a:p>
          <a:p>
            <a:pPr lvl="1"/>
            <a:r>
              <a:rPr lang="cs-CZ" dirty="0"/>
              <a:t>Archivy kulturních zařízení, spolků, muzeí, knihoven apod.</a:t>
            </a:r>
          </a:p>
          <a:p>
            <a:r>
              <a:rPr lang="cs-CZ" dirty="0"/>
              <a:t>Finanční sankce za porušení zákona</a:t>
            </a:r>
          </a:p>
          <a:p>
            <a:r>
              <a:rPr lang="cs-CZ" dirty="0"/>
              <a:t>Následné vydání prováděcích předpisů</a:t>
            </a:r>
          </a:p>
          <a:p>
            <a:pPr lvl="1"/>
            <a:r>
              <a:rPr lang="cs-CZ" dirty="0"/>
              <a:t>kritéria pro hodnocení písemností, postup při skartačním řízení, uznání archiválie za kulturní památku (KP), způsoby vedení evidence archiválií, ochrana a kategorizace archiválií, ukládání archiválií do archivů apod.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13" name="Zástupný symbol pro obsah 12" descr="skenování0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91357">
            <a:off x="848908" y="1979729"/>
            <a:ext cx="3159672" cy="4465641"/>
          </a:xfrm>
        </p:spPr>
      </p:pic>
      <p:pic>
        <p:nvPicPr>
          <p:cNvPr id="14" name="Zástupný symbol pro obsah 13" descr="skenování0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388522">
            <a:off x="4705882" y="1720088"/>
            <a:ext cx="3106764" cy="4451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reflektuje změny po roce 1989, ale je pouze formální novelizací zákona č. 97/1974 Sb., o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účelem novely je vytvořit předpoklady pro další rozvoj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upravuje socialistické definice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zachovává Jednotný archivní fond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nahlížení do archiválií omezuje na 30 let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odstraňuje omezení studia pro cizince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změny v archivní síti: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Státní okresní archivy – změna názvu (původně okresní archivy) a zřizovatele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Archiv města Ústí nad Labem – původně okresní archiv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mění se názvy SOA na Moravě: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Moravský zemský archiv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Zemský archiv v Opavě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nastavuje sankce za porušení archivních předpisů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pic>
        <p:nvPicPr>
          <p:cNvPr id="6" name="Zástupný symbol pro obsah 5" descr="skenování0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258204" cy="4433888"/>
          </a:xfrm>
        </p:spPr>
      </p:pic>
      <p:pic>
        <p:nvPicPr>
          <p:cNvPr id="8" name="Zástupný symbol pro obsah 7" descr="skenování00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1552" y="1920875"/>
            <a:ext cx="310989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Archivnictví 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464496"/>
          </a:xfrm>
        </p:spPr>
        <p:txBody>
          <a:bodyPr>
            <a:noAutofit/>
          </a:bodyPr>
          <a:lstStyle/>
          <a:p>
            <a:r>
              <a:rPr lang="cs-CZ" sz="2400" dirty="0"/>
              <a:t>Archivní legislativa</a:t>
            </a:r>
          </a:p>
          <a:p>
            <a:r>
              <a:rPr lang="cs-CZ" sz="2400" dirty="0"/>
              <a:t>Archivní síť. Archivní správa MV ČR. Národní archiv</a:t>
            </a:r>
          </a:p>
          <a:p>
            <a:r>
              <a:rPr lang="cs-CZ" sz="2400" dirty="0"/>
              <a:t>Státní oblastní archivy</a:t>
            </a:r>
          </a:p>
          <a:p>
            <a:r>
              <a:rPr lang="cs-CZ" sz="2400" dirty="0"/>
              <a:t>Státní okresní archivy. Archivy měst</a:t>
            </a:r>
          </a:p>
          <a:p>
            <a:r>
              <a:rPr lang="cs-CZ" sz="2400" dirty="0"/>
              <a:t>Specializované archivy. Bezpečnostní archivy. Soukromé archivy</a:t>
            </a:r>
          </a:p>
          <a:p>
            <a:r>
              <a:rPr lang="cs-CZ" sz="2400" dirty="0"/>
              <a:t>Výběr a evidence archiválií</a:t>
            </a:r>
          </a:p>
          <a:p>
            <a:r>
              <a:rPr lang="cs-CZ" sz="2400" dirty="0"/>
              <a:t>Zpracování archiválií</a:t>
            </a:r>
          </a:p>
          <a:p>
            <a:r>
              <a:rPr lang="cs-CZ" sz="2400" dirty="0"/>
              <a:t>Typy archivních pomůcek</a:t>
            </a:r>
          </a:p>
          <a:p>
            <a:r>
              <a:rPr lang="cs-CZ" sz="2400" dirty="0"/>
              <a:t>Exkurze – Archiv Masarykovy univerzity (27. 3. 2019)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 současné době platný zákon, který se však uvádí buď </a:t>
            </a:r>
            <a:r>
              <a:rPr lang="cs-CZ" u="sng" dirty="0"/>
              <a:t>ve znění pozdějších předpisů </a:t>
            </a:r>
            <a:r>
              <a:rPr lang="cs-CZ" dirty="0"/>
              <a:t>nebo </a:t>
            </a:r>
            <a:r>
              <a:rPr lang="cs-CZ" u="sng" dirty="0"/>
              <a:t>v platném znění</a:t>
            </a:r>
            <a:r>
              <a:rPr lang="cs-CZ" dirty="0"/>
              <a:t> z důvodu pozdějších novelizací a vyhlášek</a:t>
            </a:r>
          </a:p>
          <a:p>
            <a:r>
              <a:rPr lang="cs-CZ" dirty="0"/>
              <a:t>skládá se z 15 částí</a:t>
            </a:r>
          </a:p>
          <a:p>
            <a:pPr lvl="1"/>
            <a:r>
              <a:rPr lang="cs-CZ" dirty="0"/>
              <a:t>důležitá je část první Archivnictví a spisová služba, další části se týkají změn v souvisejících zákonech</a:t>
            </a:r>
          </a:p>
          <a:p>
            <a:r>
              <a:rPr lang="cs-CZ" dirty="0"/>
              <a:t>Archivnictví a spisová služba</a:t>
            </a:r>
          </a:p>
          <a:p>
            <a:pPr lvl="1"/>
            <a:r>
              <a:rPr lang="cs-CZ" dirty="0"/>
              <a:t>vymezení pojmů – archivnictví, archiv, archiválie, archivní fond, archivní sbírka, archivní pomůcka, výkon spisové služby a skartační řízení</a:t>
            </a:r>
          </a:p>
          <a:p>
            <a:pPr lvl="1"/>
            <a:r>
              <a:rPr lang="cs-CZ" dirty="0"/>
              <a:t>výběr archiválií a jejich evidence – povinnosti uchovávání, kritéria, výběr archiválií ve skartačním řízení i </a:t>
            </a:r>
            <a:r>
              <a:rPr lang="cs-CZ" dirty="0" smtClean="0"/>
              <a:t>mimo </a:t>
            </a:r>
            <a:r>
              <a:rPr lang="cs-CZ" dirty="0"/>
              <a:t>něj, evidence archiválií, zpřístupnění archiválií v digitální podobě, prohlášení za AKP nebo NKP, nahlížení do archiválií – badatelna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archivní síť – veřejné, soukromé archivy</a:t>
            </a:r>
          </a:p>
          <a:p>
            <a:pPr lvl="1"/>
            <a:r>
              <a:rPr lang="cs-CZ" dirty="0"/>
              <a:t>působnost ministerstva a jednotlivých archivů, akreditace archivů</a:t>
            </a:r>
          </a:p>
          <a:p>
            <a:pPr lvl="1"/>
            <a:r>
              <a:rPr lang="cs-CZ" dirty="0"/>
              <a:t>spisová služba</a:t>
            </a:r>
          </a:p>
          <a:p>
            <a:pPr lvl="1"/>
            <a:r>
              <a:rPr lang="cs-CZ" dirty="0"/>
              <a:t>kontrolní orgány ve věcech archivnictví a spisové služby</a:t>
            </a:r>
          </a:p>
          <a:p>
            <a:pPr lvl="1"/>
            <a:r>
              <a:rPr lang="cs-CZ" dirty="0"/>
              <a:t>správní delikty a sankce</a:t>
            </a:r>
          </a:p>
          <a:p>
            <a:pPr lvl="1"/>
            <a:r>
              <a:rPr lang="cs-CZ" dirty="0"/>
              <a:t>přechodná ustanovení</a:t>
            </a:r>
          </a:p>
          <a:p>
            <a:pPr lvl="1"/>
            <a:r>
              <a:rPr lang="cs-CZ" dirty="0"/>
              <a:t>přílohy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Vyhláška č. 645/2004 Sb.,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kterou se provádějí některá ustanovení zákona o archivnictví a spisové službě</a:t>
            </a:r>
          </a:p>
          <a:p>
            <a:pPr lvl="1"/>
            <a:r>
              <a:rPr lang="cs-CZ" dirty="0"/>
              <a:t>způsob vedení evidence Národního archivního dědictví (NAD) a vyřazování archiválií z této evidence</a:t>
            </a:r>
          </a:p>
          <a:p>
            <a:pPr lvl="1"/>
            <a:r>
              <a:rPr lang="cs-CZ" dirty="0"/>
              <a:t>evidence archivních pomůcek</a:t>
            </a:r>
          </a:p>
          <a:p>
            <a:pPr lvl="1"/>
            <a:r>
              <a:rPr lang="cs-CZ" dirty="0"/>
              <a:t>vytváření, správa a zpřístupňování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badatelský řád</a:t>
            </a:r>
          </a:p>
          <a:p>
            <a:pPr lvl="1"/>
            <a:r>
              <a:rPr lang="cs-CZ" dirty="0"/>
              <a:t>ceník služeb</a:t>
            </a:r>
          </a:p>
          <a:p>
            <a:pPr lvl="1"/>
            <a:r>
              <a:rPr lang="cs-CZ" dirty="0"/>
              <a:t>podmínky pro depozitáře – nosnost, teplota, vlhkost</a:t>
            </a:r>
          </a:p>
          <a:p>
            <a:pPr lvl="1"/>
            <a:r>
              <a:rPr lang="cs-CZ" dirty="0"/>
              <a:t>přílohy – evidenční jednotky, archivní pomůcky, vzorový badatelský řád, badatelský list a ceník služeb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259/2012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podrobnostech výkonu spisové služby</a:t>
            </a:r>
          </a:p>
          <a:p>
            <a:pPr lvl="1"/>
            <a:r>
              <a:rPr lang="cs-CZ" dirty="0"/>
              <a:t>životní cyklus písemností – příjem, označení, evidence, tvorba spisu, rozdělování a oběh dokumentů, tvorba spisového a skartačního řádu, vyhotovování, podepisování, odesílání, ukládání a vyřazování dokumentů</a:t>
            </a:r>
          </a:p>
          <a:p>
            <a:pPr lvl="1"/>
            <a:r>
              <a:rPr lang="cs-CZ" dirty="0"/>
              <a:t>výstupní datové formáty dokumentů v digitální podobě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zákona č. 167/2012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zabývá se především archiváliemi v digitální podobě</a:t>
            </a:r>
          </a:p>
          <a:p>
            <a:pPr lvl="1"/>
            <a:r>
              <a:rPr lang="cs-CZ" dirty="0"/>
              <a:t>digitální archiv</a:t>
            </a:r>
          </a:p>
          <a:p>
            <a:pPr lvl="1"/>
            <a:r>
              <a:rPr lang="cs-CZ" dirty="0"/>
              <a:t>zpřístupňování archiválií v digitální podobě</a:t>
            </a:r>
          </a:p>
          <a:p>
            <a:pPr lvl="1"/>
            <a:r>
              <a:rPr lang="cs-CZ" dirty="0"/>
              <a:t>správa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oprávnění k ukládání archiválií v digitální podobě a jeho odnětí – digitální archiv musí disponovat dvěma plnohodnotnými úložišti archiválií v digitální podobě, vzdálenými od sebe vzdušnou čarou nejméně 50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4400" dirty="0"/>
              <a:t>Webové odkazy na zákony a vyhlášky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www.zakonyprolidi.cz</a:t>
            </a:r>
            <a:endParaRPr lang="cs-CZ" dirty="0"/>
          </a:p>
          <a:p>
            <a:r>
              <a:rPr lang="cs-CZ" dirty="0">
                <a:hlinkClick r:id="rId3"/>
              </a:rPr>
              <a:t>https://aplikace.mvcr.cz/sbirka-zakonu/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400600"/>
          </a:xfrm>
        </p:spPr>
        <p:txBody>
          <a:bodyPr>
            <a:normAutofit/>
          </a:bodyPr>
          <a:lstStyle/>
          <a:p>
            <a:r>
              <a:rPr lang="cs-CZ" dirty="0"/>
              <a:t>Národní standart pro Elektronické systémy spisové služby (ESSS) – VMV </a:t>
            </a:r>
            <a:r>
              <a:rPr lang="cs-CZ" dirty="0" err="1"/>
              <a:t>čá</a:t>
            </a:r>
            <a:r>
              <a:rPr lang="cs-CZ" dirty="0"/>
              <a:t>. 64/2012</a:t>
            </a:r>
          </a:p>
          <a:p>
            <a:r>
              <a:rPr lang="cs-CZ" dirty="0"/>
              <a:t>Zákon č. 300/2008 Sb., o elektronických úkonech a autorizované konverzi dokumentů</a:t>
            </a:r>
          </a:p>
          <a:p>
            <a:r>
              <a:rPr lang="cs-CZ" dirty="0"/>
              <a:t>Vyhláška č. 194/2009 Sb. o užívání a provozování systému datových schránek</a:t>
            </a:r>
          </a:p>
          <a:p>
            <a:r>
              <a:rPr lang="cs-CZ" dirty="0"/>
              <a:t>Zákon č. 101/2000 Sb., o ochraně osobních údajů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cs-CZ" sz="2600" dirty="0"/>
              <a:t>Nařízení Evropského parlamentu a rady (EU) 2016/679, o ochraně fyzických osob v souvislosti se zpracováním osobních údajů a o volném pohybu těchto údajů a o zrušení směrnice 95/46/ES (obecné nařízení o ochraně osobních údajů) = </a:t>
            </a:r>
            <a:r>
              <a:rPr lang="cs-CZ" sz="2600" b="1" dirty="0"/>
              <a:t>GDPR</a:t>
            </a:r>
            <a:r>
              <a:rPr lang="cs-CZ" sz="2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40560"/>
          </a:xfrm>
        </p:spPr>
        <p:txBody>
          <a:bodyPr>
            <a:normAutofit/>
          </a:bodyPr>
          <a:lstStyle/>
          <a:p>
            <a:r>
              <a:rPr lang="cs-CZ" dirty="0"/>
              <a:t>Zákon č. 106/1999 Sb., o svobodném přístupu k informacím</a:t>
            </a:r>
          </a:p>
          <a:p>
            <a:r>
              <a:rPr lang="cs-CZ" dirty="0"/>
              <a:t>Zákon č. 121/2000 Sb., o právu autorském</a:t>
            </a:r>
          </a:p>
          <a:p>
            <a:r>
              <a:rPr lang="cs-CZ" dirty="0"/>
              <a:t>Zákon č. 412/2005 Sb., o ochraně utajovaných informací</a:t>
            </a:r>
          </a:p>
          <a:p>
            <a:r>
              <a:rPr lang="cs-CZ" dirty="0"/>
              <a:t>Zákon č. 301/2000 Sb., o matrikách, jménu a příjmení</a:t>
            </a:r>
          </a:p>
          <a:p>
            <a:r>
              <a:rPr lang="cs-CZ" dirty="0"/>
              <a:t>Zákon č. 132/2006 Sb., o kronikách obcí</a:t>
            </a:r>
          </a:p>
          <a:p>
            <a:r>
              <a:rPr lang="cs-CZ" dirty="0"/>
              <a:t>Zákon č. 234/2014 Sb., o státní službě</a:t>
            </a:r>
          </a:p>
          <a:p>
            <a:r>
              <a:rPr lang="cs-CZ" dirty="0"/>
              <a:t>Zákon č. 500/2004 Sb., správní řád</a:t>
            </a:r>
          </a:p>
          <a:p>
            <a:r>
              <a:rPr lang="cs-CZ" dirty="0"/>
              <a:t>Zákon č. 122/2000 Sb., o ochraně sbírek muzejní povahy</a:t>
            </a:r>
          </a:p>
          <a:p>
            <a:r>
              <a:rPr lang="cs-CZ" dirty="0"/>
              <a:t>Zákon č. 257/2001 Sb., o knihovnách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Semestrální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4100" dirty="0"/>
              <a:t>1. </a:t>
            </a:r>
            <a:r>
              <a:rPr lang="cs-CZ" sz="4100" b="1" dirty="0"/>
              <a:t>Abstrakt</a:t>
            </a:r>
          </a:p>
          <a:p>
            <a:pPr lvl="1"/>
            <a:r>
              <a:rPr lang="cs-CZ" sz="3000" cap="small" dirty="0" err="1"/>
              <a:t>Baudisch</a:t>
            </a:r>
            <a:r>
              <a:rPr lang="cs-CZ" sz="3000" dirty="0"/>
              <a:t>, Pavel: </a:t>
            </a:r>
            <a:r>
              <a:rPr lang="cs-CZ" sz="3000" i="1" dirty="0"/>
              <a:t>Sbírka Fotoarchiv K. H. Franka</a:t>
            </a:r>
            <a:r>
              <a:rPr lang="cs-CZ" sz="3000" dirty="0"/>
              <a:t>. Archivní časopis 66/2016, č. 4, s. 341-381.</a:t>
            </a:r>
          </a:p>
          <a:p>
            <a:pPr lvl="1"/>
            <a:r>
              <a:rPr lang="cs-CZ" sz="3000" cap="small" dirty="0"/>
              <a:t>Skopalová</a:t>
            </a:r>
            <a:r>
              <a:rPr lang="cs-CZ" sz="3000" dirty="0"/>
              <a:t>, Marie: </a:t>
            </a:r>
            <a:r>
              <a:rPr lang="cs-CZ" sz="3000" i="1" dirty="0"/>
              <a:t>Krajský soud Jičín a možnosti jeho badatelského využití</a:t>
            </a:r>
            <a:r>
              <a:rPr lang="cs-CZ" sz="3000" dirty="0"/>
              <a:t>. Archivní časopis 67/2017, č. 1, s. 5-40.</a:t>
            </a:r>
          </a:p>
          <a:p>
            <a:pPr lvl="1"/>
            <a:r>
              <a:rPr lang="cs-CZ" sz="3000" cap="small" dirty="0"/>
              <a:t>Týfová</a:t>
            </a:r>
            <a:r>
              <a:rPr lang="cs-CZ" sz="3000" dirty="0"/>
              <a:t>, Marcela: </a:t>
            </a:r>
            <a:r>
              <a:rPr lang="cs-CZ" sz="3000" i="1" dirty="0"/>
              <a:t>Návštěvní knihy – dosud opomíjený pramen k dějinám cestování v českých zemích v 19. století</a:t>
            </a:r>
            <a:r>
              <a:rPr lang="cs-CZ" sz="3000" dirty="0"/>
              <a:t>. Archivní časopis 67/2017, č. 2, s. 139-159.</a:t>
            </a:r>
          </a:p>
          <a:p>
            <a:r>
              <a:rPr lang="cs-CZ" sz="3000" dirty="0"/>
              <a:t>Délka: 1-2 NS (normostrana = 1 800 znaků).</a:t>
            </a:r>
          </a:p>
          <a:p>
            <a:r>
              <a:rPr lang="cs-CZ" sz="3000" b="1" dirty="0"/>
              <a:t>Termín: 31. 3. </a:t>
            </a:r>
            <a:r>
              <a:rPr lang="cs-CZ" sz="3000" b="1" dirty="0" smtClean="0"/>
              <a:t>2019.</a:t>
            </a:r>
            <a:endParaRPr lang="cs-CZ" sz="3000" b="1" dirty="0"/>
          </a:p>
          <a:p>
            <a:r>
              <a:rPr lang="cs-CZ" sz="3000" dirty="0"/>
              <a:t>Způsob odevzdání: e-mailem.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Abstrakt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112568"/>
          </a:xfrm>
        </p:spPr>
        <p:txBody>
          <a:bodyPr>
            <a:normAutofit lnSpcReduction="10000"/>
          </a:bodyPr>
          <a:lstStyle/>
          <a:p>
            <a:pPr lvl="1"/>
            <a:r>
              <a:rPr lang="cs-CZ" sz="2500" dirty="0"/>
              <a:t>Stručné shrnutí tématu práce, jejího obsahu, cílů, použitých metod a závěrů,</a:t>
            </a:r>
          </a:p>
          <a:p>
            <a:pPr lvl="2"/>
            <a:r>
              <a:rPr lang="cs-CZ" sz="2200" dirty="0"/>
              <a:t>identifikuje problém a shrnuje závěry,</a:t>
            </a:r>
          </a:p>
          <a:p>
            <a:pPr lvl="1"/>
            <a:r>
              <a:rPr lang="cs-CZ" sz="2500" dirty="0"/>
              <a:t>formulován nově, ale může obsahovat texty z původního textu,</a:t>
            </a:r>
          </a:p>
          <a:p>
            <a:pPr lvl="1"/>
            <a:r>
              <a:rPr lang="cs-CZ" sz="2500" dirty="0"/>
              <a:t>neobsahuje žádné odkazy ani citace,</a:t>
            </a:r>
          </a:p>
          <a:p>
            <a:pPr lvl="1"/>
            <a:r>
              <a:rPr lang="cs-CZ" sz="2500" dirty="0"/>
              <a:t>slouží čtenáři jako pomoc při rychlé orientaci v dané práci,</a:t>
            </a:r>
          </a:p>
          <a:p>
            <a:pPr lvl="1"/>
            <a:r>
              <a:rPr lang="cs-CZ" sz="2500" dirty="0"/>
              <a:t>srozumitelný i tehdy nemá-li čtenář celý text k dispozici,</a:t>
            </a:r>
          </a:p>
          <a:p>
            <a:pPr lvl="1"/>
            <a:r>
              <a:rPr lang="cs-CZ" sz="2500" dirty="0"/>
              <a:t>v odborných periodikách umístěn před úvodem</a:t>
            </a:r>
            <a:r>
              <a:rPr lang="cs-CZ" sz="2500" dirty="0" smtClean="0"/>
              <a:t>,</a:t>
            </a:r>
          </a:p>
          <a:p>
            <a:pPr lvl="1"/>
            <a:r>
              <a:rPr lang="cs-CZ" sz="2500" dirty="0" smtClean="0">
                <a:solidFill>
                  <a:srgbClr val="FF0000"/>
                </a:solidFill>
              </a:rPr>
              <a:t>pro náš účel musí obsahovat bibliografický údaj a být podepsán</a:t>
            </a:r>
            <a:r>
              <a:rPr lang="cs-CZ" sz="2500" dirty="0" smtClean="0"/>
              <a:t>.</a:t>
            </a:r>
            <a:endParaRPr lang="cs-CZ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cs-CZ" dirty="0"/>
              <a:t>Semestrální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2. </a:t>
            </a:r>
            <a:r>
              <a:rPr lang="cs-CZ" sz="3200" b="1" dirty="0"/>
              <a:t>Referát</a:t>
            </a:r>
          </a:p>
          <a:p>
            <a:pPr lvl="1"/>
            <a:r>
              <a:rPr lang="cs-CZ" sz="2800" dirty="0"/>
              <a:t>Vyberte si jeden z okruhu níže uvedených archivů a napište o něm </a:t>
            </a:r>
            <a:r>
              <a:rPr lang="cs-CZ" sz="2800" b="1" dirty="0"/>
              <a:t>odborný referát </a:t>
            </a:r>
            <a:r>
              <a:rPr lang="cs-CZ" sz="2800" dirty="0"/>
              <a:t>v délce </a:t>
            </a:r>
            <a:r>
              <a:rPr lang="cs-CZ" sz="2800" b="1" dirty="0"/>
              <a:t>minimálně 2 NS:</a:t>
            </a:r>
            <a:r>
              <a:rPr lang="cs-CZ" sz="2800" dirty="0"/>
              <a:t> </a:t>
            </a:r>
          </a:p>
          <a:p>
            <a:pPr lvl="2"/>
            <a:r>
              <a:rPr lang="cs-CZ" sz="2800" dirty="0"/>
              <a:t>Specializované archivy,</a:t>
            </a:r>
          </a:p>
          <a:p>
            <a:pPr lvl="2"/>
            <a:r>
              <a:rPr lang="cs-CZ" sz="2800" dirty="0"/>
              <a:t>Soukromé archivy.</a:t>
            </a:r>
          </a:p>
          <a:p>
            <a:pPr lvl="1"/>
            <a:r>
              <a:rPr lang="cs-CZ" sz="2800" dirty="0"/>
              <a:t>Text může být doprovázen obrázky, ale neměla by to být prezentace!</a:t>
            </a:r>
          </a:p>
          <a:p>
            <a:pPr lvl="1"/>
            <a:r>
              <a:rPr lang="cs-CZ" sz="2800" b="1" dirty="0"/>
              <a:t>Termín: 30. 4. 2018.</a:t>
            </a:r>
          </a:p>
          <a:p>
            <a:pPr lvl="1"/>
            <a:r>
              <a:rPr lang="cs-CZ" sz="2800" dirty="0"/>
              <a:t>Způsob odevzdání: e-mailem.</a:t>
            </a:r>
          </a:p>
          <a:p>
            <a:pPr lvl="1"/>
            <a:endParaRPr lang="cs-CZ" sz="2800" dirty="0"/>
          </a:p>
          <a:p>
            <a:pPr lvl="1"/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kratší slohový útvar odborného rázu</a:t>
            </a:r>
          </a:p>
          <a:p>
            <a:r>
              <a:rPr lang="cs-CZ" dirty="0"/>
              <a:t>úkolem je informovat na určité úrovni o daném tématu</a:t>
            </a:r>
          </a:p>
          <a:p>
            <a:r>
              <a:rPr lang="cs-CZ" b="1" dirty="0"/>
              <a:t>odborný referát</a:t>
            </a:r>
          </a:p>
          <a:p>
            <a:pPr lvl="1"/>
            <a:r>
              <a:rPr lang="cs-CZ" dirty="0"/>
              <a:t>dbát na spisovnost (pravopis) a srozumitelné vyjadřování</a:t>
            </a:r>
          </a:p>
          <a:p>
            <a:pPr lvl="1"/>
            <a:r>
              <a:rPr lang="cs-CZ" dirty="0"/>
              <a:t>vyvarovat se hovorových výrazů </a:t>
            </a:r>
          </a:p>
          <a:p>
            <a:pPr lvl="1"/>
            <a:r>
              <a:rPr lang="cs-CZ" dirty="0"/>
              <a:t>pro přehlednost text členit do odstavců podle jednotlivých </a:t>
            </a:r>
            <a:r>
              <a:rPr lang="cs-CZ" dirty="0" smtClean="0"/>
              <a:t>témat</a:t>
            </a:r>
          </a:p>
          <a:p>
            <a:pPr lvl="1"/>
            <a:r>
              <a:rPr lang="cs-CZ">
                <a:solidFill>
                  <a:srgbClr val="FF0000"/>
                </a:solidFill>
              </a:rPr>
              <a:t>u</a:t>
            </a:r>
            <a:r>
              <a:rPr lang="cs-CZ" smtClean="0">
                <a:solidFill>
                  <a:srgbClr val="FF0000"/>
                </a:solidFill>
              </a:rPr>
              <a:t>vést všechny použité </a:t>
            </a:r>
            <a:r>
              <a:rPr lang="cs-CZ" dirty="0" smtClean="0">
                <a:solidFill>
                  <a:srgbClr val="FF0000"/>
                </a:solidFill>
              </a:rPr>
              <a:t>zdroje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legislativa</a:t>
            </a:r>
          </a:p>
        </p:txBody>
      </p:sp>
      <p:pic>
        <p:nvPicPr>
          <p:cNvPr id="6" name="Zástupný symbol pro obsah 5" descr="skenování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611" y="1935163"/>
            <a:ext cx="719077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legislativy v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Archivnictví </a:t>
            </a:r>
          </a:p>
          <a:p>
            <a:pPr lvl="1"/>
            <a:r>
              <a:rPr lang="cs-CZ" dirty="0"/>
              <a:t>v současném pojetí komplex činností, slučujících v sobě dvě neoddělitelné funkce</a:t>
            </a:r>
          </a:p>
          <a:p>
            <a:pPr lvl="2"/>
            <a:r>
              <a:rPr lang="cs-CZ" dirty="0"/>
              <a:t>úřední neboli správní</a:t>
            </a:r>
          </a:p>
          <a:p>
            <a:pPr lvl="2"/>
            <a:r>
              <a:rPr lang="cs-CZ" dirty="0"/>
              <a:t>kulturněhistorickou neboli vědeckou</a:t>
            </a:r>
          </a:p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podstata jeho tvorby je organická</a:t>
            </a:r>
          </a:p>
          <a:p>
            <a:pPr lvl="1"/>
            <a:r>
              <a:rPr lang="cs-CZ" dirty="0"/>
              <a:t>archiválie je jedinečná</a:t>
            </a:r>
          </a:p>
          <a:p>
            <a:pPr>
              <a:buNone/>
            </a:pPr>
            <a:r>
              <a:rPr lang="cs-CZ" dirty="0"/>
              <a:t>		  nastavení systému, povinností a 	      		  kompetencí prostřednictvím legislativy</a:t>
            </a:r>
          </a:p>
          <a:p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755576" y="5589240"/>
            <a:ext cx="64807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legislativy do roku 1954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dirty="0"/>
              <a:t>rakouská monarchie</a:t>
            </a:r>
          </a:p>
          <a:p>
            <a:pPr lvl="2"/>
            <a:r>
              <a:rPr lang="cs-CZ" dirty="0"/>
              <a:t>první snahy o vyřešení jednotného archivního systému</a:t>
            </a:r>
          </a:p>
          <a:p>
            <a:pPr lvl="1"/>
            <a:r>
              <a:rPr lang="cs-CZ" dirty="0"/>
              <a:t>19. století </a:t>
            </a:r>
          </a:p>
          <a:p>
            <a:pPr lvl="2"/>
            <a:r>
              <a:rPr lang="cs-CZ" dirty="0"/>
              <a:t>k původní úřední funkci archivů přistupuje i hledisko kulturně historické</a:t>
            </a:r>
          </a:p>
          <a:p>
            <a:pPr lvl="1"/>
            <a:r>
              <a:rPr lang="cs-CZ" dirty="0"/>
              <a:t>po roce 1918</a:t>
            </a:r>
          </a:p>
          <a:p>
            <a:pPr lvl="2"/>
            <a:r>
              <a:rPr lang="cs-CZ" dirty="0"/>
              <a:t>kompetenční spory mezi ministerstvem vnitra a ministerstvem školství a národní osvěty</a:t>
            </a:r>
          </a:p>
          <a:p>
            <a:pPr lvl="2"/>
            <a:r>
              <a:rPr lang="cs-CZ" dirty="0"/>
              <a:t>vznik resortních archivů</a:t>
            </a:r>
          </a:p>
          <a:p>
            <a:pPr lvl="2"/>
            <a:r>
              <a:rPr lang="cs-CZ" dirty="0"/>
              <a:t>archivní legislativa nevyřešena</a:t>
            </a:r>
          </a:p>
          <a:p>
            <a:pPr lvl="1"/>
            <a:r>
              <a:rPr lang="cs-CZ" dirty="0"/>
              <a:t>po roce 1945</a:t>
            </a:r>
          </a:p>
          <a:p>
            <a:pPr lvl="2"/>
            <a:r>
              <a:rPr lang="cs-CZ" dirty="0"/>
              <a:t>po převratu v roce 1948 vyřešen kompetenční spor, archivy se dostávají do kompetence ministerstva vnitra</a:t>
            </a:r>
          </a:p>
          <a:p>
            <a:pPr lvl="1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1517</Words>
  <Application>Microsoft Office PowerPoint</Application>
  <PresentationFormat>Předvádění na obrazovce (4:3)</PresentationFormat>
  <Paragraphs>190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Tok</vt:lpstr>
      <vt:lpstr>Archiv města Brna</vt:lpstr>
      <vt:lpstr>Archivnictví II</vt:lpstr>
      <vt:lpstr>Semestrální úkoly</vt:lpstr>
      <vt:lpstr>Abstrakt</vt:lpstr>
      <vt:lpstr>Semestrální úkoly</vt:lpstr>
      <vt:lpstr>Referát</vt:lpstr>
      <vt:lpstr>Archivní legislativa</vt:lpstr>
      <vt:lpstr>Význam legislativy v archivnictví</vt:lpstr>
      <vt:lpstr>Vývoj legislativy do roku 1954</vt:lpstr>
      <vt:lpstr>Vládní nařízení č. 29/1954 Sb.,  o archivnictví</vt:lpstr>
      <vt:lpstr>Vládní nařízení č. 29/1954  Sb.,  o archivnictví</vt:lpstr>
      <vt:lpstr>Zákon č. 97/1974 Sb.,o archivnictví</vt:lpstr>
      <vt:lpstr>Zákon č. 97/1974 Sb., o archivnictví</vt:lpstr>
      <vt:lpstr>Zákon č. 97/1974 Sb., o archivnictví</vt:lpstr>
      <vt:lpstr>Zákon č. 97/1974 Sb., o archivnictví</vt:lpstr>
      <vt:lpstr>Zákon č. 97/1974 Sb., o archivnictví</vt:lpstr>
      <vt:lpstr>Novela zákona č. 343/1992 Sb.,  o archivnictví</vt:lpstr>
      <vt:lpstr>Novela zákona č. 343/1992 Sb.,  o archivnictví</vt:lpstr>
      <vt:lpstr>Zákon č. 499/2004 Sb., o archivnictví a spisové službě</vt:lpstr>
      <vt:lpstr>Zákon č. 499/2004 Sb., o archivnictví a spisové službě</vt:lpstr>
      <vt:lpstr>Zákon č. 499/2004 Sb., o archivnictví a spisové službě</vt:lpstr>
      <vt:lpstr>Vyhláška č. 645/2004 Sb.,</vt:lpstr>
      <vt:lpstr>Vyhláška č. 259/2012 Sb.</vt:lpstr>
      <vt:lpstr>Novela zákona č. 167/2012 Sb.</vt:lpstr>
      <vt:lpstr>   Webové odkazy na zákony a vyhlášky</vt:lpstr>
      <vt:lpstr>Související předpisy</vt:lpstr>
      <vt:lpstr>Související předpisy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města Brna</dc:title>
  <dc:creator>Radana Červená</dc:creator>
  <cp:lastModifiedBy>Radana Červená</cp:lastModifiedBy>
  <cp:revision>97</cp:revision>
  <cp:lastPrinted>2019-02-18T09:24:33Z</cp:lastPrinted>
  <dcterms:created xsi:type="dcterms:W3CDTF">2016-02-08T13:24:04Z</dcterms:created>
  <dcterms:modified xsi:type="dcterms:W3CDTF">2019-02-20T10:43:58Z</dcterms:modified>
</cp:coreProperties>
</file>