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70" r:id="rId3"/>
    <p:sldId id="271" r:id="rId4"/>
    <p:sldId id="272" r:id="rId5"/>
    <p:sldId id="273" r:id="rId6"/>
    <p:sldId id="274" r:id="rId7"/>
    <p:sldId id="275" r:id="rId8"/>
    <p:sldId id="280" r:id="rId9"/>
    <p:sldId id="281" r:id="rId10"/>
    <p:sldId id="276" r:id="rId11"/>
    <p:sldId id="277" r:id="rId12"/>
    <p:sldId id="278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02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941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82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31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8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18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16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12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94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13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03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5022F-46C5-41B5-9999-4B31A65B8277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2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mtClean="0"/>
              <a:t>Počátky </a:t>
            </a:r>
            <a:r>
              <a:rPr lang="cs-CZ" smtClean="0"/>
              <a:t>lotyšského </a:t>
            </a:r>
            <a:r>
              <a:rPr lang="cs-CZ" dirty="0" smtClean="0"/>
              <a:t>písemnictví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20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Lotyština jako předmět odborného zájmu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72755" y="1825625"/>
            <a:ext cx="5845935" cy="4351338"/>
          </a:xfrm>
        </p:spPr>
        <p:txBody>
          <a:bodyPr/>
          <a:lstStyle/>
          <a:p>
            <a:r>
              <a:rPr lang="cs-CZ" dirty="0" smtClean="0"/>
              <a:t>První tištěný slovník: </a:t>
            </a:r>
          </a:p>
          <a:p>
            <a:pPr marL="0" indent="0">
              <a:buNone/>
            </a:pPr>
            <a:r>
              <a:rPr lang="la-Latn" dirty="0" smtClean="0"/>
              <a:t>Georgius Mancelius</a:t>
            </a:r>
            <a:r>
              <a:rPr lang="cs-CZ" dirty="0" smtClean="0"/>
              <a:t> (lot. </a:t>
            </a:r>
            <a:r>
              <a:rPr lang="cs-CZ" dirty="0" err="1" smtClean="0"/>
              <a:t>Georgs</a:t>
            </a:r>
            <a:r>
              <a:rPr lang="cs-CZ" dirty="0" smtClean="0"/>
              <a:t> </a:t>
            </a:r>
            <a:r>
              <a:rPr lang="cs-CZ" dirty="0" err="1" smtClean="0"/>
              <a:t>Mancelis</a:t>
            </a:r>
            <a:r>
              <a:rPr lang="cs-CZ" dirty="0" smtClean="0"/>
              <a:t>)</a:t>
            </a:r>
            <a:r>
              <a:rPr lang="la-Latn" dirty="0" smtClean="0"/>
              <a:t>,</a:t>
            </a:r>
            <a:r>
              <a:rPr lang="cs-CZ" dirty="0" smtClean="0"/>
              <a:t> </a:t>
            </a:r>
            <a:r>
              <a:rPr lang="cs-CZ" i="1" dirty="0" err="1" smtClean="0"/>
              <a:t>Lettus</a:t>
            </a:r>
            <a:r>
              <a:rPr lang="cs-CZ" i="1" dirty="0" smtClean="0"/>
              <a:t>, </a:t>
            </a:r>
            <a:r>
              <a:rPr lang="de-DE" i="1" dirty="0" smtClean="0"/>
              <a:t>das </a:t>
            </a:r>
            <a:r>
              <a:rPr lang="de-DE" i="1" dirty="0"/>
              <a:t>ist </a:t>
            </a:r>
            <a:r>
              <a:rPr lang="de-DE" i="1" dirty="0" err="1"/>
              <a:t>Wortbuch</a:t>
            </a:r>
            <a:r>
              <a:rPr lang="de-DE" i="1" dirty="0"/>
              <a:t> </a:t>
            </a:r>
            <a:r>
              <a:rPr lang="de-DE" i="1" dirty="0" err="1"/>
              <a:t>sampt</a:t>
            </a:r>
            <a:r>
              <a:rPr lang="de-DE" i="1" dirty="0"/>
              <a:t> </a:t>
            </a:r>
            <a:r>
              <a:rPr lang="de-DE" i="1" dirty="0" err="1"/>
              <a:t>angehengtem</a:t>
            </a:r>
            <a:r>
              <a:rPr lang="de-DE" i="1" dirty="0"/>
              <a:t> täglichem Gebrauch der Lettischen Sprache</a:t>
            </a:r>
            <a:r>
              <a:rPr lang="de-DE" dirty="0"/>
              <a:t>. </a:t>
            </a:r>
            <a:r>
              <a:rPr lang="de-DE" dirty="0" err="1"/>
              <a:t>Rīga</a:t>
            </a:r>
            <a:r>
              <a:rPr lang="de-DE" dirty="0"/>
              <a:t>, 1638.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51" y="1575408"/>
            <a:ext cx="3060570" cy="509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Lotyština jako předmět odborného zájmu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1" y="1825625"/>
            <a:ext cx="9180490" cy="4351338"/>
          </a:xfrm>
        </p:spPr>
        <p:txBody>
          <a:bodyPr/>
          <a:lstStyle/>
          <a:p>
            <a:r>
              <a:rPr lang="cs-CZ" dirty="0" smtClean="0"/>
              <a:t>První lotyšská gramatika: </a:t>
            </a:r>
          </a:p>
          <a:p>
            <a:pPr marL="0" indent="0">
              <a:buNone/>
            </a:pPr>
            <a:endParaRPr lang="cs-CZ" i="1" dirty="0" smtClean="0"/>
          </a:p>
          <a:p>
            <a:pPr marL="0" indent="0">
              <a:buNone/>
            </a:pPr>
            <a:r>
              <a:rPr lang="cs-CZ" i="1" dirty="0" err="1" smtClean="0"/>
              <a:t>Manuductio</a:t>
            </a:r>
            <a:r>
              <a:rPr lang="cs-CZ" i="1" dirty="0" smtClean="0"/>
              <a:t> </a:t>
            </a:r>
            <a:r>
              <a:rPr lang="cs-CZ" i="1" dirty="0"/>
              <a:t>ad </a:t>
            </a:r>
            <a:r>
              <a:rPr lang="cs-CZ" i="1" dirty="0" err="1"/>
              <a:t>linguam</a:t>
            </a:r>
            <a:r>
              <a:rPr lang="cs-CZ" i="1" dirty="0"/>
              <a:t> </a:t>
            </a:r>
            <a:r>
              <a:rPr lang="cs-CZ" i="1" dirty="0" err="1"/>
              <a:t>lettonicam</a:t>
            </a:r>
            <a:r>
              <a:rPr lang="cs-CZ" i="1" dirty="0"/>
              <a:t> </a:t>
            </a:r>
            <a:r>
              <a:rPr lang="cs-CZ" i="1" dirty="0" err="1"/>
              <a:t>facilis</a:t>
            </a:r>
            <a:r>
              <a:rPr lang="cs-CZ" i="1" dirty="0"/>
              <a:t> &amp; </a:t>
            </a:r>
            <a:r>
              <a:rPr lang="cs-CZ" i="1" dirty="0" err="1"/>
              <a:t>certa</a:t>
            </a:r>
            <a:r>
              <a:rPr lang="cs-CZ" i="1" dirty="0"/>
              <a:t>/</a:t>
            </a:r>
            <a:r>
              <a:rPr lang="cs-CZ" i="1" dirty="0" err="1"/>
              <a:t>monstrata</a:t>
            </a:r>
            <a:r>
              <a:rPr lang="cs-CZ" i="1" dirty="0"/>
              <a:t> a </a:t>
            </a:r>
            <a:r>
              <a:rPr lang="cs-CZ" i="1" dirty="0" err="1"/>
              <a:t>Joanne</a:t>
            </a:r>
            <a:r>
              <a:rPr lang="cs-CZ" i="1" dirty="0"/>
              <a:t> </a:t>
            </a:r>
            <a:r>
              <a:rPr lang="cs-CZ" i="1" dirty="0" err="1"/>
              <a:t>Georgo</a:t>
            </a:r>
            <a:r>
              <a:rPr lang="cs-CZ" i="1" dirty="0"/>
              <a:t> </a:t>
            </a:r>
            <a:r>
              <a:rPr lang="cs-CZ" i="1" dirty="0" err="1" smtClean="0"/>
              <a:t>Rehehusen</a:t>
            </a:r>
            <a:r>
              <a:rPr lang="cs-CZ" i="1" dirty="0" smtClean="0"/>
              <a:t>, </a:t>
            </a:r>
            <a:r>
              <a:rPr lang="cs-CZ" dirty="0" smtClean="0"/>
              <a:t>1644, </a:t>
            </a:r>
            <a:r>
              <a:rPr lang="cs-CZ" dirty="0" err="1" smtClean="0"/>
              <a:t>Rīga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(Překlad názvu: Jednoduchý a spolehlivý průvodce do lotyšského jazyka, připravený J. G. </a:t>
            </a:r>
            <a:r>
              <a:rPr lang="cs-CZ" dirty="0" err="1" smtClean="0"/>
              <a:t>Rehenhusenem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837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93948" y="734096"/>
            <a:ext cx="105349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Johann Ernst </a:t>
            </a:r>
            <a:r>
              <a:rPr lang="cs-CZ" sz="2400" b="1" dirty="0" err="1" smtClean="0"/>
              <a:t>Glück</a:t>
            </a:r>
            <a:r>
              <a:rPr lang="cs-CZ" sz="2400" b="1" dirty="0" smtClean="0"/>
              <a:t> </a:t>
            </a:r>
            <a:r>
              <a:rPr lang="cs-CZ" sz="2400" dirty="0" smtClean="0"/>
              <a:t>(lot. </a:t>
            </a:r>
            <a:r>
              <a:rPr lang="cs-CZ" sz="2400" dirty="0" err="1" smtClean="0"/>
              <a:t>Johans</a:t>
            </a:r>
            <a:r>
              <a:rPr lang="cs-CZ" sz="2400" dirty="0" smtClean="0"/>
              <a:t> </a:t>
            </a:r>
            <a:r>
              <a:rPr lang="cs-CZ" sz="2400" dirty="0" err="1" smtClean="0"/>
              <a:t>Ernsts</a:t>
            </a:r>
            <a:r>
              <a:rPr lang="cs-CZ" sz="2400" dirty="0" smtClean="0"/>
              <a:t> </a:t>
            </a:r>
            <a:r>
              <a:rPr lang="cs-CZ" sz="2400" dirty="0" err="1" smtClean="0"/>
              <a:t>Gliks</a:t>
            </a:r>
            <a:r>
              <a:rPr lang="cs-CZ" sz="2400" dirty="0" smtClean="0"/>
              <a:t>) a jeho překlad </a:t>
            </a:r>
            <a:r>
              <a:rPr lang="cs-CZ" sz="2400" b="1" dirty="0" smtClean="0"/>
              <a:t>bible</a:t>
            </a:r>
            <a:r>
              <a:rPr lang="cs-CZ" sz="2400" dirty="0" smtClean="0"/>
              <a:t> do lotyštiny</a:t>
            </a:r>
          </a:p>
          <a:p>
            <a:endParaRPr lang="cs-CZ" sz="2400" dirty="0"/>
          </a:p>
          <a:p>
            <a:r>
              <a:rPr lang="cs-CZ" sz="2400" dirty="0" smtClean="0"/>
              <a:t>Nový zákon: </a:t>
            </a:r>
            <a:r>
              <a:rPr lang="cs-CZ" sz="2400" i="1" dirty="0"/>
              <a:t>Ta </a:t>
            </a:r>
            <a:r>
              <a:rPr lang="cs-CZ" sz="2400" i="1" dirty="0" err="1"/>
              <a:t>Jauna</a:t>
            </a:r>
            <a:r>
              <a:rPr lang="cs-CZ" sz="2400" i="1" dirty="0"/>
              <a:t> </a:t>
            </a:r>
            <a:r>
              <a:rPr lang="cs-CZ" sz="2400" i="1" dirty="0" err="1"/>
              <a:t>Derriba</a:t>
            </a:r>
            <a:r>
              <a:rPr lang="cs-CZ" sz="2400" i="1" dirty="0"/>
              <a:t> </a:t>
            </a:r>
            <a:r>
              <a:rPr lang="cs-CZ" sz="2400" i="1" dirty="0" err="1"/>
              <a:t>muhsu</a:t>
            </a:r>
            <a:r>
              <a:rPr lang="cs-CZ" sz="2400" i="1" dirty="0"/>
              <a:t> </a:t>
            </a:r>
            <a:r>
              <a:rPr lang="cs-CZ" sz="2400" i="1" dirty="0" err="1"/>
              <a:t>Kunga</a:t>
            </a:r>
            <a:r>
              <a:rPr lang="cs-CZ" sz="2400" i="1" dirty="0"/>
              <a:t> </a:t>
            </a:r>
            <a:r>
              <a:rPr lang="cs-CZ" sz="2400" i="1" dirty="0" err="1"/>
              <a:t>Jesus</a:t>
            </a:r>
            <a:r>
              <a:rPr lang="cs-CZ" sz="2400" i="1" dirty="0"/>
              <a:t> Kristus </a:t>
            </a:r>
            <a:r>
              <a:rPr lang="cs-CZ" sz="2400" i="1" dirty="0" err="1"/>
              <a:t>jeb</a:t>
            </a:r>
            <a:r>
              <a:rPr lang="cs-CZ" sz="2400" i="1" dirty="0"/>
              <a:t> </a:t>
            </a:r>
            <a:r>
              <a:rPr lang="cs-CZ" sz="2400" i="1" dirty="0" err="1"/>
              <a:t>Deewa</a:t>
            </a:r>
            <a:r>
              <a:rPr lang="cs-CZ" sz="2400" i="1" dirty="0"/>
              <a:t> </a:t>
            </a:r>
            <a:r>
              <a:rPr lang="cs-CZ" sz="2400" i="1" dirty="0" err="1"/>
              <a:t>swehti</a:t>
            </a:r>
            <a:r>
              <a:rPr lang="cs-CZ" sz="2400" i="1" dirty="0"/>
              <a:t> </a:t>
            </a:r>
            <a:r>
              <a:rPr lang="cs-CZ" sz="2400" i="1" dirty="0" err="1" smtClean="0"/>
              <a:t>wahrdi</a:t>
            </a:r>
            <a:r>
              <a:rPr lang="cs-CZ" sz="2400" i="1" dirty="0" smtClean="0"/>
              <a:t>, </a:t>
            </a:r>
            <a:r>
              <a:rPr lang="cs-CZ" sz="2400" dirty="0" err="1" smtClean="0"/>
              <a:t>Rīga</a:t>
            </a:r>
            <a:r>
              <a:rPr lang="cs-CZ" sz="2400" dirty="0" smtClean="0"/>
              <a:t> 1685</a:t>
            </a:r>
          </a:p>
          <a:p>
            <a:endParaRPr lang="cs-CZ" sz="2400" dirty="0"/>
          </a:p>
          <a:p>
            <a:r>
              <a:rPr lang="cs-CZ" sz="2400" dirty="0" smtClean="0"/>
              <a:t>Starý zákon: </a:t>
            </a:r>
            <a:r>
              <a:rPr lang="cs-CZ" sz="2400" i="1" dirty="0"/>
              <a:t>Ta </a:t>
            </a:r>
            <a:r>
              <a:rPr lang="cs-CZ" sz="2400" i="1" dirty="0" err="1"/>
              <a:t>Swehta</a:t>
            </a:r>
            <a:r>
              <a:rPr lang="cs-CZ" sz="2400" i="1" dirty="0"/>
              <a:t> </a:t>
            </a:r>
            <a:r>
              <a:rPr lang="cs-CZ" sz="2400" i="1" dirty="0" err="1"/>
              <a:t>Grahmata</a:t>
            </a:r>
            <a:r>
              <a:rPr lang="cs-CZ" sz="2400" i="1" dirty="0"/>
              <a:t> </a:t>
            </a:r>
            <a:r>
              <a:rPr lang="cs-CZ" sz="2400" i="1" dirty="0" err="1"/>
              <a:t>Jeb</a:t>
            </a:r>
            <a:r>
              <a:rPr lang="cs-CZ" sz="2400" i="1" dirty="0"/>
              <a:t> </a:t>
            </a:r>
            <a:r>
              <a:rPr lang="cs-CZ" sz="2400" i="1" dirty="0" err="1"/>
              <a:t>Deewa</a:t>
            </a:r>
            <a:r>
              <a:rPr lang="cs-CZ" sz="2400" i="1" dirty="0"/>
              <a:t> </a:t>
            </a:r>
            <a:r>
              <a:rPr lang="cs-CZ" sz="2400" i="1" dirty="0" err="1"/>
              <a:t>Swehtais</a:t>
            </a:r>
            <a:r>
              <a:rPr lang="cs-CZ" sz="2400" i="1" dirty="0"/>
              <a:t> </a:t>
            </a:r>
            <a:r>
              <a:rPr lang="cs-CZ" sz="2400" i="1" dirty="0" err="1"/>
              <a:t>Wahrds</a:t>
            </a:r>
            <a:r>
              <a:rPr lang="cs-CZ" sz="2400" dirty="0" smtClean="0"/>
              <a:t> </a:t>
            </a:r>
            <a:r>
              <a:rPr lang="cs-CZ" sz="2400" dirty="0" err="1"/>
              <a:t>Rīga</a:t>
            </a:r>
            <a:r>
              <a:rPr lang="cs-CZ" sz="2400" dirty="0"/>
              <a:t> </a:t>
            </a:r>
            <a:r>
              <a:rPr lang="cs-CZ" sz="2400" dirty="0" smtClean="0"/>
              <a:t>1691</a:t>
            </a:r>
          </a:p>
          <a:p>
            <a:endParaRPr lang="cs-CZ" sz="2400" dirty="0" smtClean="0"/>
          </a:p>
          <a:p>
            <a:r>
              <a:rPr lang="cs-CZ" sz="2400" dirty="0" smtClean="0"/>
              <a:t>Plné vydání: </a:t>
            </a:r>
            <a:r>
              <a:rPr lang="cs-CZ" sz="2400" i="1" dirty="0" err="1" smtClean="0"/>
              <a:t>Tā</a:t>
            </a:r>
            <a:r>
              <a:rPr lang="cs-CZ" sz="2400" i="1" dirty="0" smtClean="0"/>
              <a:t> </a:t>
            </a:r>
            <a:r>
              <a:rPr lang="cs-CZ" sz="2400" i="1" dirty="0" err="1"/>
              <a:t>Svēta</a:t>
            </a:r>
            <a:r>
              <a:rPr lang="cs-CZ" sz="2400" i="1" dirty="0"/>
              <a:t> </a:t>
            </a:r>
            <a:r>
              <a:rPr lang="cs-CZ" sz="2400" i="1" dirty="0" err="1" smtClean="0"/>
              <a:t>Grāmata</a:t>
            </a:r>
            <a:r>
              <a:rPr lang="cs-CZ" sz="2400" dirty="0" smtClean="0"/>
              <a:t>, Riga, 1694</a:t>
            </a: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9385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5321" y="120427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Počátky lotyšského písemnictví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677" y="1098162"/>
            <a:ext cx="6265033" cy="561595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366714" y="1445989"/>
            <a:ext cx="46750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Počátky lotyšského písemnictví spadají do první poloviny 16. století. Jsou to tři rukopisné verze modlitby </a:t>
            </a:r>
            <a:r>
              <a:rPr lang="cs-CZ" sz="2000" i="1" dirty="0" smtClean="0"/>
              <a:t>Otčenáš</a:t>
            </a:r>
            <a:r>
              <a:rPr lang="cs-CZ" sz="2000" dirty="0" smtClean="0"/>
              <a:t>:</a:t>
            </a:r>
          </a:p>
          <a:p>
            <a:endParaRPr lang="lt-LT" sz="2000" dirty="0" smtClean="0"/>
          </a:p>
          <a:p>
            <a:r>
              <a:rPr lang="cs-CZ" sz="2000" dirty="0" err="1" smtClean="0"/>
              <a:t>Gisbertův</a:t>
            </a:r>
            <a:r>
              <a:rPr lang="cs-CZ" sz="2000" dirty="0" smtClean="0"/>
              <a:t> Otčenáš (Gisberta </a:t>
            </a:r>
            <a:r>
              <a:rPr lang="cs-CZ" sz="2000" dirty="0" err="1" smtClean="0"/>
              <a:t>tēvreize</a:t>
            </a:r>
            <a:r>
              <a:rPr lang="cs-CZ" sz="2000" dirty="0" smtClean="0"/>
              <a:t>)</a:t>
            </a:r>
          </a:p>
          <a:p>
            <a:endParaRPr lang="lt-LT" sz="2000" dirty="0" smtClean="0"/>
          </a:p>
          <a:p>
            <a:r>
              <a:rPr lang="cs-CZ" sz="2000" dirty="0" smtClean="0"/>
              <a:t>Brunův </a:t>
            </a:r>
            <a:r>
              <a:rPr lang="cs-CZ" sz="2000" dirty="0"/>
              <a:t>Otčenáš </a:t>
            </a:r>
            <a:r>
              <a:rPr lang="cs-CZ" sz="2000" dirty="0" smtClean="0"/>
              <a:t>(Bruno </a:t>
            </a:r>
            <a:r>
              <a:rPr lang="cs-CZ" sz="2000" dirty="0" err="1" smtClean="0"/>
              <a:t>tēvreize</a:t>
            </a:r>
            <a:r>
              <a:rPr lang="cs-CZ" sz="2000" dirty="0"/>
              <a:t>)</a:t>
            </a:r>
          </a:p>
          <a:p>
            <a:endParaRPr lang="cs-CZ" sz="2000" dirty="0" smtClean="0"/>
          </a:p>
          <a:p>
            <a:r>
              <a:rPr lang="cs-CZ" sz="2000" dirty="0" err="1" smtClean="0"/>
              <a:t>Grunauův</a:t>
            </a:r>
            <a:r>
              <a:rPr lang="cs-CZ" sz="2000" dirty="0" smtClean="0"/>
              <a:t> Otčenáš (</a:t>
            </a:r>
            <a:r>
              <a:rPr lang="lt-LT" sz="2000" dirty="0" err="1" smtClean="0"/>
              <a:t>Grūnava</a:t>
            </a:r>
            <a:r>
              <a:rPr lang="cs-CZ" sz="2000" dirty="0" smtClean="0"/>
              <a:t> </a:t>
            </a:r>
            <a:r>
              <a:rPr lang="cs-CZ" sz="2000" dirty="0" err="1"/>
              <a:t>tēvreize</a:t>
            </a:r>
            <a:r>
              <a:rPr lang="cs-CZ" sz="2000" dirty="0"/>
              <a:t>)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8359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Gisberta </a:t>
            </a:r>
            <a:r>
              <a:rPr lang="cs-CZ" dirty="0" err="1"/>
              <a:t>tēvreize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626" y="1426257"/>
            <a:ext cx="9753600" cy="216217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386627" y="4340180"/>
            <a:ext cx="87619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Text vepsán </a:t>
            </a:r>
            <a:r>
              <a:rPr lang="cs-CZ" sz="2000" dirty="0"/>
              <a:t>do knihy </a:t>
            </a:r>
            <a:r>
              <a:rPr lang="cs-CZ" sz="2000" i="1" dirty="0"/>
              <a:t>Agenda </a:t>
            </a:r>
            <a:r>
              <a:rPr lang="cs-CZ" sz="2000" i="1" dirty="0" err="1"/>
              <a:t>siue</a:t>
            </a:r>
            <a:r>
              <a:rPr lang="cs-CZ" sz="2000" i="1" dirty="0"/>
              <a:t> </a:t>
            </a:r>
            <a:r>
              <a:rPr lang="cs-CZ" sz="2000" i="1" dirty="0" err="1" smtClean="0"/>
              <a:t>benedictio</a:t>
            </a:r>
            <a:r>
              <a:rPr lang="cs-CZ" sz="2000" i="1" dirty="0" smtClean="0"/>
              <a:t>(n)ale </a:t>
            </a:r>
            <a:r>
              <a:rPr lang="cs-CZ" sz="2000" dirty="0" smtClean="0"/>
              <a:t>(vydána v Lipsku, 1507), nalezen v roce 1955</a:t>
            </a:r>
          </a:p>
          <a:p>
            <a:pPr algn="ctr"/>
            <a:endParaRPr lang="cs-CZ" sz="2000" dirty="0" smtClean="0"/>
          </a:p>
          <a:p>
            <a:pPr algn="ctr"/>
            <a:r>
              <a:rPr lang="cs-CZ" sz="2000" dirty="0" smtClean="0"/>
              <a:t>Dotyčný výtisk se nachází ve Švédsku, v knihovně Uppsalské univerzity</a:t>
            </a:r>
          </a:p>
          <a:p>
            <a:pPr algn="ctr"/>
            <a:endParaRPr lang="cs-CZ" sz="2000" dirty="0" smtClean="0"/>
          </a:p>
          <a:p>
            <a:pPr algn="ctr"/>
            <a:r>
              <a:rPr lang="cs-CZ" sz="2000" dirty="0" smtClean="0"/>
              <a:t>Datace rukopisného textu v rozmezí 1507-1540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1221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1079" y="133307"/>
            <a:ext cx="10515600" cy="626548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 err="1" smtClean="0"/>
              <a:t>Bruno</a:t>
            </a:r>
            <a:r>
              <a:rPr lang="cs-CZ" dirty="0" smtClean="0"/>
              <a:t> </a:t>
            </a:r>
            <a:r>
              <a:rPr lang="cs-CZ" dirty="0" err="1"/>
              <a:t>tēvreize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349284" y="1326524"/>
            <a:ext cx="5370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Text nalezen roku 1955 v jednom starém rukopisu ve Švédsku, v královské knihovně v Stockholmu</a:t>
            </a:r>
          </a:p>
          <a:p>
            <a:pPr algn="ctr"/>
            <a:endParaRPr lang="cs-CZ" sz="2000" dirty="0" smtClean="0"/>
          </a:p>
          <a:p>
            <a:pPr algn="ctr"/>
            <a:r>
              <a:rPr lang="cs-CZ" sz="2000" dirty="0" smtClean="0"/>
              <a:t>Datace rukopisného textu v rozmezí 1520-1529</a:t>
            </a:r>
            <a:endParaRPr lang="cs-CZ" sz="20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285" y="1081827"/>
            <a:ext cx="5787594" cy="535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6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1079" y="133307"/>
            <a:ext cx="10515600" cy="626548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 err="1" smtClean="0"/>
              <a:t>Grūnava</a:t>
            </a:r>
            <a:r>
              <a:rPr lang="cs-CZ" dirty="0" smtClean="0"/>
              <a:t> </a:t>
            </a:r>
            <a:r>
              <a:rPr lang="cs-CZ" dirty="0" err="1"/>
              <a:t>tēvreize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478074" y="1687132"/>
            <a:ext cx="571392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Text</a:t>
            </a:r>
            <a:r>
              <a:rPr lang="lt-LT" sz="2000" dirty="0" smtClean="0"/>
              <a:t> </a:t>
            </a:r>
            <a:r>
              <a:rPr lang="cs-CZ" sz="2000" dirty="0" smtClean="0"/>
              <a:t>v rukopisu </a:t>
            </a:r>
            <a:r>
              <a:rPr lang="cs-CZ" sz="2000" i="1" dirty="0" smtClean="0"/>
              <a:t>Pruské kroniky</a:t>
            </a:r>
            <a:r>
              <a:rPr lang="cs-CZ" sz="2000" dirty="0" smtClean="0"/>
              <a:t> </a:t>
            </a:r>
            <a:r>
              <a:rPr lang="lt-LT" sz="2000" dirty="0" smtClean="0"/>
              <a:t>Simon</a:t>
            </a:r>
            <a:r>
              <a:rPr lang="cs-CZ" sz="2000" dirty="0" smtClean="0"/>
              <a:t>a</a:t>
            </a:r>
            <a:r>
              <a:rPr lang="lt-LT" sz="2000" dirty="0" smtClean="0"/>
              <a:t> </a:t>
            </a:r>
            <a:r>
              <a:rPr lang="lt-LT" sz="2000" dirty="0" err="1" smtClean="0"/>
              <a:t>Grunau</a:t>
            </a:r>
            <a:r>
              <a:rPr lang="cs-CZ" sz="2000" dirty="0" smtClean="0"/>
              <a:t> (</a:t>
            </a:r>
            <a:r>
              <a:rPr lang="cs-CZ" sz="2000" i="1" dirty="0" smtClean="0"/>
              <a:t>Simon </a:t>
            </a:r>
            <a:r>
              <a:rPr lang="cs-CZ" sz="2000" i="1" dirty="0" err="1" smtClean="0"/>
              <a:t>Grunaus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Preu</a:t>
            </a:r>
            <a:r>
              <a:rPr lang="de-DE" sz="2000" i="1" dirty="0" err="1" smtClean="0"/>
              <a:t>ßische</a:t>
            </a:r>
            <a:r>
              <a:rPr lang="de-DE" sz="2000" i="1" dirty="0" smtClean="0"/>
              <a:t> Chronik</a:t>
            </a:r>
            <a:r>
              <a:rPr lang="cs-CZ" sz="2000" dirty="0" smtClean="0"/>
              <a:t>), který se nacházel v </a:t>
            </a:r>
            <a:r>
              <a:rPr lang="cs-CZ" sz="2000" dirty="0" err="1" smtClean="0"/>
              <a:t>Královecké</a:t>
            </a:r>
            <a:r>
              <a:rPr lang="cs-CZ" sz="2000" dirty="0" smtClean="0"/>
              <a:t> univerzitní knihovně. </a:t>
            </a:r>
            <a:r>
              <a:rPr lang="cs-CZ" sz="2000" dirty="0" err="1" smtClean="0"/>
              <a:t>Grunau</a:t>
            </a:r>
            <a:r>
              <a:rPr lang="cs-CZ" sz="2000" dirty="0" smtClean="0"/>
              <a:t> svou kroniku napsal cca 1510-1526</a:t>
            </a:r>
          </a:p>
          <a:p>
            <a:pPr algn="ctr"/>
            <a:endParaRPr lang="cs-CZ" sz="2000" dirty="0"/>
          </a:p>
          <a:p>
            <a:pPr algn="ctr"/>
            <a:r>
              <a:rPr lang="cs-CZ" sz="2000" dirty="0" smtClean="0"/>
              <a:t>První publikace (včetně lotyšské modlitby) v roce 1875 Adalbertem </a:t>
            </a:r>
            <a:r>
              <a:rPr lang="cs-CZ" sz="2000" dirty="0" err="1" smtClean="0"/>
              <a:t>Bezzenbergrem</a:t>
            </a:r>
            <a:endParaRPr lang="cs-CZ" sz="2000" dirty="0" smtClean="0"/>
          </a:p>
          <a:p>
            <a:pPr algn="ctr"/>
            <a:endParaRPr lang="cs-CZ" sz="2000" dirty="0" smtClean="0"/>
          </a:p>
          <a:p>
            <a:pPr algn="ctr"/>
            <a:r>
              <a:rPr lang="cs-CZ" sz="2000" dirty="0" smtClean="0"/>
              <a:t>Datace rukopisného textu alternuje mezi 1480-1500 nebo mezi lety 1521-1531</a:t>
            </a:r>
          </a:p>
          <a:p>
            <a:pPr algn="ctr"/>
            <a:endParaRPr lang="cs-CZ" sz="2000" dirty="0"/>
          </a:p>
          <a:p>
            <a:pPr algn="ctr"/>
            <a:r>
              <a:rPr lang="cs-CZ" sz="2000" dirty="0" err="1" smtClean="0"/>
              <a:t>Grunau</a:t>
            </a:r>
            <a:r>
              <a:rPr lang="cs-CZ" sz="2000" dirty="0" smtClean="0"/>
              <a:t> se domníval, že podává </a:t>
            </a:r>
            <a:r>
              <a:rPr lang="cs-CZ" sz="2000" u="sng" dirty="0" smtClean="0"/>
              <a:t>pruské </a:t>
            </a:r>
            <a:r>
              <a:rPr lang="cs-CZ" sz="2000" dirty="0" smtClean="0"/>
              <a:t>znění modlitby, ale de facto zachytil lotyštinu.</a:t>
            </a: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687131"/>
            <a:ext cx="6440104" cy="528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3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0530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První tištěný lotyšský text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7015" y="779562"/>
            <a:ext cx="8911540" cy="371516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867015" y="4842456"/>
            <a:ext cx="8911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/>
              <a:t>Hāzentētera</a:t>
            </a:r>
            <a:r>
              <a:rPr lang="cs-CZ" sz="2000" dirty="0"/>
              <a:t> </a:t>
            </a:r>
            <a:r>
              <a:rPr lang="cs-CZ" sz="2000" dirty="0" err="1" smtClean="0"/>
              <a:t>tēvreize</a:t>
            </a:r>
            <a:r>
              <a:rPr lang="cs-CZ" sz="2000" dirty="0" smtClean="0"/>
              <a:t> (H</a:t>
            </a:r>
            <a:r>
              <a:rPr lang="de-DE" sz="2000" dirty="0" err="1" smtClean="0"/>
              <a:t>asentöter</a:t>
            </a:r>
            <a:r>
              <a:rPr lang="cs-CZ" sz="2000" dirty="0" err="1" smtClean="0"/>
              <a:t>ův</a:t>
            </a:r>
            <a:r>
              <a:rPr lang="cs-CZ" sz="2000" dirty="0" smtClean="0"/>
              <a:t> Otčenáš)</a:t>
            </a:r>
          </a:p>
          <a:p>
            <a:endParaRPr lang="cs-CZ" sz="2000" dirty="0" smtClean="0"/>
          </a:p>
          <a:p>
            <a:pPr algn="ctr"/>
            <a:r>
              <a:rPr lang="cs-CZ" sz="2000" dirty="0" smtClean="0"/>
              <a:t>Vytištěno roku 1550 v 2. vydání </a:t>
            </a:r>
            <a:r>
              <a:rPr lang="cs-CZ" sz="2000" i="1" dirty="0" err="1" smtClean="0"/>
              <a:t>Cosmographia</a:t>
            </a:r>
            <a:r>
              <a:rPr lang="cs-CZ" sz="2000" dirty="0" smtClean="0"/>
              <a:t> Sebastiana </a:t>
            </a:r>
            <a:r>
              <a:rPr lang="cs-CZ" sz="2000" dirty="0" err="1" smtClean="0"/>
              <a:t>Münstra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2846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1079" y="133307"/>
            <a:ext cx="10515600" cy="62654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První dochované lotyšské knihy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834130" y="1183804"/>
            <a:ext cx="635787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/>
              <a:t>Kontext: od roku 1561 patřila část původního </a:t>
            </a:r>
            <a:r>
              <a:rPr lang="cs-CZ" sz="2100" dirty="0" err="1"/>
              <a:t>Livonska</a:t>
            </a:r>
            <a:r>
              <a:rPr lang="cs-CZ" sz="2100" dirty="0"/>
              <a:t> pod Litevské velkoknížectví jako tzv. </a:t>
            </a:r>
            <a:r>
              <a:rPr lang="cs-CZ" sz="2100" dirty="0" err="1"/>
              <a:t>Livonské</a:t>
            </a:r>
            <a:r>
              <a:rPr lang="cs-CZ" sz="2100" dirty="0"/>
              <a:t> vévodství (na mapě vyznačené šedou barvou). Katolická církev se </a:t>
            </a:r>
            <a:r>
              <a:rPr lang="lt-LT" sz="2100" dirty="0"/>
              <a:t>s</a:t>
            </a:r>
            <a:r>
              <a:rPr lang="cs-CZ" sz="2100" dirty="0"/>
              <a:t>nažila o katolickou katechizaci místních </a:t>
            </a:r>
            <a:r>
              <a:rPr lang="cs-CZ" sz="2100" dirty="0" smtClean="0"/>
              <a:t>obyvatelů. </a:t>
            </a:r>
          </a:p>
          <a:p>
            <a:r>
              <a:rPr lang="cs-CZ" sz="2100" dirty="0"/>
              <a:t>Zbytek </a:t>
            </a:r>
            <a:r>
              <a:rPr lang="cs-CZ" sz="2100" dirty="0" err="1"/>
              <a:t>Livonska</a:t>
            </a:r>
            <a:r>
              <a:rPr lang="cs-CZ" sz="2100" dirty="0"/>
              <a:t> ale </a:t>
            </a:r>
            <a:r>
              <a:rPr lang="cs-CZ" sz="2100" dirty="0" smtClean="0"/>
              <a:t>byly luteránský a </a:t>
            </a:r>
            <a:r>
              <a:rPr lang="de-DE" sz="2100" dirty="0" smtClean="0"/>
              <a:t>na</a:t>
            </a:r>
            <a:r>
              <a:rPr lang="cs-CZ" sz="2100" dirty="0" smtClean="0"/>
              <a:t> to</a:t>
            </a:r>
            <a:r>
              <a:rPr lang="de-DE" sz="2100" dirty="0" smtClean="0"/>
              <a:t>m</a:t>
            </a:r>
            <a:r>
              <a:rPr lang="cs-CZ" sz="2100" dirty="0" smtClean="0"/>
              <a:t>to území</a:t>
            </a:r>
            <a:r>
              <a:rPr lang="de-DE" sz="2100" dirty="0"/>
              <a:t> </a:t>
            </a:r>
            <a:r>
              <a:rPr lang="cs-CZ" sz="2100" dirty="0" smtClean="0"/>
              <a:t>vycházely konkurenční luteránské tisky. Vznik prvních lotyšských knih odráží toto n</a:t>
            </a:r>
            <a:r>
              <a:rPr lang="cs-CZ" sz="2100" dirty="0"/>
              <a:t>á</a:t>
            </a:r>
            <a:r>
              <a:rPr lang="cs-CZ" sz="2100" dirty="0" smtClean="0"/>
              <a:t>boženské soupeření.</a:t>
            </a:r>
            <a:endParaRPr lang="cs-CZ" sz="2100" dirty="0"/>
          </a:p>
          <a:p>
            <a:endParaRPr lang="cs-CZ" sz="2100" dirty="0" smtClean="0"/>
          </a:p>
          <a:p>
            <a:r>
              <a:rPr lang="cs-CZ" sz="2100" dirty="0" smtClean="0"/>
              <a:t>Jsou </a:t>
            </a:r>
            <a:r>
              <a:rPr lang="cs-CZ" sz="2100" dirty="0"/>
              <a:t>celkem spolehlivé zmínky o existenci lotyšských knih resp. textů ze začátku 16. století, ale samotné knihy se nedochovaly</a:t>
            </a:r>
            <a:r>
              <a:rPr lang="cs-CZ" sz="2100" dirty="0" smtClean="0"/>
              <a:t>. Nejstarší </a:t>
            </a:r>
            <a:r>
              <a:rPr lang="cs-CZ" sz="2100" u="sng" dirty="0" smtClean="0"/>
              <a:t>dochované</a:t>
            </a:r>
            <a:r>
              <a:rPr lang="cs-CZ" sz="2100" dirty="0" smtClean="0"/>
              <a:t> lotyšské tisky představuje následující </a:t>
            </a:r>
            <a:r>
              <a:rPr lang="cs-CZ" sz="2100" dirty="0" err="1" smtClean="0"/>
              <a:t>slide</a:t>
            </a:r>
            <a:r>
              <a:rPr lang="cs-CZ" sz="2100" dirty="0"/>
              <a:t>.</a:t>
            </a:r>
            <a:endParaRPr lang="cs-CZ" sz="2100" dirty="0" smtClean="0"/>
          </a:p>
          <a:p>
            <a:endParaRPr lang="cs-CZ" sz="2100" dirty="0"/>
          </a:p>
          <a:p>
            <a:endParaRPr lang="cs-CZ" sz="2100" dirty="0"/>
          </a:p>
          <a:p>
            <a:endParaRPr lang="cs-CZ" sz="21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97" r="41379" b="47845"/>
          <a:stretch/>
        </p:blipFill>
        <p:spPr>
          <a:xfrm>
            <a:off x="148324" y="1343026"/>
            <a:ext cx="5572470" cy="3885797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 rot="7592968">
            <a:off x="3926273" y="1531333"/>
            <a:ext cx="1625390" cy="360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809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1079" y="133307"/>
            <a:ext cx="10515600" cy="62654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První dochované lotyšské knihy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368617" y="848969"/>
            <a:ext cx="635787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100" dirty="0" smtClean="0"/>
          </a:p>
          <a:p>
            <a:endParaRPr lang="cs-CZ" sz="2100" dirty="0"/>
          </a:p>
          <a:p>
            <a:r>
              <a:rPr lang="cs-CZ" sz="2100" dirty="0" smtClean="0"/>
              <a:t>První </a:t>
            </a:r>
            <a:r>
              <a:rPr lang="cs-CZ" sz="2100" dirty="0"/>
              <a:t>dochovaná kniha je z roku 1585, jedná se o překlad </a:t>
            </a:r>
            <a:r>
              <a:rPr lang="cs-CZ" sz="2100" u="sng" dirty="0"/>
              <a:t>katolického</a:t>
            </a:r>
            <a:r>
              <a:rPr lang="cs-CZ" sz="2100" dirty="0"/>
              <a:t> jezuitského katechismu Petra </a:t>
            </a:r>
            <a:r>
              <a:rPr lang="cs-CZ" sz="2100" dirty="0" err="1" smtClean="0"/>
              <a:t>Canisia</a:t>
            </a:r>
            <a:r>
              <a:rPr lang="cs-CZ" sz="2100" dirty="0" smtClean="0"/>
              <a:t>. Plný </a:t>
            </a:r>
            <a:r>
              <a:rPr lang="cs-CZ" sz="2100" dirty="0"/>
              <a:t>název lotyšské verze:</a:t>
            </a:r>
          </a:p>
          <a:p>
            <a:r>
              <a:rPr lang="cs-CZ" sz="2100" i="1" dirty="0" err="1"/>
              <a:t>Catechismus</a:t>
            </a:r>
            <a:r>
              <a:rPr lang="cs-CZ" sz="2100" i="1" dirty="0"/>
              <a:t> </a:t>
            </a:r>
            <a:r>
              <a:rPr lang="cs-CZ" sz="2100" i="1" dirty="0" err="1" smtClean="0"/>
              <a:t>catholicorum</a:t>
            </a:r>
            <a:r>
              <a:rPr lang="cs-CZ" sz="2100" i="1" dirty="0" smtClean="0"/>
              <a:t>. </a:t>
            </a:r>
            <a:r>
              <a:rPr lang="cs-CZ" sz="2100" i="1" dirty="0" err="1" smtClean="0"/>
              <a:t>Istige</a:t>
            </a:r>
            <a:r>
              <a:rPr lang="cs-CZ" sz="2100" i="1" dirty="0" smtClean="0"/>
              <a:t> </a:t>
            </a:r>
            <a:r>
              <a:rPr lang="cs-CZ" sz="2100" i="1" dirty="0" err="1"/>
              <a:t>pammacischen</a:t>
            </a:r>
            <a:r>
              <a:rPr lang="cs-CZ" sz="2100" i="1" dirty="0"/>
              <a:t> no </a:t>
            </a:r>
            <a:r>
              <a:rPr lang="cs-CZ" sz="2100" i="1" dirty="0" err="1"/>
              <a:t>thems</a:t>
            </a:r>
            <a:r>
              <a:rPr lang="cs-CZ" sz="2100" i="1" dirty="0"/>
              <a:t> </a:t>
            </a:r>
            <a:r>
              <a:rPr lang="cs-CZ" sz="2100" i="1" dirty="0" err="1"/>
              <a:t>Papreksche</a:t>
            </a:r>
            <a:r>
              <a:rPr lang="cs-CZ" sz="2100" i="1" dirty="0"/>
              <a:t> </a:t>
            </a:r>
            <a:r>
              <a:rPr lang="cs-CZ" sz="2100" i="1" dirty="0" err="1"/>
              <a:t>Galwe</a:t>
            </a:r>
            <a:r>
              <a:rPr lang="cs-CZ" sz="2100" i="1" dirty="0"/>
              <a:t> </a:t>
            </a:r>
            <a:r>
              <a:rPr lang="cs-CZ" sz="2100" i="1" dirty="0" err="1"/>
              <a:t>gabblems</a:t>
            </a:r>
            <a:r>
              <a:rPr lang="cs-CZ" sz="2100" i="1" dirty="0"/>
              <a:t> </a:t>
            </a:r>
            <a:r>
              <a:rPr lang="cs-CZ" sz="2100" i="1" dirty="0" err="1"/>
              <a:t>Christites</a:t>
            </a:r>
            <a:r>
              <a:rPr lang="cs-CZ" sz="2100" i="1" dirty="0"/>
              <a:t> </a:t>
            </a:r>
            <a:r>
              <a:rPr lang="cs-CZ" sz="2100" i="1" dirty="0" err="1"/>
              <a:t>macibes</a:t>
            </a:r>
            <a:r>
              <a:rPr lang="cs-CZ" sz="2100" i="1" dirty="0"/>
              <a:t>, </a:t>
            </a:r>
            <a:r>
              <a:rPr lang="cs-CZ" sz="2100" dirty="0"/>
              <a:t>Vilnius, 1585.</a:t>
            </a:r>
          </a:p>
          <a:p>
            <a:r>
              <a:rPr lang="cs-CZ" sz="2100" dirty="0" smtClean="0"/>
              <a:t>Kontext: Papežský </a:t>
            </a:r>
            <a:r>
              <a:rPr lang="cs-CZ" sz="2100" dirty="0"/>
              <a:t>nuncius Antonio </a:t>
            </a:r>
            <a:r>
              <a:rPr lang="cs-CZ" sz="2100" dirty="0" err="1"/>
              <a:t>Posevino</a:t>
            </a:r>
            <a:r>
              <a:rPr lang="cs-CZ" sz="2100" dirty="0"/>
              <a:t> inicioval vydání lotyšského překladu katechismu Petra </a:t>
            </a:r>
            <a:r>
              <a:rPr lang="cs-CZ" sz="2100" dirty="0" err="1"/>
              <a:t>Canisia</a:t>
            </a:r>
            <a:r>
              <a:rPr lang="cs-CZ" sz="2100" dirty="0"/>
              <a:t> (nejpopulárnějšího katolického katechismu 16. století).</a:t>
            </a:r>
          </a:p>
          <a:p>
            <a:endParaRPr lang="cs-CZ" sz="2100" dirty="0"/>
          </a:p>
          <a:p>
            <a:endParaRPr lang="cs-CZ" sz="2100" dirty="0"/>
          </a:p>
          <a:p>
            <a:endParaRPr lang="cs-CZ" sz="21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8"/>
          <a:stretch/>
        </p:blipFill>
        <p:spPr>
          <a:xfrm>
            <a:off x="1346661" y="848969"/>
            <a:ext cx="3424843" cy="5844593"/>
          </a:xfrm>
        </p:spPr>
      </p:pic>
    </p:spTree>
    <p:extLst>
      <p:ext uri="{BB962C8B-B14F-4D97-AF65-F5344CB8AC3E}">
        <p14:creationId xmlns:p14="http://schemas.microsoft.com/office/powerpoint/2010/main" val="192389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1079" y="133307"/>
            <a:ext cx="10515600" cy="62654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První dochované lotyšské knihy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509934" y="967673"/>
            <a:ext cx="635787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100" dirty="0" smtClean="0"/>
          </a:p>
          <a:p>
            <a:endParaRPr lang="cs-CZ" sz="2100" dirty="0"/>
          </a:p>
          <a:p>
            <a:r>
              <a:rPr lang="cs-CZ" sz="2100" dirty="0" smtClean="0"/>
              <a:t>Druhá </a:t>
            </a:r>
            <a:r>
              <a:rPr lang="cs-CZ" sz="2100" dirty="0"/>
              <a:t>dochovaná kniha je </a:t>
            </a:r>
            <a:r>
              <a:rPr lang="cs-CZ" sz="2100" dirty="0" smtClean="0"/>
              <a:t>luteránský katechismus Martina </a:t>
            </a:r>
            <a:r>
              <a:rPr lang="cs-CZ" sz="2100" dirty="0" err="1" smtClean="0"/>
              <a:t>Lutera</a:t>
            </a:r>
            <a:r>
              <a:rPr lang="cs-CZ" sz="2100" dirty="0" smtClean="0"/>
              <a:t>, tzv. </a:t>
            </a:r>
            <a:r>
              <a:rPr lang="cs-CZ" sz="2100" dirty="0" err="1" smtClean="0"/>
              <a:t>Enchiridion</a:t>
            </a:r>
            <a:r>
              <a:rPr lang="cs-CZ" sz="2100" dirty="0"/>
              <a:t>,</a:t>
            </a:r>
            <a:r>
              <a:rPr lang="cs-CZ" sz="2100" dirty="0" smtClean="0"/>
              <a:t> z </a:t>
            </a:r>
            <a:r>
              <a:rPr lang="cs-CZ" sz="2100" dirty="0"/>
              <a:t>roku </a:t>
            </a:r>
            <a:r>
              <a:rPr lang="cs-CZ" sz="2100" dirty="0" smtClean="0"/>
              <a:t>1586:</a:t>
            </a:r>
          </a:p>
          <a:p>
            <a:endParaRPr lang="cs-CZ" sz="2100" dirty="0"/>
          </a:p>
          <a:p>
            <a:r>
              <a:rPr lang="cs-CZ" sz="2100" i="1" dirty="0" err="1" smtClean="0"/>
              <a:t>Enchiridion</a:t>
            </a:r>
            <a:r>
              <a:rPr lang="cs-CZ" sz="2100" i="1" dirty="0" smtClean="0"/>
              <a:t>. Der </a:t>
            </a:r>
            <a:r>
              <a:rPr lang="cs-CZ" sz="2100" i="1" dirty="0" err="1" smtClean="0"/>
              <a:t>kleine</a:t>
            </a:r>
            <a:r>
              <a:rPr lang="cs-CZ" sz="2100" i="1" dirty="0" smtClean="0"/>
              <a:t> </a:t>
            </a:r>
            <a:r>
              <a:rPr lang="cs-CZ" sz="2100" i="1" dirty="0" err="1" smtClean="0"/>
              <a:t>Catechismus</a:t>
            </a:r>
            <a:r>
              <a:rPr lang="cs-CZ" sz="2100" i="1" dirty="0" smtClean="0"/>
              <a:t> </a:t>
            </a:r>
            <a:r>
              <a:rPr lang="lt-LT" sz="2100" i="1" dirty="0" smtClean="0"/>
              <a:t>[...] Nun</a:t>
            </a:r>
            <a:r>
              <a:rPr lang="de-DE" sz="2100" i="1" dirty="0" smtClean="0"/>
              <a:t> aber aus dem Deutschen ins undeutsche gebracht </a:t>
            </a:r>
            <a:r>
              <a:rPr lang="lt-LT" sz="2100" i="1" dirty="0" smtClean="0"/>
              <a:t>[...]</a:t>
            </a:r>
            <a:r>
              <a:rPr lang="lt-LT" sz="2100" dirty="0" smtClean="0"/>
              <a:t>, </a:t>
            </a:r>
            <a:r>
              <a:rPr lang="de-DE" sz="2100" dirty="0" smtClean="0"/>
              <a:t>Königsberg, 1586.</a:t>
            </a:r>
            <a:endParaRPr lang="cs-CZ" sz="2100" dirty="0" smtClean="0"/>
          </a:p>
          <a:p>
            <a:endParaRPr lang="cs-CZ" sz="2100" dirty="0" smtClean="0"/>
          </a:p>
          <a:p>
            <a:r>
              <a:rPr lang="cs-CZ" sz="2100" dirty="0" smtClean="0"/>
              <a:t>Kontext: Tisk knihy objednal a financoval </a:t>
            </a:r>
            <a:r>
              <a:rPr lang="cs-CZ" sz="2100" dirty="0" err="1" smtClean="0"/>
              <a:t>livonský</a:t>
            </a:r>
            <a:r>
              <a:rPr lang="cs-CZ" sz="2100" dirty="0" smtClean="0"/>
              <a:t> vévoda Gotthard von </a:t>
            </a:r>
            <a:r>
              <a:rPr lang="cs-CZ" sz="2100" dirty="0" err="1" smtClean="0"/>
              <a:t>Kettler</a:t>
            </a:r>
            <a:r>
              <a:rPr lang="cs-CZ" sz="2100" dirty="0" smtClean="0"/>
              <a:t>. </a:t>
            </a:r>
            <a:endParaRPr lang="cs-CZ" sz="2100" dirty="0"/>
          </a:p>
          <a:p>
            <a:endParaRPr lang="cs-CZ" sz="2100" dirty="0"/>
          </a:p>
          <a:p>
            <a:endParaRPr lang="cs-CZ" sz="21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0" y="878974"/>
            <a:ext cx="4339155" cy="5935917"/>
          </a:xfrm>
        </p:spPr>
      </p:pic>
    </p:spTree>
    <p:extLst>
      <p:ext uri="{BB962C8B-B14F-4D97-AF65-F5344CB8AC3E}">
        <p14:creationId xmlns:p14="http://schemas.microsoft.com/office/powerpoint/2010/main" val="153282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541</Words>
  <Application>Microsoft Office PowerPoint</Application>
  <PresentationFormat>Širokoúhlá obrazovka</PresentationFormat>
  <Paragraphs>67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Počátky lotyšského písemnictví</vt:lpstr>
      <vt:lpstr>Počátky lotyšského písemnictví</vt:lpstr>
      <vt:lpstr>Gisberta tēvreize</vt:lpstr>
      <vt:lpstr>Bruno tēvreize</vt:lpstr>
      <vt:lpstr>Grūnava tēvreize</vt:lpstr>
      <vt:lpstr>První tištěný lotyšský text</vt:lpstr>
      <vt:lpstr>První dochované lotyšské knihy</vt:lpstr>
      <vt:lpstr>První dochované lotyšské knihy</vt:lpstr>
      <vt:lpstr>První dochované lotyšské knihy</vt:lpstr>
      <vt:lpstr>Lotyština jako předmět odborného zájmu</vt:lpstr>
      <vt:lpstr>Lotyština jako předmět odborného zájmu</vt:lpstr>
      <vt:lpstr>Prezentace aplikace PowerPoint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Vaidas Šeferis</dc:creator>
  <cp:lastModifiedBy>Vaidas Šeferis</cp:lastModifiedBy>
  <cp:revision>90</cp:revision>
  <dcterms:created xsi:type="dcterms:W3CDTF">2017-04-02T07:56:29Z</dcterms:created>
  <dcterms:modified xsi:type="dcterms:W3CDTF">2019-04-11T09:27:50Z</dcterms:modified>
</cp:coreProperties>
</file>