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3" r:id="rId5"/>
    <p:sldId id="264" r:id="rId6"/>
    <p:sldId id="262" r:id="rId7"/>
    <p:sldId id="265" r:id="rId8"/>
    <p:sldId id="260" r:id="rId9"/>
    <p:sldId id="266" r:id="rId10"/>
    <p:sldId id="259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BE70-28CC-4468-99E2-6A5333259A69}" type="datetimeFigureOut">
              <a:rPr lang="cs-CZ" smtClean="0"/>
              <a:t>09.05.2019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318F-50B9-4BE7-9852-1651FDA80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82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BE70-28CC-4468-99E2-6A5333259A69}" type="datetimeFigureOut">
              <a:rPr lang="cs-CZ" smtClean="0"/>
              <a:t>09.05.2019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318F-50B9-4BE7-9852-1651FDA80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843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BE70-28CC-4468-99E2-6A5333259A69}" type="datetimeFigureOut">
              <a:rPr lang="cs-CZ" smtClean="0"/>
              <a:t>09.05.2019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318F-50B9-4BE7-9852-1651FDA80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241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BE70-28CC-4468-99E2-6A5333259A69}" type="datetimeFigureOut">
              <a:rPr lang="cs-CZ" smtClean="0"/>
              <a:t>09.05.2019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318F-50B9-4BE7-9852-1651FDA80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316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BE70-28CC-4468-99E2-6A5333259A69}" type="datetimeFigureOut">
              <a:rPr lang="cs-CZ" smtClean="0"/>
              <a:t>09.05.2019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318F-50B9-4BE7-9852-1651FDA80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004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BE70-28CC-4468-99E2-6A5333259A69}" type="datetimeFigureOut">
              <a:rPr lang="cs-CZ" smtClean="0"/>
              <a:t>09.05.2019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318F-50B9-4BE7-9852-1651FDA80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403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BE70-28CC-4468-99E2-6A5333259A69}" type="datetimeFigureOut">
              <a:rPr lang="cs-CZ" smtClean="0"/>
              <a:t>09.05.2019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318F-50B9-4BE7-9852-1651FDA80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730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BE70-28CC-4468-99E2-6A5333259A69}" type="datetimeFigureOut">
              <a:rPr lang="cs-CZ" smtClean="0"/>
              <a:t>09.05.2019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318F-50B9-4BE7-9852-1651FDA80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019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BE70-28CC-4468-99E2-6A5333259A69}" type="datetimeFigureOut">
              <a:rPr lang="cs-CZ" smtClean="0"/>
              <a:t>09.05.2019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318F-50B9-4BE7-9852-1651FDA80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118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BE70-28CC-4468-99E2-6A5333259A69}" type="datetimeFigureOut">
              <a:rPr lang="cs-CZ" smtClean="0"/>
              <a:t>09.05.2019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318F-50B9-4BE7-9852-1651FDA80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713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BE70-28CC-4468-99E2-6A5333259A69}" type="datetimeFigureOut">
              <a:rPr lang="cs-CZ" smtClean="0"/>
              <a:t>09.05.2019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318F-50B9-4BE7-9852-1651FDA80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564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9BE70-28CC-4468-99E2-6A5333259A69}" type="datetimeFigureOut">
              <a:rPr lang="cs-CZ" smtClean="0"/>
              <a:t>09.05.2019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5318F-50B9-4BE7-9852-1651FDA80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029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Proto-baltština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Obecné úvahy ke koncepci „prajazyků“:</a:t>
            </a:r>
          </a:p>
          <a:p>
            <a:pPr marL="0" indent="0">
              <a:buNone/>
            </a:pPr>
            <a:r>
              <a:rPr lang="cs-CZ" dirty="0" smtClean="0"/>
              <a:t>              a) Silné a slabé stránky konceptu „prajazyka“.</a:t>
            </a:r>
          </a:p>
          <a:p>
            <a:pPr marL="0" indent="0">
              <a:buNone/>
            </a:pPr>
            <a:r>
              <a:rPr lang="cs-CZ" dirty="0" smtClean="0"/>
              <a:t>              b) Alternativní pohledy na vývoj jazyků (společné izoglosy;    			alternativní vysvětlení vývoje evropských jazyků).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Obecný pohled na otázku původní </a:t>
            </a:r>
            <a:r>
              <a:rPr lang="cs-CZ" dirty="0"/>
              <a:t>(</a:t>
            </a:r>
            <a:r>
              <a:rPr lang="cs-CZ" dirty="0" smtClean="0"/>
              <a:t>jednotné) baltštiny: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 původ ze skupiny severních IE dialektů?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 původní baltština jako jednotný jazyk nebo skupina dialektů?</a:t>
            </a:r>
          </a:p>
        </p:txBody>
      </p:sp>
    </p:spTree>
    <p:extLst>
      <p:ext uri="{BB962C8B-B14F-4D97-AF65-F5344CB8AC3E}">
        <p14:creationId xmlns:p14="http://schemas.microsoft.com/office/powerpoint/2010/main" val="185951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4572"/>
            <a:ext cx="10515600" cy="61088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Proto-baltština: některé společné rysy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95460"/>
            <a:ext cx="10515600" cy="5892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● Substantiva </a:t>
            </a:r>
            <a:r>
              <a:rPr lang="cs-CZ" smtClean="0"/>
              <a:t>měly střední rod</a:t>
            </a:r>
            <a:endParaRPr lang="lt-LT" dirty="0" smtClean="0"/>
          </a:p>
          <a:p>
            <a:pPr marL="0" indent="0">
              <a:buNone/>
            </a:pPr>
            <a:r>
              <a:rPr lang="cs-CZ" dirty="0"/>
              <a:t>● Pohyblivý </a:t>
            </a:r>
            <a:r>
              <a:rPr lang="cs-CZ" dirty="0" smtClean="0"/>
              <a:t>přízvuk</a:t>
            </a:r>
          </a:p>
          <a:p>
            <a:pPr marL="0" indent="0">
              <a:buNone/>
            </a:pPr>
            <a:r>
              <a:rPr lang="cs-CZ" dirty="0" smtClean="0"/>
              <a:t>● </a:t>
            </a:r>
            <a:r>
              <a:rPr lang="en-US" dirty="0" smtClean="0"/>
              <a:t>IE </a:t>
            </a:r>
            <a:r>
              <a:rPr lang="en-US" dirty="0"/>
              <a:t>*</a:t>
            </a:r>
            <a:r>
              <a:rPr lang="en-US" i="1" dirty="0"/>
              <a:t>ŏ</a:t>
            </a:r>
            <a:r>
              <a:rPr lang="en-US" dirty="0"/>
              <a:t>, *</a:t>
            </a:r>
            <a:r>
              <a:rPr lang="en-US" i="1" dirty="0"/>
              <a:t>ă </a:t>
            </a:r>
            <a:r>
              <a:rPr lang="en-US" dirty="0"/>
              <a:t>&gt; </a:t>
            </a:r>
            <a:r>
              <a:rPr lang="cs-CZ" dirty="0" smtClean="0"/>
              <a:t>b</a:t>
            </a:r>
            <a:r>
              <a:rPr lang="en-US" dirty="0" smtClean="0"/>
              <a:t>alt</a:t>
            </a:r>
            <a:r>
              <a:rPr lang="cs-CZ" dirty="0" err="1" smtClean="0"/>
              <a:t>ské</a:t>
            </a:r>
            <a:r>
              <a:rPr lang="en-US" dirty="0" smtClean="0"/>
              <a:t> </a:t>
            </a:r>
            <a:r>
              <a:rPr lang="en-US" dirty="0"/>
              <a:t>*</a:t>
            </a:r>
            <a:r>
              <a:rPr lang="en-US" i="1" dirty="0" smtClean="0"/>
              <a:t>ă</a:t>
            </a:r>
            <a:r>
              <a:rPr lang="cs-CZ" i="1" dirty="0" smtClean="0"/>
              <a:t>:</a:t>
            </a:r>
          </a:p>
          <a:p>
            <a:pPr marL="0" indent="0">
              <a:buNone/>
            </a:pPr>
            <a:r>
              <a:rPr lang="cs-CZ" dirty="0" smtClean="0"/>
              <a:t>	l</a:t>
            </a:r>
            <a:r>
              <a:rPr lang="en-US" dirty="0" smtClean="0"/>
              <a:t>it.</a:t>
            </a:r>
            <a:r>
              <a:rPr lang="cs-CZ" dirty="0" smtClean="0"/>
              <a:t> </a:t>
            </a:r>
            <a:r>
              <a:rPr lang="cs-CZ" b="1" i="1" dirty="0" err="1" smtClean="0"/>
              <a:t>a</a:t>
            </a:r>
            <a:r>
              <a:rPr lang="cs-CZ" i="1" dirty="0" err="1" smtClean="0"/>
              <a:t>vìs</a:t>
            </a:r>
            <a:r>
              <a:rPr lang="cs-CZ" i="1" dirty="0" smtClean="0"/>
              <a:t> </a:t>
            </a:r>
            <a:r>
              <a:rPr lang="cs-CZ" dirty="0" smtClean="0"/>
              <a:t>(ovce), lot. </a:t>
            </a:r>
            <a:r>
              <a:rPr lang="cs-CZ" b="1" i="1" dirty="0" smtClean="0"/>
              <a:t>a</a:t>
            </a:r>
            <a:r>
              <a:rPr lang="cs-CZ" i="1" dirty="0" smtClean="0"/>
              <a:t>vis</a:t>
            </a:r>
            <a:r>
              <a:rPr lang="cs-CZ" dirty="0"/>
              <a:t>, </a:t>
            </a:r>
            <a:r>
              <a:rPr lang="cs-CZ" dirty="0" smtClean="0"/>
              <a:t>srov. lat. </a:t>
            </a:r>
            <a:r>
              <a:rPr lang="cs-CZ" b="1" i="1" dirty="0" err="1" smtClean="0"/>
              <a:t>o</a:t>
            </a:r>
            <a:r>
              <a:rPr lang="cs-CZ" i="1" dirty="0" err="1" smtClean="0"/>
              <a:t>vis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	lit. </a:t>
            </a:r>
            <a:r>
              <a:rPr lang="cs-CZ" b="1" i="1" dirty="0" err="1" smtClean="0"/>
              <a:t>a</a:t>
            </a:r>
            <a:r>
              <a:rPr lang="cs-CZ" i="1" dirty="0" err="1" smtClean="0"/>
              <a:t>šìs</a:t>
            </a:r>
            <a:r>
              <a:rPr lang="cs-CZ" i="1" dirty="0" smtClean="0"/>
              <a:t> </a:t>
            </a:r>
            <a:r>
              <a:rPr lang="cs-CZ" dirty="0" smtClean="0"/>
              <a:t>(osa)</a:t>
            </a:r>
            <a:r>
              <a:rPr lang="en-US" dirty="0" smtClean="0"/>
              <a:t>, </a:t>
            </a:r>
            <a:r>
              <a:rPr lang="cs-CZ" dirty="0" smtClean="0"/>
              <a:t>lot</a:t>
            </a:r>
            <a:r>
              <a:rPr lang="en-US" dirty="0" smtClean="0"/>
              <a:t>. </a:t>
            </a:r>
            <a:r>
              <a:rPr lang="en-US" b="1" i="1" dirty="0"/>
              <a:t>a</a:t>
            </a:r>
            <a:r>
              <a:rPr lang="en-US" i="1" dirty="0"/>
              <a:t>ss</a:t>
            </a:r>
            <a:r>
              <a:rPr lang="en-US" dirty="0"/>
              <a:t>, </a:t>
            </a:r>
            <a:r>
              <a:rPr lang="cs-CZ" dirty="0" err="1" smtClean="0"/>
              <a:t>srov</a:t>
            </a:r>
            <a:r>
              <a:rPr lang="en-US" dirty="0" smtClean="0"/>
              <a:t>. </a:t>
            </a:r>
            <a:r>
              <a:rPr lang="cs-CZ" dirty="0" smtClean="0"/>
              <a:t>l</a:t>
            </a:r>
            <a:r>
              <a:rPr lang="en-US" dirty="0" smtClean="0"/>
              <a:t>at</a:t>
            </a:r>
            <a:r>
              <a:rPr lang="cs-CZ" dirty="0" smtClean="0"/>
              <a:t>.</a:t>
            </a:r>
            <a:r>
              <a:rPr lang="en-US" dirty="0" smtClean="0"/>
              <a:t> </a:t>
            </a:r>
            <a:r>
              <a:rPr lang="lt-LT" b="1" i="1" dirty="0"/>
              <a:t>a</a:t>
            </a:r>
            <a:r>
              <a:rPr lang="en-US" i="1" dirty="0" err="1" smtClean="0"/>
              <a:t>xis</a:t>
            </a:r>
            <a:endParaRPr lang="cs-CZ" i="1" dirty="0" smtClean="0"/>
          </a:p>
          <a:p>
            <a:pPr marL="0" indent="0">
              <a:buNone/>
            </a:pPr>
            <a:r>
              <a:rPr lang="cs-CZ" dirty="0" smtClean="0"/>
              <a:t>● Nerozlišování </a:t>
            </a:r>
            <a:r>
              <a:rPr lang="cs-CZ" dirty="0" err="1" smtClean="0"/>
              <a:t>sg</a:t>
            </a:r>
            <a:r>
              <a:rPr lang="cs-CZ" dirty="0" smtClean="0"/>
              <a:t>. a </a:t>
            </a:r>
            <a:r>
              <a:rPr lang="cs-CZ" dirty="0" err="1" smtClean="0"/>
              <a:t>pl</a:t>
            </a:r>
            <a:r>
              <a:rPr lang="cs-CZ" dirty="0" smtClean="0"/>
              <a:t>. u sloves v 3. osobě: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lit. </a:t>
            </a:r>
            <a:r>
              <a:rPr lang="cs-CZ" i="1" dirty="0" err="1" smtClean="0"/>
              <a:t>jis</a:t>
            </a:r>
            <a:r>
              <a:rPr lang="cs-CZ" i="1" dirty="0" smtClean="0"/>
              <a:t> </a:t>
            </a:r>
            <a:r>
              <a:rPr lang="cs-CZ" b="1" i="1" dirty="0" err="1" smtClean="0"/>
              <a:t>eina</a:t>
            </a:r>
            <a:r>
              <a:rPr lang="cs-CZ" b="1" i="1" dirty="0" smtClean="0"/>
              <a:t> </a:t>
            </a:r>
            <a:r>
              <a:rPr lang="cs-CZ" i="1" dirty="0" smtClean="0"/>
              <a:t>– </a:t>
            </a:r>
            <a:r>
              <a:rPr lang="cs-CZ" i="1" dirty="0" err="1" smtClean="0"/>
              <a:t>jie</a:t>
            </a:r>
            <a:r>
              <a:rPr lang="cs-CZ" i="1" dirty="0" smtClean="0"/>
              <a:t> </a:t>
            </a:r>
            <a:r>
              <a:rPr lang="cs-CZ" b="1" i="1" dirty="0" err="1" smtClean="0"/>
              <a:t>eina</a:t>
            </a:r>
            <a:r>
              <a:rPr lang="cs-CZ" i="1" dirty="0" smtClean="0"/>
              <a:t> </a:t>
            </a:r>
            <a:r>
              <a:rPr lang="cs-CZ" dirty="0" smtClean="0"/>
              <a:t>(on jde – oni jdou)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lot. </a:t>
            </a:r>
            <a:r>
              <a:rPr lang="cs-CZ" dirty="0" err="1" smtClean="0"/>
              <a:t>vi</a:t>
            </a:r>
            <a:r>
              <a:rPr lang="lv-LV" dirty="0" smtClean="0"/>
              <a:t>ņ</a:t>
            </a:r>
            <a:r>
              <a:rPr lang="cs-CZ" dirty="0" smtClean="0"/>
              <a:t>a </a:t>
            </a:r>
            <a:r>
              <a:rPr lang="cs-CZ" b="1" dirty="0" err="1" smtClean="0"/>
              <a:t>dzer</a:t>
            </a:r>
            <a:r>
              <a:rPr lang="cs-CZ" b="1" dirty="0" smtClean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vi</a:t>
            </a:r>
            <a:r>
              <a:rPr lang="lv-LV" dirty="0" smtClean="0"/>
              <a:t>ņ</a:t>
            </a:r>
            <a:r>
              <a:rPr lang="cs-CZ" dirty="0" smtClean="0"/>
              <a:t>as </a:t>
            </a:r>
            <a:r>
              <a:rPr lang="cs-CZ" b="1" dirty="0" err="1" smtClean="0"/>
              <a:t>dzer</a:t>
            </a:r>
            <a:r>
              <a:rPr lang="cs-CZ" b="1" dirty="0" smtClean="0"/>
              <a:t> </a:t>
            </a:r>
            <a:r>
              <a:rPr lang="cs-CZ" dirty="0" smtClean="0"/>
              <a:t>(ona pije – ony pijí) </a:t>
            </a:r>
          </a:p>
          <a:p>
            <a:pPr marL="0" indent="0">
              <a:buNone/>
            </a:pPr>
            <a:r>
              <a:rPr lang="cs-CZ" dirty="0" smtClean="0"/>
              <a:t>● Préterit sloves tvořen formanty </a:t>
            </a:r>
            <a:r>
              <a:rPr lang="en-US" dirty="0"/>
              <a:t>*-</a:t>
            </a:r>
            <a:r>
              <a:rPr lang="en-US" i="1" dirty="0"/>
              <a:t>ā</a:t>
            </a:r>
            <a:r>
              <a:rPr lang="en-US" dirty="0"/>
              <a:t>- </a:t>
            </a:r>
            <a:r>
              <a:rPr lang="cs-CZ" dirty="0" smtClean="0"/>
              <a:t>nebo</a:t>
            </a:r>
            <a:r>
              <a:rPr lang="en-US" dirty="0" smtClean="0"/>
              <a:t> </a:t>
            </a:r>
            <a:r>
              <a:rPr lang="en-US" dirty="0"/>
              <a:t>*-</a:t>
            </a:r>
            <a:r>
              <a:rPr lang="en-US" i="1" dirty="0" smtClean="0"/>
              <a:t>ē</a:t>
            </a:r>
            <a:r>
              <a:rPr lang="en-US" dirty="0" smtClean="0"/>
              <a:t>-</a:t>
            </a:r>
            <a:r>
              <a:rPr lang="cs-CZ" dirty="0" smtClean="0"/>
              <a:t> :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prus</a:t>
            </a:r>
            <a:r>
              <a:rPr lang="cs-CZ" dirty="0" smtClean="0"/>
              <a:t>.</a:t>
            </a:r>
            <a:r>
              <a:rPr lang="en-US" dirty="0" smtClean="0"/>
              <a:t> </a:t>
            </a:r>
            <a:r>
              <a:rPr lang="en-US" i="1" dirty="0" err="1" smtClean="0"/>
              <a:t>wedd</a:t>
            </a:r>
            <a:r>
              <a:rPr lang="en-US" b="1" i="1" dirty="0" err="1" smtClean="0"/>
              <a:t>ē</a:t>
            </a:r>
            <a:r>
              <a:rPr lang="en-US" dirty="0" smtClean="0"/>
              <a:t> </a:t>
            </a:r>
            <a:r>
              <a:rPr lang="cs-CZ" dirty="0" smtClean="0"/>
              <a:t>(on nesl)</a:t>
            </a:r>
            <a:r>
              <a:rPr lang="en-US" dirty="0" smtClean="0"/>
              <a:t>, </a:t>
            </a:r>
            <a:r>
              <a:rPr lang="en-US" i="1" dirty="0" err="1"/>
              <a:t>kūr</a:t>
            </a:r>
            <a:r>
              <a:rPr lang="en-US" b="1" i="1" dirty="0" err="1"/>
              <a:t>a</a:t>
            </a:r>
            <a:r>
              <a:rPr lang="en-US" i="1" dirty="0"/>
              <a:t> </a:t>
            </a:r>
            <a:r>
              <a:rPr lang="cs-CZ" dirty="0" smtClean="0"/>
              <a:t>(on </a:t>
            </a:r>
            <a:r>
              <a:rPr lang="lt-LT" dirty="0" err="1" smtClean="0"/>
              <a:t>stav</a:t>
            </a:r>
            <a:r>
              <a:rPr lang="cs-CZ" dirty="0" smtClean="0"/>
              <a:t>ě</a:t>
            </a:r>
            <a:r>
              <a:rPr lang="lt-LT" dirty="0" smtClean="0"/>
              <a:t>l</a:t>
            </a:r>
            <a:r>
              <a:rPr lang="cs-CZ" dirty="0" smtClean="0"/>
              <a:t>)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	lit</a:t>
            </a:r>
            <a:r>
              <a:rPr lang="en-US" dirty="0" smtClean="0"/>
              <a:t>. </a:t>
            </a:r>
            <a:r>
              <a:rPr lang="lt-LT" dirty="0" smtClean="0"/>
              <a:t>      </a:t>
            </a:r>
            <a:r>
              <a:rPr lang="lt-LT" i="1" dirty="0" err="1" smtClean="0"/>
              <a:t>ve</a:t>
            </a:r>
            <a:r>
              <a:rPr lang="en-US" i="1" dirty="0" err="1" smtClean="0"/>
              <a:t>d</a:t>
            </a:r>
            <a:r>
              <a:rPr lang="en-US" b="1" i="1" dirty="0" err="1" smtClean="0"/>
              <a:t>ė</a:t>
            </a:r>
            <a:r>
              <a:rPr lang="lt-LT" dirty="0"/>
              <a:t> </a:t>
            </a:r>
            <a:r>
              <a:rPr lang="lt-LT" dirty="0" smtClean="0"/>
              <a:t>(</a:t>
            </a:r>
            <a:r>
              <a:rPr lang="lt-LT" dirty="0" err="1" smtClean="0"/>
              <a:t>on</a:t>
            </a:r>
            <a:r>
              <a:rPr lang="lt-LT" dirty="0" smtClean="0"/>
              <a:t> </a:t>
            </a:r>
            <a:r>
              <a:rPr lang="lt-LT" dirty="0" err="1" smtClean="0"/>
              <a:t>vedl</a:t>
            </a:r>
            <a:r>
              <a:rPr lang="lt-LT" dirty="0" smtClean="0"/>
              <a:t>)    </a:t>
            </a:r>
            <a:r>
              <a:rPr lang="en-US" i="1" dirty="0" smtClean="0"/>
              <a:t>k</a:t>
            </a:r>
            <a:r>
              <a:rPr lang="lt-LT" i="1" dirty="0" smtClean="0"/>
              <a:t>ū</a:t>
            </a:r>
            <a:r>
              <a:rPr lang="en-US" i="1" dirty="0" err="1" smtClean="0"/>
              <a:t>r</a:t>
            </a:r>
            <a:r>
              <a:rPr lang="en-US" b="1" i="1" dirty="0" err="1" smtClean="0"/>
              <a:t>ė</a:t>
            </a:r>
            <a:r>
              <a:rPr lang="cs-CZ" i="1" dirty="0" smtClean="0"/>
              <a:t> </a:t>
            </a:r>
            <a:r>
              <a:rPr lang="cs-CZ" dirty="0" smtClean="0"/>
              <a:t>(on tvořil)</a:t>
            </a:r>
          </a:p>
        </p:txBody>
      </p:sp>
    </p:spTree>
    <p:extLst>
      <p:ext uri="{BB962C8B-B14F-4D97-AF65-F5344CB8AC3E}">
        <p14:creationId xmlns:p14="http://schemas.microsoft.com/office/powerpoint/2010/main" val="326078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Příklady společných baltských lexémů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l</a:t>
            </a:r>
            <a:r>
              <a:rPr lang="cs-CZ" dirty="0" err="1" smtClean="0"/>
              <a:t>it</a:t>
            </a:r>
            <a:r>
              <a:rPr lang="cs-CZ" dirty="0" smtClean="0"/>
              <a:t>. </a:t>
            </a:r>
            <a:r>
              <a:rPr lang="lt-LT" i="1" dirty="0" smtClean="0"/>
              <a:t>ąžuolas</a:t>
            </a:r>
            <a:r>
              <a:rPr lang="lt-LT" dirty="0" smtClean="0"/>
              <a:t>, </a:t>
            </a:r>
            <a:r>
              <a:rPr lang="lt-LT" dirty="0" err="1" smtClean="0"/>
              <a:t>lot</a:t>
            </a:r>
            <a:r>
              <a:rPr lang="lt-LT" dirty="0" smtClean="0"/>
              <a:t>. </a:t>
            </a:r>
            <a:r>
              <a:rPr lang="lt-LT" i="1" dirty="0" err="1" smtClean="0"/>
              <a:t>ozols</a:t>
            </a:r>
            <a:r>
              <a:rPr lang="lt-LT" dirty="0" smtClean="0"/>
              <a:t>, prus. </a:t>
            </a:r>
            <a:r>
              <a:rPr lang="lt-LT" i="1" dirty="0" err="1" smtClean="0"/>
              <a:t>ansonis</a:t>
            </a:r>
            <a:r>
              <a:rPr lang="lt-LT" i="1" dirty="0" smtClean="0"/>
              <a:t> </a:t>
            </a:r>
            <a:r>
              <a:rPr lang="lt-LT" b="1" dirty="0" smtClean="0"/>
              <a:t>- </a:t>
            </a:r>
            <a:r>
              <a:rPr lang="lt-LT" b="1" dirty="0" err="1" smtClean="0"/>
              <a:t>dub</a:t>
            </a:r>
            <a:r>
              <a:rPr lang="lt-LT" i="1" dirty="0" smtClean="0"/>
              <a:t> </a:t>
            </a:r>
          </a:p>
          <a:p>
            <a:r>
              <a:rPr lang="lt-LT" dirty="0" smtClean="0"/>
              <a:t>lit. </a:t>
            </a:r>
            <a:r>
              <a:rPr lang="lt-LT" i="1" dirty="0" smtClean="0"/>
              <a:t>langas</a:t>
            </a:r>
            <a:r>
              <a:rPr lang="lt-LT" dirty="0" smtClean="0"/>
              <a:t>, </a:t>
            </a:r>
            <a:r>
              <a:rPr lang="lt-LT" dirty="0" err="1" smtClean="0"/>
              <a:t>lot</a:t>
            </a:r>
            <a:r>
              <a:rPr lang="lt-LT" dirty="0" smtClean="0"/>
              <a:t>. </a:t>
            </a:r>
            <a:r>
              <a:rPr lang="lt-LT" i="1" dirty="0" err="1" smtClean="0"/>
              <a:t>logs</a:t>
            </a:r>
            <a:r>
              <a:rPr lang="lt-LT" dirty="0" smtClean="0"/>
              <a:t>, prus. </a:t>
            </a:r>
            <a:r>
              <a:rPr lang="lt-LT" i="1" dirty="0" err="1" smtClean="0"/>
              <a:t>lanxto</a:t>
            </a:r>
            <a:r>
              <a:rPr lang="lt-LT" i="1" dirty="0" smtClean="0"/>
              <a:t> </a:t>
            </a:r>
            <a:r>
              <a:rPr lang="lt-LT" b="1" dirty="0" smtClean="0"/>
              <a:t>- </a:t>
            </a:r>
            <a:r>
              <a:rPr lang="lt-LT" b="1" dirty="0" err="1" smtClean="0"/>
              <a:t>okno</a:t>
            </a:r>
            <a:endParaRPr lang="lt-LT" b="1" dirty="0" smtClean="0"/>
          </a:p>
          <a:p>
            <a:r>
              <a:rPr lang="cs-CZ" dirty="0" smtClean="0"/>
              <a:t>l</a:t>
            </a:r>
            <a:r>
              <a:rPr lang="lt-LT" dirty="0" smtClean="0"/>
              <a:t>it. </a:t>
            </a:r>
            <a:r>
              <a:rPr lang="cs-CZ" i="1" dirty="0" smtClean="0"/>
              <a:t>l</a:t>
            </a:r>
            <a:r>
              <a:rPr lang="lt-LT" i="1" dirty="0" err="1" smtClean="0"/>
              <a:t>okys</a:t>
            </a:r>
            <a:r>
              <a:rPr lang="lt-LT" dirty="0" smtClean="0"/>
              <a:t>, </a:t>
            </a:r>
            <a:r>
              <a:rPr lang="lt-LT" dirty="0" err="1" smtClean="0"/>
              <a:t>lot</a:t>
            </a:r>
            <a:r>
              <a:rPr lang="lt-LT" dirty="0" smtClean="0"/>
              <a:t>. </a:t>
            </a:r>
            <a:r>
              <a:rPr lang="lt-LT" i="1" dirty="0" err="1" smtClean="0"/>
              <a:t>lācis</a:t>
            </a:r>
            <a:r>
              <a:rPr lang="lt-LT" dirty="0" smtClean="0"/>
              <a:t>, prus. </a:t>
            </a:r>
            <a:r>
              <a:rPr lang="cs-CZ" i="1" dirty="0" smtClean="0"/>
              <a:t>c</a:t>
            </a:r>
            <a:r>
              <a:rPr lang="lt-LT" i="1" dirty="0" smtClean="0"/>
              <a:t>lokis</a:t>
            </a:r>
            <a:r>
              <a:rPr lang="lt-LT" dirty="0" smtClean="0"/>
              <a:t> - </a:t>
            </a:r>
            <a:r>
              <a:rPr lang="lt-LT" b="1" dirty="0" err="1" smtClean="0"/>
              <a:t>medv</a:t>
            </a:r>
            <a:r>
              <a:rPr lang="cs-CZ" b="1" dirty="0" err="1" smtClean="0"/>
              <a:t>ěd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55680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540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err="1" smtClean="0"/>
              <a:t>Západo</a:t>
            </a:r>
            <a:r>
              <a:rPr lang="cs-CZ" dirty="0" smtClean="0"/>
              <a:t>- a </a:t>
            </a:r>
            <a:r>
              <a:rPr lang="cs-CZ" dirty="0" err="1" smtClean="0"/>
              <a:t>východobaltské</a:t>
            </a:r>
            <a:r>
              <a:rPr lang="cs-CZ" dirty="0" smtClean="0"/>
              <a:t> jazyky (1)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171976"/>
            <a:ext cx="10515600" cy="4843062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 smtClean="0"/>
              <a:t>Proto-baltština</a:t>
            </a:r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err="1" smtClean="0"/>
              <a:t>Západo</a:t>
            </a:r>
            <a:r>
              <a:rPr lang="cs-CZ" dirty="0" smtClean="0"/>
              <a:t>-               </a:t>
            </a:r>
            <a:r>
              <a:rPr lang="cs-CZ" dirty="0" err="1" smtClean="0"/>
              <a:t>Východo</a:t>
            </a:r>
            <a:r>
              <a:rPr lang="cs-CZ" dirty="0" smtClean="0"/>
              <a:t>-</a:t>
            </a: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smtClean="0"/>
              <a:t>                                         baltské                  </a:t>
            </a:r>
            <a:r>
              <a:rPr lang="cs-CZ" dirty="0" err="1" smtClean="0"/>
              <a:t>baltské</a:t>
            </a:r>
            <a:endParaRPr lang="cs-CZ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smtClean="0"/>
              <a:t>             baltské </a:t>
            </a:r>
            <a:r>
              <a:rPr lang="cs-CZ" b="1" dirty="0" smtClean="0"/>
              <a:t>*</a:t>
            </a:r>
            <a:r>
              <a:rPr lang="cs-CZ" b="1" i="1" dirty="0" err="1" smtClean="0"/>
              <a:t>ei</a:t>
            </a:r>
            <a:r>
              <a:rPr lang="cs-CZ" i="1" dirty="0" smtClean="0"/>
              <a:t> →     </a:t>
            </a: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i="1" dirty="0" err="1" smtClean="0"/>
              <a:t>ei</a:t>
            </a:r>
            <a:r>
              <a:rPr lang="cs-CZ" b="1" i="1" dirty="0" smtClean="0"/>
              <a:t>                           </a:t>
            </a:r>
            <a:r>
              <a:rPr lang="lt-LT" b="1" i="1" dirty="0" err="1" smtClean="0"/>
              <a:t>ie</a:t>
            </a:r>
            <a:r>
              <a:rPr lang="lt-LT" b="1" dirty="0" smtClean="0"/>
              <a:t>/</a:t>
            </a:r>
            <a:r>
              <a:rPr lang="lt-LT" b="1" i="1" dirty="0" smtClean="0"/>
              <a:t>ei</a:t>
            </a:r>
            <a:endParaRPr lang="cs-CZ" b="1" i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t-LT" i="1" dirty="0" smtClean="0"/>
              <a:t> </a:t>
            </a:r>
            <a:endParaRPr lang="cs-CZ" i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smtClean="0"/>
              <a:t>                                </a:t>
            </a:r>
            <a:r>
              <a:rPr lang="cs-CZ" dirty="0" err="1" smtClean="0"/>
              <a:t>prus</a:t>
            </a:r>
            <a:r>
              <a:rPr lang="cs-CZ" dirty="0" smtClean="0"/>
              <a:t>. </a:t>
            </a:r>
            <a:r>
              <a:rPr lang="cs-CZ" i="1" dirty="0" err="1" smtClean="0"/>
              <a:t>d</a:t>
            </a:r>
            <a:r>
              <a:rPr lang="cs-CZ" b="1" i="1" dirty="0" err="1" smtClean="0"/>
              <a:t>ei</a:t>
            </a:r>
            <a:r>
              <a:rPr lang="cs-CZ" i="1" dirty="0" err="1" smtClean="0"/>
              <a:t>w</a:t>
            </a:r>
            <a:r>
              <a:rPr lang="cs-CZ" dirty="0" smtClean="0"/>
              <a:t>(</a:t>
            </a:r>
            <a:r>
              <a:rPr lang="cs-CZ" i="1" dirty="0" smtClean="0"/>
              <a:t>a</a:t>
            </a:r>
            <a:r>
              <a:rPr lang="cs-CZ" dirty="0" smtClean="0"/>
              <a:t>)</a:t>
            </a:r>
            <a:r>
              <a:rPr lang="cs-CZ" i="1" dirty="0" smtClean="0"/>
              <a:t>s             </a:t>
            </a:r>
            <a:r>
              <a:rPr lang="cs-CZ" dirty="0" smtClean="0"/>
              <a:t>lit. </a:t>
            </a:r>
            <a:r>
              <a:rPr lang="cs-CZ" i="1" dirty="0" smtClean="0"/>
              <a:t>d</a:t>
            </a:r>
            <a:r>
              <a:rPr lang="lt-LT" b="1" i="1" dirty="0" smtClean="0"/>
              <a:t>ie</a:t>
            </a:r>
            <a:r>
              <a:rPr lang="lt-LT" i="1" dirty="0" smtClean="0"/>
              <a:t>vas</a:t>
            </a:r>
            <a:r>
              <a:rPr lang="cs-CZ" i="1" dirty="0" smtClean="0"/>
              <a:t> / </a:t>
            </a:r>
            <a:r>
              <a:rPr lang="cs-CZ" i="1" dirty="0" err="1" smtClean="0"/>
              <a:t>d</a:t>
            </a:r>
            <a:r>
              <a:rPr lang="cs-CZ" b="1" i="1" dirty="0" err="1" smtClean="0"/>
              <a:t>ei</a:t>
            </a:r>
            <a:r>
              <a:rPr lang="cs-CZ" i="1" dirty="0" err="1" smtClean="0"/>
              <a:t>v</a:t>
            </a:r>
            <a:r>
              <a:rPr lang="lt-LT" i="1" dirty="0" smtClean="0"/>
              <a:t>ė</a:t>
            </a: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smtClean="0"/>
              <a:t>					              lot</a:t>
            </a:r>
            <a:r>
              <a:rPr lang="lt-LT" dirty="0" smtClean="0"/>
              <a:t>. </a:t>
            </a:r>
            <a:r>
              <a:rPr lang="lt-LT" i="1" dirty="0" err="1" smtClean="0"/>
              <a:t>d</a:t>
            </a:r>
            <a:r>
              <a:rPr lang="lt-LT" b="1" i="1" dirty="0" err="1" smtClean="0"/>
              <a:t>ie</a:t>
            </a:r>
            <a:r>
              <a:rPr lang="lt-LT" i="1" dirty="0" err="1" smtClean="0"/>
              <a:t>vs</a:t>
            </a:r>
            <a:endParaRPr lang="cs-CZ" dirty="0"/>
          </a:p>
        </p:txBody>
      </p:sp>
      <p:cxnSp>
        <p:nvCxnSpPr>
          <p:cNvPr id="22" name="Přímá spojnice se šipkou 21"/>
          <p:cNvCxnSpPr/>
          <p:nvPr/>
        </p:nvCxnSpPr>
        <p:spPr>
          <a:xfrm flipH="1">
            <a:off x="5186363" y="1600200"/>
            <a:ext cx="314325" cy="46042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6943725" y="1600200"/>
            <a:ext cx="228600" cy="4604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18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540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err="1"/>
              <a:t>Západo</a:t>
            </a:r>
            <a:r>
              <a:rPr lang="cs-CZ" dirty="0"/>
              <a:t>- a </a:t>
            </a:r>
            <a:r>
              <a:rPr lang="cs-CZ" dirty="0" err="1"/>
              <a:t>východobaltské</a:t>
            </a:r>
            <a:r>
              <a:rPr lang="cs-CZ" dirty="0"/>
              <a:t> </a:t>
            </a:r>
            <a:r>
              <a:rPr lang="cs-CZ" dirty="0" smtClean="0"/>
              <a:t>jazyky (2)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107580"/>
            <a:ext cx="10515600" cy="557655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dirty="0" smtClean="0"/>
              <a:t>Proto-baltština</a:t>
            </a:r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err="1" smtClean="0"/>
              <a:t>Západo</a:t>
            </a:r>
            <a:r>
              <a:rPr lang="cs-CZ" dirty="0" smtClean="0"/>
              <a:t>-               </a:t>
            </a:r>
            <a:r>
              <a:rPr lang="cs-CZ" dirty="0" err="1" smtClean="0"/>
              <a:t>Východo</a:t>
            </a:r>
            <a:r>
              <a:rPr lang="cs-CZ" dirty="0" smtClean="0"/>
              <a:t>-</a:t>
            </a: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smtClean="0"/>
              <a:t>                                         baltské                  </a:t>
            </a:r>
            <a:r>
              <a:rPr lang="cs-CZ" dirty="0" err="1" smtClean="0"/>
              <a:t>baltské</a:t>
            </a:r>
            <a:endParaRPr lang="cs-CZ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i="1" dirty="0" smtClean="0"/>
              <a:t>          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i="1" dirty="0"/>
              <a:t> </a:t>
            </a:r>
            <a:r>
              <a:rPr lang="cs-CZ" i="1" dirty="0" smtClean="0"/>
              <a:t>    </a:t>
            </a:r>
            <a:r>
              <a:rPr lang="cs-CZ" b="1" dirty="0" smtClean="0"/>
              <a:t>Posesivní zájmena   </a:t>
            </a:r>
            <a:r>
              <a:rPr lang="cs-CZ" i="1" dirty="0" err="1" smtClean="0"/>
              <a:t>mais</a:t>
            </a:r>
            <a:r>
              <a:rPr lang="cs-CZ" i="1" dirty="0" smtClean="0"/>
              <a:t> </a:t>
            </a:r>
            <a:r>
              <a:rPr lang="cs-CZ" dirty="0" smtClean="0"/>
              <a:t>(můj)              </a:t>
            </a:r>
            <a:r>
              <a:rPr lang="cs-CZ" i="1" dirty="0" smtClean="0"/>
              <a:t>mano</a:t>
            </a:r>
            <a:endParaRPr lang="cs-CZ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i="1" dirty="0" smtClean="0"/>
              <a:t>                                        </a:t>
            </a:r>
            <a:r>
              <a:rPr lang="cs-CZ" i="1" dirty="0" err="1" smtClean="0"/>
              <a:t>twais</a:t>
            </a:r>
            <a:r>
              <a:rPr lang="cs-CZ" i="1" dirty="0" smtClean="0"/>
              <a:t> </a:t>
            </a:r>
            <a:r>
              <a:rPr lang="cs-CZ" dirty="0" smtClean="0"/>
              <a:t>(tvůj)               </a:t>
            </a:r>
            <a:r>
              <a:rPr lang="cs-CZ" i="1" dirty="0" err="1" smtClean="0"/>
              <a:t>tavo</a:t>
            </a:r>
            <a:endParaRPr lang="cs-CZ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i="1" dirty="0" smtClean="0"/>
              <a:t>                                       </a:t>
            </a:r>
            <a:r>
              <a:rPr lang="cs-CZ" i="1" dirty="0" err="1" smtClean="0"/>
              <a:t>swais</a:t>
            </a:r>
            <a:r>
              <a:rPr lang="cs-CZ" i="1" dirty="0" smtClean="0"/>
              <a:t> </a:t>
            </a:r>
            <a:r>
              <a:rPr lang="cs-CZ" dirty="0" smtClean="0"/>
              <a:t>(svůj)               </a:t>
            </a:r>
            <a:r>
              <a:rPr lang="cs-CZ" i="1" dirty="0" err="1" smtClean="0"/>
              <a:t>savo</a:t>
            </a:r>
            <a:endParaRPr lang="lt-LT" i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smtClean="0"/>
              <a:t>	        </a:t>
            </a:r>
            <a:r>
              <a:rPr lang="cs-CZ" b="1" dirty="0" smtClean="0"/>
              <a:t>Préterit</a:t>
            </a:r>
            <a:r>
              <a:rPr lang="cs-CZ" dirty="0" smtClean="0"/>
              <a:t>        </a:t>
            </a:r>
            <a:r>
              <a:rPr lang="cs-CZ" i="1" dirty="0" err="1" smtClean="0"/>
              <a:t>bēi</a:t>
            </a:r>
            <a:r>
              <a:rPr lang="cs-CZ" dirty="0"/>
              <a:t>, </a:t>
            </a:r>
            <a:r>
              <a:rPr lang="cs-CZ" i="1" dirty="0" err="1" smtClean="0"/>
              <a:t>bē</a:t>
            </a:r>
            <a:r>
              <a:rPr lang="cs-CZ" i="1" dirty="0" smtClean="0"/>
              <a:t>                      </a:t>
            </a:r>
            <a:r>
              <a:rPr lang="cs-CZ" i="1" dirty="0" err="1" smtClean="0"/>
              <a:t>buv</a:t>
            </a:r>
            <a:r>
              <a:rPr lang="cs-CZ" i="1" dirty="0" smtClean="0"/>
              <a:t>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1" dirty="0" smtClean="0"/>
              <a:t>Střední </a:t>
            </a:r>
            <a:r>
              <a:rPr lang="cs-CZ" b="1" dirty="0"/>
              <a:t>rod </a:t>
            </a:r>
            <a:r>
              <a:rPr lang="cs-CZ" b="1" dirty="0" err="1"/>
              <a:t>subst</a:t>
            </a:r>
            <a:r>
              <a:rPr lang="cs-CZ" b="1" dirty="0"/>
              <a:t>.:         </a:t>
            </a:r>
            <a:r>
              <a:rPr lang="cs-CZ" sz="6000" dirty="0" smtClean="0"/>
              <a:t>+</a:t>
            </a:r>
            <a:r>
              <a:rPr lang="cs-CZ" dirty="0" smtClean="0"/>
              <a:t>                                </a:t>
            </a:r>
            <a:r>
              <a:rPr lang="cs-CZ" sz="6000" dirty="0" smtClean="0"/>
              <a:t>-</a:t>
            </a:r>
            <a:endParaRPr lang="cs-CZ" sz="6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i="1" dirty="0" smtClean="0"/>
          </a:p>
        </p:txBody>
      </p:sp>
      <p:cxnSp>
        <p:nvCxnSpPr>
          <p:cNvPr id="22" name="Přímá spojnice se šipkou 21"/>
          <p:cNvCxnSpPr/>
          <p:nvPr/>
        </p:nvCxnSpPr>
        <p:spPr>
          <a:xfrm flipH="1">
            <a:off x="5186363" y="1600200"/>
            <a:ext cx="314325" cy="46042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6943725" y="1600200"/>
            <a:ext cx="228600" cy="4604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23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5409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 smtClean="0"/>
              <a:t>V</a:t>
            </a:r>
            <a:r>
              <a:rPr lang="cs-CZ" dirty="0" err="1" smtClean="0"/>
              <a:t>ýchodobaltské</a:t>
            </a:r>
            <a:r>
              <a:rPr lang="cs-CZ" dirty="0" smtClean="0"/>
              <a:t> jazyky</a:t>
            </a:r>
            <a:r>
              <a:rPr lang="lt-LT" dirty="0" smtClean="0"/>
              <a:t>: </a:t>
            </a:r>
            <a:r>
              <a:rPr lang="lt-LT" dirty="0" err="1" smtClean="0"/>
              <a:t>litev</a:t>
            </a:r>
            <a:r>
              <a:rPr lang="cs-CZ" dirty="0" err="1" smtClean="0"/>
              <a:t>ština</a:t>
            </a:r>
            <a:r>
              <a:rPr lang="cs-CZ" dirty="0" smtClean="0"/>
              <a:t> a lotyština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107580"/>
            <a:ext cx="10515600" cy="557655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dirty="0" err="1" smtClean="0"/>
              <a:t>Východo</a:t>
            </a:r>
            <a:r>
              <a:rPr lang="cs-CZ" b="1" dirty="0" smtClean="0"/>
              <a:t>-baltština</a:t>
            </a:r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smtClean="0"/>
              <a:t>Litevština               Lotyština</a:t>
            </a: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smtClean="0"/>
              <a:t>                                        </a:t>
            </a:r>
            <a:r>
              <a:rPr lang="cs-CZ" i="1" dirty="0" smtClean="0"/>
              <a:t>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i="1" dirty="0"/>
              <a:t> </a:t>
            </a:r>
            <a:r>
              <a:rPr lang="cs-CZ" i="1" dirty="0" smtClean="0"/>
              <a:t>    </a:t>
            </a:r>
            <a:r>
              <a:rPr lang="cs-CZ" b="1" dirty="0" smtClean="0"/>
              <a:t>Přízvuk                      </a:t>
            </a:r>
            <a:r>
              <a:rPr lang="cs-CZ" i="1" dirty="0" smtClean="0"/>
              <a:t>pohyblivý</a:t>
            </a:r>
            <a:r>
              <a:rPr lang="cs-CZ" dirty="0" smtClean="0"/>
              <a:t>              </a:t>
            </a:r>
            <a:r>
              <a:rPr lang="cs-CZ" i="1" dirty="0" smtClean="0"/>
              <a:t>pevný (na 1. slabice)</a:t>
            </a:r>
            <a:endParaRPr lang="cs-CZ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i="1" dirty="0" smtClean="0"/>
              <a:t>                  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1" dirty="0" smtClean="0"/>
              <a:t>Původní k', g</a:t>
            </a:r>
            <a:r>
              <a:rPr lang="cs-CZ" b="1" dirty="0"/>
              <a:t>'</a:t>
            </a:r>
            <a:r>
              <a:rPr lang="cs-CZ" b="1" dirty="0" smtClean="0"/>
              <a:t>:</a:t>
            </a:r>
            <a:r>
              <a:rPr lang="cs-CZ" dirty="0" smtClean="0"/>
              <a:t>                </a:t>
            </a:r>
            <a:r>
              <a:rPr lang="cs-CZ" b="1" dirty="0" smtClean="0"/>
              <a:t>k</a:t>
            </a:r>
            <a:r>
              <a:rPr lang="cs-CZ" b="1" dirty="0"/>
              <a:t>', g'</a:t>
            </a:r>
            <a:r>
              <a:rPr lang="cs-CZ" dirty="0" smtClean="0"/>
              <a:t>                      → </a:t>
            </a:r>
            <a:r>
              <a:rPr lang="cs-CZ" b="1" i="1" dirty="0" smtClean="0"/>
              <a:t>c, </a:t>
            </a:r>
            <a:r>
              <a:rPr lang="cs-CZ" b="1" i="1" dirty="0" err="1" smtClean="0"/>
              <a:t>dz</a:t>
            </a:r>
            <a:endParaRPr lang="cs-CZ" b="1" i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i="1" dirty="0" smtClean="0"/>
              <a:t>                                          </a:t>
            </a:r>
            <a:r>
              <a:rPr lang="cs-CZ" b="1" i="1" dirty="0" err="1" smtClean="0"/>
              <a:t>k</a:t>
            </a:r>
            <a:r>
              <a:rPr lang="cs-CZ" i="1" dirty="0" err="1" smtClean="0"/>
              <a:t>elti</a:t>
            </a:r>
            <a:r>
              <a:rPr lang="cs-CZ" i="1" dirty="0" smtClean="0"/>
              <a:t>         </a:t>
            </a:r>
            <a:r>
              <a:rPr lang="cs-CZ" dirty="0" smtClean="0"/>
              <a:t>(zvedat)      </a:t>
            </a:r>
            <a:r>
              <a:rPr lang="cs-CZ" b="1" i="1" dirty="0" smtClean="0"/>
              <a:t>c</a:t>
            </a:r>
            <a:r>
              <a:rPr lang="cs-CZ" i="1" dirty="0" smtClean="0"/>
              <a:t>elt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i="1" dirty="0"/>
              <a:t> </a:t>
            </a:r>
            <a:r>
              <a:rPr lang="cs-CZ" i="1" dirty="0" smtClean="0"/>
              <a:t>                                        </a:t>
            </a:r>
            <a:r>
              <a:rPr lang="cs-CZ" b="1" i="1" dirty="0" err="1" smtClean="0"/>
              <a:t>g</a:t>
            </a:r>
            <a:r>
              <a:rPr lang="cs-CZ" i="1" dirty="0" err="1" smtClean="0"/>
              <a:t>erti</a:t>
            </a:r>
            <a:r>
              <a:rPr lang="cs-CZ" i="1" dirty="0" smtClean="0"/>
              <a:t>         </a:t>
            </a:r>
            <a:r>
              <a:rPr lang="cs-CZ" dirty="0" smtClean="0"/>
              <a:t>(pít)             </a:t>
            </a:r>
            <a:r>
              <a:rPr lang="cs-CZ" b="1" dirty="0" err="1" smtClean="0"/>
              <a:t>dz</a:t>
            </a:r>
            <a:r>
              <a:rPr lang="cs-CZ" dirty="0" err="1" smtClean="0"/>
              <a:t>ert</a:t>
            </a:r>
            <a:endParaRPr lang="cs-CZ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1" dirty="0" smtClean="0"/>
              <a:t>Krácení koncovek:</a:t>
            </a:r>
            <a:r>
              <a:rPr lang="cs-CZ" dirty="0" smtClean="0"/>
              <a:t>          NE                                ANO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smtClean="0"/>
              <a:t>                                         </a:t>
            </a:r>
            <a:r>
              <a:rPr lang="cs-CZ" dirty="0" err="1" smtClean="0"/>
              <a:t>vyr</a:t>
            </a:r>
            <a:r>
              <a:rPr lang="cs-CZ" b="1" dirty="0" err="1" smtClean="0"/>
              <a:t>as</a:t>
            </a:r>
            <a:r>
              <a:rPr lang="cs-CZ" dirty="0" smtClean="0"/>
              <a:t>       </a:t>
            </a:r>
            <a:r>
              <a:rPr lang="lt-LT" dirty="0" smtClean="0"/>
              <a:t>(</a:t>
            </a:r>
            <a:r>
              <a:rPr lang="cs-CZ" dirty="0" smtClean="0"/>
              <a:t>muž)             </a:t>
            </a:r>
            <a:r>
              <a:rPr lang="cs-CZ" dirty="0" err="1" smtClean="0"/>
              <a:t>vīr</a:t>
            </a:r>
            <a:r>
              <a:rPr lang="cs-CZ" b="1" dirty="0" err="1" smtClean="0"/>
              <a:t>s</a:t>
            </a:r>
            <a:endParaRPr lang="cs-CZ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1" dirty="0"/>
              <a:t>	</a:t>
            </a:r>
            <a:r>
              <a:rPr lang="cs-CZ" b="1" dirty="0" smtClean="0"/>
              <a:t>		       </a:t>
            </a:r>
            <a:r>
              <a:rPr lang="cs-CZ" dirty="0" err="1" smtClean="0"/>
              <a:t>egl</a:t>
            </a:r>
            <a:r>
              <a:rPr lang="lt-LT" b="1" dirty="0" smtClean="0"/>
              <a:t>ė</a:t>
            </a:r>
            <a:r>
              <a:rPr lang="lt-LT" dirty="0" smtClean="0"/>
              <a:t>          </a:t>
            </a:r>
            <a:r>
              <a:rPr lang="cs-CZ" dirty="0" smtClean="0"/>
              <a:t>(smrk)</a:t>
            </a:r>
            <a:r>
              <a:rPr lang="lt-LT" dirty="0" smtClean="0"/>
              <a:t>           egl</a:t>
            </a:r>
            <a:r>
              <a:rPr lang="lt-LT" b="1" dirty="0" smtClean="0"/>
              <a:t>e</a:t>
            </a:r>
            <a:endParaRPr lang="cs-CZ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t-LT" dirty="0" smtClean="0"/>
              <a:t>                                      aš dar</a:t>
            </a:r>
            <a:r>
              <a:rPr lang="lt-LT" b="1" dirty="0" smtClean="0"/>
              <a:t>au</a:t>
            </a:r>
            <a:r>
              <a:rPr lang="lt-LT" dirty="0" smtClean="0"/>
              <a:t> </a:t>
            </a:r>
            <a:r>
              <a:rPr lang="cs-CZ" dirty="0" smtClean="0"/>
              <a:t>  </a:t>
            </a:r>
            <a:r>
              <a:rPr lang="lt-LT" dirty="0" smtClean="0"/>
              <a:t>(</a:t>
            </a:r>
            <a:r>
              <a:rPr lang="cs-CZ" dirty="0" smtClean="0"/>
              <a:t>já dělám)     es dar</a:t>
            </a:r>
            <a:r>
              <a:rPr lang="cs-CZ" b="1" dirty="0" smtClean="0"/>
              <a:t>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i="1" dirty="0" smtClean="0"/>
          </a:p>
        </p:txBody>
      </p:sp>
      <p:cxnSp>
        <p:nvCxnSpPr>
          <p:cNvPr id="22" name="Přímá spojnice se šipkou 21"/>
          <p:cNvCxnSpPr/>
          <p:nvPr/>
        </p:nvCxnSpPr>
        <p:spPr>
          <a:xfrm flipH="1">
            <a:off x="5186363" y="1600200"/>
            <a:ext cx="314325" cy="46042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6943725" y="1600200"/>
            <a:ext cx="228600" cy="4604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37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5409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 smtClean="0"/>
              <a:t>V</a:t>
            </a:r>
            <a:r>
              <a:rPr lang="cs-CZ" dirty="0" err="1" smtClean="0"/>
              <a:t>ýchodobaltské</a:t>
            </a:r>
            <a:r>
              <a:rPr lang="cs-CZ" dirty="0" smtClean="0"/>
              <a:t> jazyky</a:t>
            </a:r>
            <a:r>
              <a:rPr lang="lt-LT" dirty="0" smtClean="0"/>
              <a:t>: </a:t>
            </a:r>
            <a:r>
              <a:rPr lang="lt-LT" dirty="0" err="1" smtClean="0"/>
              <a:t>litev</a:t>
            </a:r>
            <a:r>
              <a:rPr lang="cs-CZ" dirty="0" err="1" smtClean="0"/>
              <a:t>ština</a:t>
            </a:r>
            <a:r>
              <a:rPr lang="cs-CZ" dirty="0" smtClean="0"/>
              <a:t> a lotyština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52022" y="1184853"/>
            <a:ext cx="11625329" cy="55765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 err="1" smtClean="0"/>
              <a:t>Východo</a:t>
            </a:r>
            <a:r>
              <a:rPr lang="cs-CZ" b="1" dirty="0" smtClean="0"/>
              <a:t>-baltština</a:t>
            </a:r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smtClean="0"/>
              <a:t>Litevština               Lotyština</a:t>
            </a: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smtClean="0"/>
              <a:t>                                        </a:t>
            </a:r>
            <a:r>
              <a:rPr lang="cs-CZ" i="1" dirty="0" smtClean="0"/>
              <a:t>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smtClean="0"/>
              <a:t>Posesivní konstrukce:</a:t>
            </a:r>
            <a:r>
              <a:rPr lang="lt-LT" dirty="0" smtClean="0"/>
              <a:t> </a:t>
            </a:r>
            <a:r>
              <a:rPr lang="lt-LT" i="1" dirty="0" smtClean="0"/>
              <a:t>Aš turiu brolį            Man ir </a:t>
            </a:r>
            <a:r>
              <a:rPr lang="lt-LT" i="1" dirty="0" err="1" smtClean="0"/>
              <a:t>brālis</a:t>
            </a:r>
            <a:r>
              <a:rPr lang="lt-LT" i="1" dirty="0" smtClean="0"/>
              <a:t> </a:t>
            </a:r>
            <a:endParaRPr lang="cs-CZ" i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i="1" dirty="0"/>
              <a:t> </a:t>
            </a:r>
            <a:r>
              <a:rPr lang="cs-CZ" i="1" dirty="0" smtClean="0"/>
              <a:t>                                    </a:t>
            </a:r>
            <a:r>
              <a:rPr lang="cs-CZ" dirty="0" smtClean="0"/>
              <a:t>(Já mám bratra)          </a:t>
            </a:r>
            <a:r>
              <a:rPr lang="lt-LT" dirty="0" smtClean="0"/>
              <a:t>(</a:t>
            </a:r>
            <a:r>
              <a:rPr lang="cs-CZ" dirty="0" smtClean="0"/>
              <a:t>Mně je bratr)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err="1" smtClean="0"/>
              <a:t>Debitiv</a:t>
            </a:r>
            <a:r>
              <a:rPr lang="cs-CZ" dirty="0" smtClean="0"/>
              <a:t>:                            </a:t>
            </a:r>
            <a:r>
              <a:rPr lang="lt-LT" dirty="0" smtClean="0"/>
              <a:t>[Ne</a:t>
            </a:r>
            <a:r>
              <a:rPr lang="cs-CZ" dirty="0" smtClean="0"/>
              <a:t>ní</a:t>
            </a:r>
            <a:r>
              <a:rPr lang="lt-LT" dirty="0" smtClean="0"/>
              <a:t>]</a:t>
            </a:r>
            <a:r>
              <a:rPr lang="cs-CZ" dirty="0" smtClean="0"/>
              <a:t>                 </a:t>
            </a:r>
            <a:r>
              <a:rPr lang="cs-CZ" i="1" dirty="0" smtClean="0"/>
              <a:t>Man </a:t>
            </a:r>
            <a:r>
              <a:rPr lang="cs-CZ" i="1" dirty="0" err="1" smtClean="0"/>
              <a:t>ir</a:t>
            </a:r>
            <a:r>
              <a:rPr lang="cs-CZ" i="1" dirty="0" smtClean="0"/>
              <a:t> </a:t>
            </a:r>
            <a:r>
              <a:rPr lang="cs-CZ" b="1" i="1" dirty="0" smtClean="0"/>
              <a:t>j</a:t>
            </a:r>
            <a:r>
              <a:rPr lang="lt-LT" b="1" i="1" dirty="0" smtClean="0"/>
              <a:t>ā</a:t>
            </a:r>
            <a:r>
              <a:rPr lang="cs-CZ" b="1" i="1" dirty="0" err="1" smtClean="0"/>
              <a:t>iet</a:t>
            </a:r>
            <a:r>
              <a:rPr lang="cs-CZ" i="1" dirty="0" smtClean="0"/>
              <a:t> m</a:t>
            </a:r>
            <a:r>
              <a:rPr lang="lt-LT" i="1" dirty="0" smtClean="0"/>
              <a:t>ā</a:t>
            </a:r>
            <a:r>
              <a:rPr lang="cs-CZ" i="1" dirty="0" smtClean="0"/>
              <a:t>j</a:t>
            </a:r>
            <a:r>
              <a:rPr lang="lt-LT" i="1" dirty="0" smtClean="0"/>
              <a:t>ā</a:t>
            </a:r>
            <a:r>
              <a:rPr lang="cs-CZ" i="1" dirty="0" smtClean="0"/>
              <a:t>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i="1" dirty="0"/>
              <a:t> </a:t>
            </a:r>
            <a:r>
              <a:rPr lang="cs-CZ" i="1" dirty="0" smtClean="0"/>
              <a:t>                                                              </a:t>
            </a:r>
            <a:r>
              <a:rPr lang="cs-CZ" dirty="0" smtClean="0"/>
              <a:t>(Mně je jít domů, tzn. </a:t>
            </a:r>
            <a:r>
              <a:rPr lang="cs-CZ" smtClean="0"/>
              <a:t>musím </a:t>
            </a:r>
            <a:r>
              <a:rPr lang="cs-CZ" dirty="0" smtClean="0"/>
              <a:t>jít domů)</a:t>
            </a:r>
            <a:r>
              <a:rPr lang="cs-CZ" i="1" dirty="0" smtClean="0"/>
              <a:t> </a:t>
            </a:r>
            <a:r>
              <a:rPr lang="cs-CZ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i="1" dirty="0" smtClean="0"/>
          </a:p>
        </p:txBody>
      </p:sp>
      <p:cxnSp>
        <p:nvCxnSpPr>
          <p:cNvPr id="22" name="Přímá spojnice se šipkou 21"/>
          <p:cNvCxnSpPr/>
          <p:nvPr/>
        </p:nvCxnSpPr>
        <p:spPr>
          <a:xfrm flipH="1">
            <a:off x="5186363" y="1600200"/>
            <a:ext cx="314325" cy="46042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6943725" y="1600200"/>
            <a:ext cx="228600" cy="4604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41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Baltské jazyky v systému IE jazyků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Myšlenka </a:t>
            </a:r>
            <a:r>
              <a:rPr lang="cs-CZ" b="1" dirty="0" err="1" smtClean="0"/>
              <a:t>balto-slovano-germásnké</a:t>
            </a:r>
            <a:r>
              <a:rPr lang="cs-CZ" b="1" dirty="0" smtClean="0"/>
              <a:t> jazykové jednoty: předpokládaný kontakt těchto jazykových skupin cca 3000 př. n. l. Nikoli však společný </a:t>
            </a:r>
            <a:r>
              <a:rPr lang="cs-CZ" b="1" dirty="0" err="1" smtClean="0"/>
              <a:t>protojazyk</a:t>
            </a:r>
            <a:r>
              <a:rPr lang="cs-CZ" b="1" dirty="0" smtClean="0"/>
              <a:t>. Příklady (přebírám z </a:t>
            </a:r>
            <a:r>
              <a:rPr lang="cs-CZ" b="1" dirty="0" err="1" smtClean="0"/>
              <a:t>Dini</a:t>
            </a:r>
            <a:r>
              <a:rPr lang="cs-CZ" b="1" dirty="0" smtClean="0"/>
              <a:t>, 2014):</a:t>
            </a:r>
          </a:p>
          <a:p>
            <a:pPr lvl="1"/>
            <a:r>
              <a:rPr lang="cs-CZ" sz="2800" dirty="0" err="1" smtClean="0"/>
              <a:t>Lith</a:t>
            </a:r>
            <a:r>
              <a:rPr lang="cs-CZ" sz="2800" dirty="0" smtClean="0"/>
              <a:t>. </a:t>
            </a:r>
            <a:r>
              <a:rPr lang="cs-CZ" sz="2800" i="1" dirty="0" err="1"/>
              <a:t>liáudis</a:t>
            </a:r>
            <a:r>
              <a:rPr lang="cs-CZ" sz="2800" i="1" dirty="0"/>
              <a:t> </a:t>
            </a:r>
            <a:r>
              <a:rPr lang="cs-CZ" sz="2800" dirty="0" smtClean="0"/>
              <a:t>(</a:t>
            </a:r>
            <a:r>
              <a:rPr lang="cs-CZ" sz="2800" dirty="0" err="1" smtClean="0"/>
              <a:t>people</a:t>
            </a:r>
            <a:r>
              <a:rPr lang="cs-CZ" sz="2800" dirty="0" smtClean="0"/>
              <a:t>), </a:t>
            </a:r>
            <a:r>
              <a:rPr lang="cs-CZ" sz="2800" dirty="0" err="1"/>
              <a:t>OCS</a:t>
            </a:r>
            <a:r>
              <a:rPr lang="cs-CZ" sz="2800" dirty="0"/>
              <a:t> </a:t>
            </a:r>
            <a:r>
              <a:rPr lang="cs-CZ" sz="2800" i="1" dirty="0" err="1"/>
              <a:t>l’ud</a:t>
            </a:r>
            <a:r>
              <a:rPr lang="az-Cyrl-AZ" sz="2800" i="1" dirty="0"/>
              <a:t>ь</a:t>
            </a:r>
            <a:r>
              <a:rPr lang="cs-CZ" sz="2800" i="1" dirty="0"/>
              <a:t>je</a:t>
            </a:r>
            <a:r>
              <a:rPr lang="cs-CZ" sz="2800" dirty="0"/>
              <a:t>, </a:t>
            </a:r>
            <a:r>
              <a:rPr lang="cs-CZ" sz="2800" dirty="0" err="1"/>
              <a:t>OHG</a:t>
            </a:r>
            <a:r>
              <a:rPr lang="cs-CZ" sz="2800" dirty="0"/>
              <a:t> </a:t>
            </a:r>
            <a:r>
              <a:rPr lang="cs-CZ" sz="2800" i="1" dirty="0" err="1" smtClean="0"/>
              <a:t>liuti</a:t>
            </a:r>
            <a:endParaRPr lang="cs-CZ" sz="2800" i="1" dirty="0" smtClean="0"/>
          </a:p>
          <a:p>
            <a:pPr lvl="1"/>
            <a:endParaRPr lang="cs-CZ" sz="2800" i="1" dirty="0" smtClean="0"/>
          </a:p>
          <a:p>
            <a:pPr lvl="1"/>
            <a:r>
              <a:rPr lang="cs-CZ" sz="2800" dirty="0" err="1"/>
              <a:t>Lith</a:t>
            </a:r>
            <a:r>
              <a:rPr lang="cs-CZ" sz="2800" dirty="0"/>
              <a:t>. </a:t>
            </a:r>
            <a:r>
              <a:rPr lang="cs-CZ" sz="2800" i="1" dirty="0" err="1"/>
              <a:t>s</a:t>
            </a:r>
            <a:r>
              <a:rPr lang="cs-CZ" sz="2800" i="1" dirty="0" err="1" smtClean="0"/>
              <a:t>idãbras</a:t>
            </a:r>
            <a:r>
              <a:rPr lang="cs-CZ" sz="2800" i="1" dirty="0" smtClean="0"/>
              <a:t> </a:t>
            </a:r>
            <a:r>
              <a:rPr lang="cs-CZ" sz="2800" dirty="0" smtClean="0"/>
              <a:t>(</a:t>
            </a:r>
            <a:r>
              <a:rPr lang="cs-CZ" sz="2800" dirty="0" err="1" smtClean="0"/>
              <a:t>silver</a:t>
            </a:r>
            <a:r>
              <a:rPr lang="cs-CZ" sz="2800" dirty="0"/>
              <a:t>)</a:t>
            </a:r>
            <a:r>
              <a:rPr lang="cs-CZ" sz="2800" dirty="0" smtClean="0"/>
              <a:t>, </a:t>
            </a:r>
            <a:r>
              <a:rPr lang="cs-CZ" sz="2800" dirty="0" err="1"/>
              <a:t>OCS</a:t>
            </a:r>
            <a:r>
              <a:rPr lang="cs-CZ" sz="2800" dirty="0"/>
              <a:t> </a:t>
            </a:r>
            <a:r>
              <a:rPr lang="cs-CZ" sz="2800" i="1" dirty="0"/>
              <a:t>s</a:t>
            </a:r>
            <a:r>
              <a:rPr lang="az-Cyrl-AZ" sz="2800" i="1" dirty="0"/>
              <a:t>ь</a:t>
            </a:r>
            <a:r>
              <a:rPr lang="cs-CZ" sz="2800" i="1" dirty="0" err="1"/>
              <a:t>rebro</a:t>
            </a:r>
            <a:r>
              <a:rPr lang="cs-CZ" sz="2800" dirty="0"/>
              <a:t>, </a:t>
            </a:r>
            <a:r>
              <a:rPr lang="cs-CZ" sz="2800" dirty="0" err="1" smtClean="0"/>
              <a:t>Goth</a:t>
            </a:r>
            <a:r>
              <a:rPr lang="cs-CZ" sz="2800" dirty="0" smtClean="0"/>
              <a:t>. </a:t>
            </a:r>
            <a:r>
              <a:rPr lang="cs-CZ" sz="2800" dirty="0" err="1" smtClean="0"/>
              <a:t>s</a:t>
            </a:r>
            <a:r>
              <a:rPr lang="cs-CZ" sz="2800" i="1" dirty="0" err="1" smtClean="0"/>
              <a:t>ilubr</a:t>
            </a:r>
            <a:endParaRPr lang="cs-CZ" sz="2800" i="1" dirty="0" smtClean="0"/>
          </a:p>
          <a:p>
            <a:pPr lvl="1"/>
            <a:endParaRPr lang="cs-CZ" sz="2800" dirty="0" smtClean="0"/>
          </a:p>
          <a:p>
            <a:pPr lvl="1"/>
            <a:r>
              <a:rPr lang="en-US" sz="2800" dirty="0"/>
              <a:t>nominal endings of the dat.-instr. </a:t>
            </a:r>
            <a:r>
              <a:rPr lang="en-US" sz="2800" dirty="0" err="1"/>
              <a:t>plur</a:t>
            </a:r>
            <a:r>
              <a:rPr lang="en-US" sz="2800" dirty="0"/>
              <a:t>. cases in </a:t>
            </a:r>
            <a:r>
              <a:rPr lang="en-US" sz="2800" dirty="0" smtClean="0"/>
              <a:t>–</a:t>
            </a:r>
            <a:r>
              <a:rPr lang="en-US" sz="2800" i="1" dirty="0" smtClean="0"/>
              <a:t>m</a:t>
            </a:r>
            <a:r>
              <a:rPr lang="cs-CZ" sz="2800" i="1" dirty="0" smtClean="0"/>
              <a:t> </a:t>
            </a:r>
            <a:r>
              <a:rPr lang="en-US" sz="2800" dirty="0" smtClean="0"/>
              <a:t>with</a:t>
            </a:r>
            <a:r>
              <a:rPr lang="cs-CZ" sz="2800" dirty="0" smtClean="0"/>
              <a:t> </a:t>
            </a:r>
            <a:r>
              <a:rPr lang="en-US" sz="2800" dirty="0" smtClean="0"/>
              <a:t>-</a:t>
            </a:r>
            <a:r>
              <a:rPr lang="en-US" sz="2800" i="1" dirty="0" err="1"/>
              <a:t>bh</a:t>
            </a:r>
            <a:r>
              <a:rPr lang="en-US" sz="2800" dirty="0"/>
              <a:t>- in other IE languages, cf. Lith. </a:t>
            </a:r>
            <a:r>
              <a:rPr lang="en-US" sz="2800" i="1" dirty="0" err="1"/>
              <a:t>vilkáms</a:t>
            </a:r>
            <a:r>
              <a:rPr lang="en-US" sz="2800" i="1" dirty="0"/>
              <a:t> </a:t>
            </a:r>
            <a:r>
              <a:rPr lang="en-US" sz="2800" dirty="0"/>
              <a:t>‘to the wolves’, </a:t>
            </a:r>
            <a:r>
              <a:rPr lang="en-US" sz="2800" dirty="0" smtClean="0"/>
              <a:t>OCS</a:t>
            </a:r>
            <a:r>
              <a:rPr lang="cs-CZ" sz="2800" dirty="0" smtClean="0"/>
              <a:t> </a:t>
            </a:r>
            <a:r>
              <a:rPr lang="en-US" sz="2800" i="1" dirty="0" err="1" smtClean="0"/>
              <a:t>vlьkomъ</a:t>
            </a:r>
            <a:r>
              <a:rPr lang="en-US" sz="2800" dirty="0"/>
              <a:t>, </a:t>
            </a:r>
            <a:r>
              <a:rPr lang="en-US" sz="2800" dirty="0" smtClean="0"/>
              <a:t>Goth.</a:t>
            </a:r>
            <a:r>
              <a:rPr lang="cs-CZ" sz="2800" dirty="0" smtClean="0"/>
              <a:t> </a:t>
            </a:r>
            <a:r>
              <a:rPr lang="en-US" sz="2800" i="1" dirty="0" err="1" smtClean="0"/>
              <a:t>wulf</a:t>
            </a:r>
            <a:r>
              <a:rPr lang="en-US" sz="2800" i="1" dirty="0" smtClean="0"/>
              <a:t>-am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35099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Baltské jazyky v systému IE jazyků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b="1" dirty="0" smtClean="0"/>
              <a:t>Výpůjčky z germánských jazyků v baltských: pár desítek lexémů</a:t>
            </a:r>
            <a:r>
              <a:rPr lang="cs-CZ" b="1" dirty="0" smtClean="0"/>
              <a:t>, např.:</a:t>
            </a:r>
            <a:endParaRPr lang="cs-CZ" sz="2800" b="1" dirty="0" smtClean="0"/>
          </a:p>
          <a:p>
            <a:r>
              <a:rPr lang="en-US" dirty="0"/>
              <a:t>Borrowings common for the entire Baltic </a:t>
            </a:r>
            <a:r>
              <a:rPr lang="en-US" dirty="0" smtClean="0"/>
              <a:t>territory</a:t>
            </a:r>
            <a:r>
              <a:rPr lang="cs-CZ" dirty="0"/>
              <a:t>:</a:t>
            </a:r>
            <a:r>
              <a:rPr lang="en-US" dirty="0" smtClean="0"/>
              <a:t> </a:t>
            </a:r>
            <a:r>
              <a:rPr lang="en-US" dirty="0" err="1"/>
              <a:t>OPr</a:t>
            </a:r>
            <a:r>
              <a:rPr lang="en-US" dirty="0"/>
              <a:t>. </a:t>
            </a:r>
            <a:r>
              <a:rPr lang="cs-CZ" i="1" dirty="0" smtClean="0"/>
              <a:t>a</a:t>
            </a:r>
            <a:r>
              <a:rPr lang="en-US" i="1" dirty="0" err="1" smtClean="0"/>
              <a:t>lu</a:t>
            </a:r>
            <a:r>
              <a:rPr lang="cs-CZ" i="1" dirty="0" smtClean="0"/>
              <a:t> </a:t>
            </a:r>
            <a:r>
              <a:rPr lang="cs-CZ" dirty="0" smtClean="0"/>
              <a:t>‘</a:t>
            </a:r>
            <a:r>
              <a:rPr lang="cs-CZ" dirty="0" err="1" smtClean="0"/>
              <a:t>mead</a:t>
            </a:r>
            <a:r>
              <a:rPr lang="cs-CZ" dirty="0"/>
              <a:t>’, </a:t>
            </a:r>
            <a:r>
              <a:rPr lang="cs-CZ" dirty="0" err="1"/>
              <a:t>Lith</a:t>
            </a:r>
            <a:r>
              <a:rPr lang="cs-CZ" dirty="0"/>
              <a:t>. </a:t>
            </a:r>
            <a:r>
              <a:rPr lang="cs-CZ" i="1" dirty="0" err="1"/>
              <a:t>alùs</a:t>
            </a:r>
            <a:r>
              <a:rPr lang="cs-CZ" dirty="0"/>
              <a:t>, </a:t>
            </a:r>
            <a:r>
              <a:rPr lang="cs-CZ" dirty="0" err="1"/>
              <a:t>Latv</a:t>
            </a:r>
            <a:r>
              <a:rPr lang="cs-CZ" dirty="0"/>
              <a:t>. </a:t>
            </a:r>
            <a:r>
              <a:rPr lang="cs-CZ" i="1" dirty="0" err="1"/>
              <a:t>alus</a:t>
            </a:r>
            <a:r>
              <a:rPr lang="cs-CZ" i="1" dirty="0"/>
              <a:t> </a:t>
            </a:r>
            <a:r>
              <a:rPr lang="cs-CZ" dirty="0"/>
              <a:t>← </a:t>
            </a:r>
            <a:r>
              <a:rPr lang="cs-CZ" dirty="0" err="1"/>
              <a:t>OIcel</a:t>
            </a:r>
            <a:r>
              <a:rPr lang="cs-CZ" dirty="0"/>
              <a:t>. </a:t>
            </a:r>
            <a:r>
              <a:rPr lang="cs-CZ" i="1" dirty="0" err="1"/>
              <a:t>ǫl</a:t>
            </a:r>
            <a:r>
              <a:rPr lang="cs-CZ" i="1" dirty="0"/>
              <a:t> </a:t>
            </a:r>
            <a:r>
              <a:rPr lang="cs-CZ" dirty="0"/>
              <a:t>‘</a:t>
            </a:r>
            <a:r>
              <a:rPr lang="cs-CZ" dirty="0" err="1"/>
              <a:t>beer</a:t>
            </a:r>
            <a:r>
              <a:rPr lang="cs-CZ" dirty="0"/>
              <a:t>’, </a:t>
            </a:r>
            <a:r>
              <a:rPr lang="cs-CZ" dirty="0" err="1"/>
              <a:t>OEngl</a:t>
            </a:r>
            <a:r>
              <a:rPr lang="cs-CZ" dirty="0"/>
              <a:t>. </a:t>
            </a:r>
            <a:r>
              <a:rPr lang="cs-CZ" i="1" dirty="0" err="1"/>
              <a:t>ealu</a:t>
            </a:r>
            <a:r>
              <a:rPr lang="cs-CZ" i="1" dirty="0"/>
              <a:t> </a:t>
            </a:r>
            <a:r>
              <a:rPr lang="cs-CZ" dirty="0"/>
              <a:t>id</a:t>
            </a:r>
            <a:r>
              <a:rPr lang="cs-CZ" dirty="0" smtClean="0"/>
              <a:t>.</a:t>
            </a:r>
          </a:p>
          <a:p>
            <a:r>
              <a:rPr lang="en-US" dirty="0"/>
              <a:t>Borrowings common to Lithuanian and Old </a:t>
            </a:r>
            <a:r>
              <a:rPr lang="en-US" dirty="0" smtClean="0"/>
              <a:t>Prussian</a:t>
            </a:r>
            <a:r>
              <a:rPr lang="cs-CZ" dirty="0"/>
              <a:t>:</a:t>
            </a:r>
            <a:r>
              <a:rPr lang="en-US" dirty="0" smtClean="0"/>
              <a:t> </a:t>
            </a:r>
            <a:r>
              <a:rPr lang="en-US" dirty="0" err="1"/>
              <a:t>OPr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r>
              <a:rPr lang="cs-CZ" i="1" dirty="0" err="1" smtClean="0"/>
              <a:t>sarwis</a:t>
            </a:r>
            <a:r>
              <a:rPr lang="cs-CZ" dirty="0"/>
              <a:t>, </a:t>
            </a:r>
            <a:r>
              <a:rPr lang="cs-CZ" dirty="0" err="1"/>
              <a:t>Lith</a:t>
            </a:r>
            <a:r>
              <a:rPr lang="cs-CZ" dirty="0"/>
              <a:t>. </a:t>
            </a:r>
            <a:r>
              <a:rPr lang="cs-CZ" i="1" dirty="0" err="1"/>
              <a:t>šárvas</a:t>
            </a:r>
            <a:r>
              <a:rPr lang="cs-CZ" i="1" dirty="0"/>
              <a:t> </a:t>
            </a:r>
            <a:r>
              <a:rPr lang="cs-CZ" dirty="0"/>
              <a:t>‘</a:t>
            </a:r>
            <a:r>
              <a:rPr lang="cs-CZ" dirty="0" err="1"/>
              <a:t>armor</a:t>
            </a:r>
            <a:r>
              <a:rPr lang="cs-CZ" dirty="0"/>
              <a:t>’ ← </a:t>
            </a:r>
            <a:r>
              <a:rPr lang="cs-CZ" dirty="0" err="1"/>
              <a:t>Goth</a:t>
            </a:r>
            <a:r>
              <a:rPr lang="cs-CZ" dirty="0"/>
              <a:t>. </a:t>
            </a:r>
            <a:r>
              <a:rPr lang="cs-CZ" i="1" dirty="0" err="1"/>
              <a:t>sarwa</a:t>
            </a:r>
            <a:r>
              <a:rPr lang="cs-CZ" i="1" dirty="0"/>
              <a:t> </a:t>
            </a:r>
            <a:r>
              <a:rPr lang="cs-CZ" dirty="0"/>
              <a:t>‘</a:t>
            </a:r>
            <a:r>
              <a:rPr lang="cs-CZ" dirty="0" err="1"/>
              <a:t>weapons</a:t>
            </a:r>
            <a:r>
              <a:rPr lang="cs-CZ" dirty="0" smtClean="0"/>
              <a:t>’</a:t>
            </a:r>
          </a:p>
          <a:p>
            <a:r>
              <a:rPr lang="en-US" dirty="0"/>
              <a:t>Borrowings appearing only in Lithuanian e.g. Lith. </a:t>
            </a:r>
            <a:r>
              <a:rPr lang="en-US" i="1" dirty="0" err="1"/>
              <a:t>midùs</a:t>
            </a:r>
            <a:r>
              <a:rPr lang="en-US" i="1" dirty="0"/>
              <a:t> </a:t>
            </a:r>
            <a:r>
              <a:rPr lang="en-US" dirty="0"/>
              <a:t>← Goth</a:t>
            </a:r>
            <a:r>
              <a:rPr lang="en-US" dirty="0" smtClean="0"/>
              <a:t>.</a:t>
            </a:r>
            <a:r>
              <a:rPr lang="cs-CZ" dirty="0" smtClean="0"/>
              <a:t> *</a:t>
            </a:r>
            <a:r>
              <a:rPr lang="cs-CZ" i="1" dirty="0" err="1"/>
              <a:t>midu</a:t>
            </a:r>
            <a:r>
              <a:rPr lang="cs-CZ" i="1" dirty="0"/>
              <a:t> </a:t>
            </a:r>
            <a:r>
              <a:rPr lang="cs-CZ" dirty="0"/>
              <a:t>‘</a:t>
            </a:r>
            <a:r>
              <a:rPr lang="cs-CZ" dirty="0" err="1"/>
              <a:t>mead</a:t>
            </a:r>
            <a:r>
              <a:rPr lang="cs-CZ" dirty="0"/>
              <a:t>’, </a:t>
            </a:r>
            <a:r>
              <a:rPr lang="cs-CZ" dirty="0" err="1"/>
              <a:t>cf</a:t>
            </a:r>
            <a:r>
              <a:rPr lang="cs-CZ" dirty="0"/>
              <a:t>. </a:t>
            </a:r>
            <a:r>
              <a:rPr lang="cs-CZ" dirty="0" err="1"/>
              <a:t>OHG</a:t>
            </a:r>
            <a:r>
              <a:rPr lang="cs-CZ" dirty="0"/>
              <a:t> </a:t>
            </a:r>
            <a:r>
              <a:rPr lang="cs-CZ" i="1" dirty="0"/>
              <a:t>metu</a:t>
            </a:r>
            <a:r>
              <a:rPr lang="cs-CZ" dirty="0"/>
              <a:t>, </a:t>
            </a:r>
            <a:r>
              <a:rPr lang="cs-CZ" i="1" dirty="0"/>
              <a:t>meto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sz="2800" b="1" dirty="0" smtClean="0"/>
              <a:t>Závěr: velmi včasný jazykový kontakt Germánů a Baltů, až v druhé fázi – Germánů a Slovanů.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55760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4669"/>
            <a:ext cx="10515600" cy="793974"/>
          </a:xfrm>
        </p:spPr>
        <p:txBody>
          <a:bodyPr/>
          <a:lstStyle/>
          <a:p>
            <a:pPr algn="ctr"/>
            <a:r>
              <a:rPr lang="cs-CZ" dirty="0" smtClean="0"/>
              <a:t>Baltské a slovanské jazyky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888643"/>
            <a:ext cx="10515600" cy="5288320"/>
          </a:xfrm>
        </p:spPr>
        <p:txBody>
          <a:bodyPr>
            <a:normAutofit/>
          </a:bodyPr>
          <a:lstStyle/>
          <a:p>
            <a:r>
              <a:rPr lang="cs-CZ" dirty="0" smtClean="0"/>
              <a:t>Nejčastěji uváděné systémové paralely mezi baltskými a slovanskými jazyky:</a:t>
            </a:r>
            <a:endParaRPr lang="lt-LT" dirty="0" smtClean="0"/>
          </a:p>
          <a:p>
            <a:endParaRPr lang="cs-CZ" dirty="0" smtClean="0"/>
          </a:p>
          <a:p>
            <a:pPr lvl="1"/>
            <a:r>
              <a:rPr lang="cs-CZ" sz="2800" b="1" dirty="0" smtClean="0"/>
              <a:t>Fonologie:</a:t>
            </a:r>
          </a:p>
          <a:p>
            <a:pPr lvl="1"/>
            <a:r>
              <a:rPr lang="en-US" sz="2800" u="sng" dirty="0"/>
              <a:t>correspondences in the accentual paradigms</a:t>
            </a:r>
            <a:r>
              <a:rPr lang="en-US" sz="2800" dirty="0"/>
              <a:t>, e.g. </a:t>
            </a:r>
            <a:r>
              <a:rPr lang="en-US" sz="2800" dirty="0" smtClean="0"/>
              <a:t>Lith</a:t>
            </a:r>
            <a:r>
              <a:rPr lang="en-US" sz="2800" dirty="0"/>
              <a:t>. nom. sing</a:t>
            </a:r>
            <a:r>
              <a:rPr lang="en-US" sz="2800" dirty="0" smtClean="0"/>
              <a:t>.</a:t>
            </a:r>
            <a:r>
              <a:rPr lang="cs-CZ" sz="2800" dirty="0" smtClean="0"/>
              <a:t> </a:t>
            </a:r>
            <a:r>
              <a:rPr lang="cs-CZ" sz="2800" i="1" dirty="0" err="1" smtClean="0"/>
              <a:t>rankà</a:t>
            </a:r>
            <a:r>
              <a:rPr lang="cs-CZ" sz="2800" dirty="0"/>
              <a:t>, </a:t>
            </a:r>
            <a:r>
              <a:rPr lang="cs-CZ" sz="2800" dirty="0" err="1"/>
              <a:t>acc</a:t>
            </a:r>
            <a:r>
              <a:rPr lang="cs-CZ" sz="2800" dirty="0"/>
              <a:t>. </a:t>
            </a:r>
            <a:r>
              <a:rPr lang="cs-CZ" sz="2800" dirty="0" err="1"/>
              <a:t>sing</a:t>
            </a:r>
            <a:r>
              <a:rPr lang="cs-CZ" sz="2800" dirty="0"/>
              <a:t>. </a:t>
            </a:r>
            <a:r>
              <a:rPr lang="cs-CZ" sz="2800" i="1" dirty="0" err="1"/>
              <a:t>rañką</a:t>
            </a:r>
            <a:r>
              <a:rPr lang="cs-CZ" sz="2800" dirty="0"/>
              <a:t>, </a:t>
            </a:r>
            <a:r>
              <a:rPr lang="cs-CZ" sz="2800" dirty="0" err="1"/>
              <a:t>Russ</a:t>
            </a:r>
            <a:r>
              <a:rPr lang="cs-CZ" sz="2800" dirty="0"/>
              <a:t>. </a:t>
            </a:r>
            <a:r>
              <a:rPr lang="cs-CZ" sz="2800" dirty="0" err="1"/>
              <a:t>nom</a:t>
            </a:r>
            <a:r>
              <a:rPr lang="cs-CZ" sz="2800" dirty="0"/>
              <a:t>. </a:t>
            </a:r>
            <a:r>
              <a:rPr lang="cs-CZ" sz="2800" dirty="0" err="1"/>
              <a:t>sing</a:t>
            </a:r>
            <a:r>
              <a:rPr lang="cs-CZ" sz="2800" dirty="0"/>
              <a:t>. </a:t>
            </a:r>
            <a:r>
              <a:rPr lang="az-Cyrl-AZ" sz="2800" dirty="0"/>
              <a:t>рук</a:t>
            </a:r>
            <a:r>
              <a:rPr lang="cs-CZ" sz="2800" dirty="0"/>
              <a:t>á, </a:t>
            </a:r>
            <a:r>
              <a:rPr lang="cs-CZ" sz="2800" dirty="0" err="1"/>
              <a:t>acc</a:t>
            </a:r>
            <a:r>
              <a:rPr lang="cs-CZ" sz="2800" dirty="0"/>
              <a:t>. </a:t>
            </a:r>
            <a:r>
              <a:rPr lang="cs-CZ" sz="2800" dirty="0" err="1"/>
              <a:t>sing</a:t>
            </a:r>
            <a:r>
              <a:rPr lang="cs-CZ" sz="2800" dirty="0"/>
              <a:t>. </a:t>
            </a:r>
            <a:r>
              <a:rPr lang="lt-LT" sz="2800" dirty="0"/>
              <a:t>p</a:t>
            </a:r>
            <a:r>
              <a:rPr lang="cs-CZ" sz="2800" dirty="0" smtClean="0"/>
              <a:t>ý</a:t>
            </a:r>
            <a:r>
              <a:rPr lang="az-Cyrl-AZ" sz="2800" dirty="0" smtClean="0"/>
              <a:t>ку</a:t>
            </a:r>
            <a:r>
              <a:rPr lang="lt-LT" sz="2800" dirty="0" smtClean="0"/>
              <a:t>.</a:t>
            </a:r>
            <a:endParaRPr lang="cs-CZ" sz="2800" dirty="0" smtClean="0"/>
          </a:p>
          <a:p>
            <a:pPr lvl="1"/>
            <a:endParaRPr lang="lt-LT" sz="2800" dirty="0" smtClean="0"/>
          </a:p>
          <a:p>
            <a:pPr lvl="1"/>
            <a:r>
              <a:rPr lang="cs-CZ" sz="2800" u="sng" dirty="0"/>
              <a:t>IE *</a:t>
            </a:r>
            <a:r>
              <a:rPr lang="cs-CZ" sz="2800" u="sng" dirty="0" err="1"/>
              <a:t>eu</a:t>
            </a:r>
            <a:r>
              <a:rPr lang="cs-CZ" sz="2800" u="sng" dirty="0"/>
              <a:t> &gt; </a:t>
            </a:r>
            <a:r>
              <a:rPr lang="cs-CZ" sz="2800" u="sng" dirty="0" err="1"/>
              <a:t>Baltic</a:t>
            </a:r>
            <a:r>
              <a:rPr lang="cs-CZ" sz="2800" u="sng" dirty="0"/>
              <a:t> *</a:t>
            </a:r>
            <a:r>
              <a:rPr lang="cs-CZ" sz="2800" u="sng" dirty="0" err="1"/>
              <a:t>iau</a:t>
            </a:r>
            <a:r>
              <a:rPr lang="cs-CZ" sz="2800" u="sng" dirty="0"/>
              <a:t>, Slavic *</a:t>
            </a:r>
            <a:r>
              <a:rPr lang="cs-CZ" sz="2800" u="sng" dirty="0" err="1"/>
              <a:t>iu</a:t>
            </a:r>
            <a:r>
              <a:rPr lang="cs-CZ" sz="2800" dirty="0"/>
              <a:t>, </a:t>
            </a:r>
            <a:r>
              <a:rPr lang="cs-CZ" sz="2800" dirty="0" err="1"/>
              <a:t>e.g</a:t>
            </a:r>
            <a:r>
              <a:rPr lang="cs-CZ" sz="2800" dirty="0"/>
              <a:t>. IE *</a:t>
            </a:r>
            <a:r>
              <a:rPr lang="cs-CZ" sz="2800" i="1" dirty="0" err="1"/>
              <a:t>leudh</a:t>
            </a:r>
            <a:r>
              <a:rPr lang="cs-CZ" sz="2800" dirty="0"/>
              <a:t>- ~ </a:t>
            </a:r>
            <a:r>
              <a:rPr lang="cs-CZ" sz="2800" dirty="0" err="1"/>
              <a:t>Lith</a:t>
            </a:r>
            <a:r>
              <a:rPr lang="cs-CZ" sz="2800" dirty="0"/>
              <a:t>. </a:t>
            </a:r>
            <a:r>
              <a:rPr lang="cs-CZ" sz="2800" i="1" dirty="0" err="1"/>
              <a:t>liáudis</a:t>
            </a:r>
            <a:r>
              <a:rPr lang="cs-CZ" sz="2800" i="1" dirty="0"/>
              <a:t> </a:t>
            </a:r>
            <a:r>
              <a:rPr lang="cs-CZ" sz="2800" dirty="0" smtClean="0"/>
              <a:t>and</a:t>
            </a:r>
            <a:r>
              <a:rPr lang="lt-LT" sz="2800" dirty="0" smtClean="0"/>
              <a:t> </a:t>
            </a:r>
            <a:r>
              <a:rPr lang="lv-LV" sz="2800" i="1" dirty="0" smtClean="0"/>
              <a:t>liaudžià </a:t>
            </a:r>
            <a:r>
              <a:rPr lang="lv-LV" sz="2800" dirty="0"/>
              <a:t>‘people’, Latv. </a:t>
            </a:r>
            <a:r>
              <a:rPr lang="lv-LV" sz="2800" i="1" dirty="0"/>
              <a:t>ļàudis</a:t>
            </a:r>
            <a:r>
              <a:rPr lang="lv-LV" sz="2800" dirty="0"/>
              <a:t>, OCS </a:t>
            </a:r>
            <a:r>
              <a:rPr lang="lv-LV" sz="2800" i="1" dirty="0"/>
              <a:t>l’ud</a:t>
            </a:r>
            <a:r>
              <a:rPr lang="az-Cyrl-AZ" sz="2800" i="1" dirty="0"/>
              <a:t>ь</a:t>
            </a:r>
            <a:r>
              <a:rPr lang="lv-LV" sz="2800" i="1" dirty="0"/>
              <a:t>je</a:t>
            </a:r>
            <a:r>
              <a:rPr lang="lv-LV" sz="2800" dirty="0"/>
              <a:t>, OHG </a:t>
            </a:r>
            <a:r>
              <a:rPr lang="lv-LV" sz="2800" i="1" dirty="0"/>
              <a:t>liut </a:t>
            </a:r>
            <a:r>
              <a:rPr lang="lv-LV" sz="2800" dirty="0"/>
              <a:t>(</a:t>
            </a:r>
            <a:r>
              <a:rPr lang="lv-LV" sz="2800" i="1" dirty="0"/>
              <a:t>iu </a:t>
            </a:r>
            <a:r>
              <a:rPr lang="lv-LV" sz="2800" dirty="0"/>
              <a:t>&lt; *</a:t>
            </a:r>
            <a:r>
              <a:rPr lang="lv-LV" sz="2800" i="1" dirty="0"/>
              <a:t>eu</a:t>
            </a:r>
            <a:r>
              <a:rPr lang="lv-LV" sz="2800" dirty="0"/>
              <a:t>)</a:t>
            </a: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334945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4669"/>
            <a:ext cx="10515600" cy="793974"/>
          </a:xfrm>
        </p:spPr>
        <p:txBody>
          <a:bodyPr/>
          <a:lstStyle/>
          <a:p>
            <a:pPr algn="ctr"/>
            <a:r>
              <a:rPr lang="cs-CZ" dirty="0" smtClean="0"/>
              <a:t>Baltské a slovanské jazyky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888643"/>
            <a:ext cx="10515600" cy="5288320"/>
          </a:xfrm>
        </p:spPr>
        <p:txBody>
          <a:bodyPr>
            <a:normAutofit/>
          </a:bodyPr>
          <a:lstStyle/>
          <a:p>
            <a:r>
              <a:rPr lang="cs-CZ" dirty="0" smtClean="0"/>
              <a:t>Nejčastěji uváděné systémové paralely mezi baltskými a slovanskými jazyky:</a:t>
            </a:r>
            <a:endParaRPr lang="lt-LT" dirty="0" smtClean="0"/>
          </a:p>
          <a:p>
            <a:pPr lvl="1"/>
            <a:r>
              <a:rPr lang="lt-LT" sz="2800" b="1" dirty="0" err="1" smtClean="0"/>
              <a:t>Morfologie</a:t>
            </a:r>
            <a:r>
              <a:rPr lang="cs-CZ" sz="2800" b="1" dirty="0" smtClean="0"/>
              <a:t>:</a:t>
            </a:r>
            <a:endParaRPr lang="lt-LT" sz="2800" b="1" dirty="0" smtClean="0"/>
          </a:p>
          <a:p>
            <a:pPr lvl="1"/>
            <a:r>
              <a:rPr lang="en-US" sz="2800" dirty="0"/>
              <a:t>The Lithuanian, Latvian and Slavic languages have an </a:t>
            </a:r>
            <a:r>
              <a:rPr lang="en-US" sz="2800" dirty="0" smtClean="0"/>
              <a:t>identical</a:t>
            </a:r>
            <a:r>
              <a:rPr lang="lt-LT" sz="2800" dirty="0" smtClean="0"/>
              <a:t> </a:t>
            </a:r>
            <a:r>
              <a:rPr lang="en-US" sz="2800" dirty="0" smtClean="0"/>
              <a:t>ending </a:t>
            </a:r>
            <a:r>
              <a:rPr lang="en-US" sz="2800" dirty="0"/>
              <a:t>for the gen. sing. of stems in *-</a:t>
            </a:r>
            <a:r>
              <a:rPr lang="en-US" sz="2800" i="1" dirty="0"/>
              <a:t>ŏ</a:t>
            </a:r>
            <a:r>
              <a:rPr lang="en-US" sz="2800" dirty="0"/>
              <a:t>, e.g. Lith. </a:t>
            </a:r>
            <a:r>
              <a:rPr lang="en-US" sz="2800" i="1" dirty="0" smtClean="0"/>
              <a:t>vi</a:t>
            </a:r>
            <a:r>
              <a:rPr lang="lt-LT" sz="2800" i="1" dirty="0" smtClean="0"/>
              <a:t>l</a:t>
            </a:r>
            <a:r>
              <a:rPr lang="en-US" sz="2800" i="1" dirty="0" err="1" smtClean="0"/>
              <a:t>ko</a:t>
            </a:r>
            <a:r>
              <a:rPr lang="en-US" sz="2800" i="1" dirty="0" smtClean="0"/>
              <a:t> </a:t>
            </a:r>
            <a:r>
              <a:rPr lang="en-US" sz="2800" dirty="0"/>
              <a:t>‘of the wolf</a:t>
            </a:r>
            <a:r>
              <a:rPr lang="en-US" sz="2800" dirty="0" smtClean="0"/>
              <a:t>’</a:t>
            </a:r>
            <a:r>
              <a:rPr lang="lt-LT" sz="2800" dirty="0" smtClean="0"/>
              <a:t> </a:t>
            </a:r>
            <a:r>
              <a:rPr lang="cs-CZ" sz="2800" dirty="0" smtClean="0"/>
              <a:t>(-</a:t>
            </a:r>
            <a:r>
              <a:rPr lang="cs-CZ" sz="2800" i="1" dirty="0"/>
              <a:t>o </a:t>
            </a:r>
            <a:r>
              <a:rPr lang="cs-CZ" sz="2800" dirty="0"/>
              <a:t>&lt; *-</a:t>
            </a:r>
            <a:r>
              <a:rPr lang="cs-CZ" sz="2800" i="1" dirty="0"/>
              <a:t>ā</a:t>
            </a:r>
            <a:r>
              <a:rPr lang="cs-CZ" sz="2800" dirty="0"/>
              <a:t>), </a:t>
            </a:r>
            <a:r>
              <a:rPr lang="cs-CZ" sz="2800" dirty="0" err="1"/>
              <a:t>Latv</a:t>
            </a:r>
            <a:r>
              <a:rPr lang="cs-CZ" sz="2800" dirty="0"/>
              <a:t>. </a:t>
            </a:r>
            <a:r>
              <a:rPr lang="cs-CZ" sz="2800" i="1" dirty="0"/>
              <a:t>vilka </a:t>
            </a:r>
            <a:r>
              <a:rPr lang="cs-CZ" sz="2800" dirty="0"/>
              <a:t>(-</a:t>
            </a:r>
            <a:r>
              <a:rPr lang="cs-CZ" sz="2800" i="1" dirty="0"/>
              <a:t>a </a:t>
            </a:r>
            <a:r>
              <a:rPr lang="cs-CZ" sz="2800" dirty="0"/>
              <a:t>&lt; *-</a:t>
            </a:r>
            <a:r>
              <a:rPr lang="cs-CZ" sz="2800" i="1" dirty="0"/>
              <a:t>ā</a:t>
            </a:r>
            <a:r>
              <a:rPr lang="cs-CZ" sz="2800" dirty="0"/>
              <a:t>), </a:t>
            </a:r>
            <a:r>
              <a:rPr lang="cs-CZ" sz="2800" dirty="0" err="1"/>
              <a:t>OCS</a:t>
            </a:r>
            <a:r>
              <a:rPr lang="cs-CZ" sz="2800" dirty="0"/>
              <a:t> </a:t>
            </a:r>
            <a:r>
              <a:rPr lang="cs-CZ" sz="2800" i="1" dirty="0" err="1"/>
              <a:t>vl</a:t>
            </a:r>
            <a:r>
              <a:rPr lang="az-Cyrl-AZ" sz="2800" i="1" dirty="0"/>
              <a:t>ь</a:t>
            </a:r>
            <a:r>
              <a:rPr lang="cs-CZ" sz="2800" i="1" dirty="0" err="1"/>
              <a:t>ka</a:t>
            </a:r>
            <a:r>
              <a:rPr lang="cs-CZ" sz="2800" dirty="0"/>
              <a:t>, </a:t>
            </a:r>
            <a:r>
              <a:rPr lang="cs-CZ" sz="2800" dirty="0" err="1"/>
              <a:t>Russ</a:t>
            </a:r>
            <a:r>
              <a:rPr lang="cs-CZ" sz="2800" dirty="0"/>
              <a:t>. </a:t>
            </a:r>
            <a:r>
              <a:rPr lang="cs-CZ" sz="2800" dirty="0" smtClean="0"/>
              <a:t>в</a:t>
            </a:r>
            <a:r>
              <a:rPr lang="az-Cyrl-AZ" sz="2800" dirty="0" smtClean="0"/>
              <a:t>олка</a:t>
            </a:r>
            <a:endParaRPr lang="lt-LT" sz="2800" dirty="0" smtClean="0"/>
          </a:p>
          <a:p>
            <a:pPr lvl="1"/>
            <a:endParaRPr lang="lt-LT" sz="2800" b="1" dirty="0"/>
          </a:p>
          <a:p>
            <a:pPr lvl="1"/>
            <a:r>
              <a:rPr lang="en-US" sz="2800" dirty="0"/>
              <a:t>the formation of definite </a:t>
            </a:r>
            <a:r>
              <a:rPr lang="en-US" sz="2800" dirty="0" smtClean="0"/>
              <a:t>adjectives </a:t>
            </a:r>
            <a:r>
              <a:rPr lang="en-US" sz="2800" dirty="0"/>
              <a:t>which are formed in Baltic and Slavic similarly by means </a:t>
            </a:r>
            <a:r>
              <a:rPr lang="en-US" sz="2800" dirty="0" smtClean="0"/>
              <a:t>of</a:t>
            </a:r>
            <a:r>
              <a:rPr lang="lt-LT" sz="2800" dirty="0" smtClean="0"/>
              <a:t> </a:t>
            </a:r>
            <a:r>
              <a:rPr lang="cs-CZ" sz="2800" dirty="0" smtClean="0"/>
              <a:t>a </a:t>
            </a:r>
            <a:r>
              <a:rPr lang="cs-CZ" sz="2800" dirty="0" err="1"/>
              <a:t>pronoun</a:t>
            </a:r>
            <a:r>
              <a:rPr lang="cs-CZ" sz="2800" dirty="0"/>
              <a:t> </a:t>
            </a:r>
            <a:r>
              <a:rPr lang="cs-CZ" sz="2800" dirty="0" smtClean="0"/>
              <a:t>(</a:t>
            </a:r>
            <a:r>
              <a:rPr lang="cs-CZ" sz="2800" dirty="0" err="1" smtClean="0"/>
              <a:t>e.g</a:t>
            </a:r>
            <a:r>
              <a:rPr lang="cs-CZ" sz="2800" dirty="0"/>
              <a:t>. </a:t>
            </a:r>
            <a:r>
              <a:rPr lang="cs-CZ" sz="2800" dirty="0" err="1"/>
              <a:t>Lith</a:t>
            </a:r>
            <a:r>
              <a:rPr lang="cs-CZ" sz="2800" dirty="0"/>
              <a:t>. </a:t>
            </a:r>
            <a:r>
              <a:rPr lang="cs-CZ" sz="2800" dirty="0" err="1"/>
              <a:t>masc</a:t>
            </a:r>
            <a:r>
              <a:rPr lang="cs-CZ" sz="2800" dirty="0"/>
              <a:t>. </a:t>
            </a:r>
            <a:r>
              <a:rPr lang="cs-CZ" sz="2800" i="1" dirty="0" err="1"/>
              <a:t>geràsis</a:t>
            </a:r>
            <a:r>
              <a:rPr lang="cs-CZ" sz="2800" i="1" dirty="0"/>
              <a:t> </a:t>
            </a:r>
            <a:r>
              <a:rPr lang="cs-CZ" sz="2800" dirty="0"/>
              <a:t>‘</a:t>
            </a:r>
            <a:r>
              <a:rPr lang="cs-CZ" sz="2800" dirty="0" err="1"/>
              <a:t>good</a:t>
            </a:r>
            <a:r>
              <a:rPr lang="cs-CZ" sz="2800" dirty="0"/>
              <a:t>’ (~ </a:t>
            </a:r>
            <a:r>
              <a:rPr lang="cs-CZ" sz="2800" i="1" dirty="0" err="1"/>
              <a:t>jis</a:t>
            </a:r>
            <a:r>
              <a:rPr lang="cs-CZ" sz="2800" i="1" dirty="0"/>
              <a:t> </a:t>
            </a:r>
            <a:r>
              <a:rPr lang="cs-CZ" sz="2800" dirty="0"/>
              <a:t>‘he’), </a:t>
            </a:r>
            <a:r>
              <a:rPr lang="cs-CZ" sz="2800" dirty="0" err="1"/>
              <a:t>fem</a:t>
            </a:r>
            <a:r>
              <a:rPr lang="cs-CZ" sz="2800" dirty="0"/>
              <a:t>. </a:t>
            </a:r>
            <a:r>
              <a:rPr lang="cs-CZ" sz="2800" i="1" dirty="0" err="1"/>
              <a:t>g</a:t>
            </a:r>
            <a:r>
              <a:rPr lang="cs-CZ" sz="2800" i="1" dirty="0" err="1" smtClean="0"/>
              <a:t>eróji</a:t>
            </a:r>
            <a:r>
              <a:rPr lang="lt-LT" sz="2800" i="1" dirty="0" smtClean="0"/>
              <a:t> </a:t>
            </a:r>
            <a:r>
              <a:rPr lang="cs-CZ" sz="2800" dirty="0" smtClean="0"/>
              <a:t>‘</a:t>
            </a:r>
            <a:r>
              <a:rPr lang="cs-CZ" sz="2800" dirty="0" err="1"/>
              <a:t>good</a:t>
            </a:r>
            <a:r>
              <a:rPr lang="cs-CZ" sz="2800" dirty="0"/>
              <a:t>’ (~ </a:t>
            </a:r>
            <a:r>
              <a:rPr lang="cs-CZ" sz="2800" i="1" dirty="0"/>
              <a:t>ji </a:t>
            </a:r>
            <a:r>
              <a:rPr lang="cs-CZ" sz="2800" dirty="0"/>
              <a:t>‘</a:t>
            </a:r>
            <a:r>
              <a:rPr lang="cs-CZ" sz="2800" dirty="0" err="1"/>
              <a:t>she</a:t>
            </a:r>
            <a:r>
              <a:rPr lang="cs-CZ" sz="2800" dirty="0"/>
              <a:t>’), </a:t>
            </a:r>
            <a:r>
              <a:rPr lang="cs-CZ" sz="2800" dirty="0" err="1"/>
              <a:t>Latv</a:t>
            </a:r>
            <a:r>
              <a:rPr lang="cs-CZ" sz="2800" dirty="0"/>
              <a:t>. </a:t>
            </a:r>
            <a:r>
              <a:rPr lang="cs-CZ" sz="2800" dirty="0" err="1"/>
              <a:t>masc</a:t>
            </a:r>
            <a:r>
              <a:rPr lang="cs-CZ" sz="2800" dirty="0"/>
              <a:t>. </a:t>
            </a:r>
            <a:r>
              <a:rPr lang="cs-CZ" sz="2800" i="1" dirty="0" err="1"/>
              <a:t>labais</a:t>
            </a:r>
            <a:r>
              <a:rPr lang="cs-CZ" sz="2800" dirty="0"/>
              <a:t>, </a:t>
            </a:r>
            <a:r>
              <a:rPr lang="cs-CZ" sz="2800" dirty="0" err="1"/>
              <a:t>fem</a:t>
            </a:r>
            <a:r>
              <a:rPr lang="cs-CZ" sz="2800" dirty="0"/>
              <a:t>. </a:t>
            </a:r>
            <a:r>
              <a:rPr lang="cs-CZ" sz="2800" i="1" dirty="0" err="1"/>
              <a:t>labā</a:t>
            </a:r>
            <a:r>
              <a:rPr lang="cs-CZ" sz="2800" i="1" dirty="0"/>
              <a:t> </a:t>
            </a:r>
            <a:r>
              <a:rPr lang="cs-CZ" sz="2800" dirty="0"/>
              <a:t>(&lt; *</a:t>
            </a:r>
            <a:r>
              <a:rPr lang="cs-CZ" sz="2800" i="1" dirty="0" err="1"/>
              <a:t>labaji</a:t>
            </a:r>
            <a:r>
              <a:rPr lang="cs-CZ" sz="2800" dirty="0"/>
              <a:t>), </a:t>
            </a:r>
            <a:r>
              <a:rPr lang="cs-CZ" sz="2800" dirty="0" err="1"/>
              <a:t>OPr</a:t>
            </a:r>
            <a:r>
              <a:rPr lang="cs-CZ" sz="2800" dirty="0"/>
              <a:t>. </a:t>
            </a:r>
            <a:r>
              <a:rPr lang="cs-CZ" sz="2800" dirty="0" err="1"/>
              <a:t>masc</a:t>
            </a:r>
            <a:r>
              <a:rPr lang="cs-CZ" sz="2800" dirty="0" smtClean="0"/>
              <a:t>.</a:t>
            </a:r>
            <a:r>
              <a:rPr lang="lt-LT" sz="2800" dirty="0" smtClean="0"/>
              <a:t> </a:t>
            </a:r>
            <a:r>
              <a:rPr lang="cs-CZ" sz="2800" i="1" dirty="0" err="1" smtClean="0"/>
              <a:t>pirmois</a:t>
            </a:r>
            <a:r>
              <a:rPr lang="cs-CZ" sz="2800" dirty="0"/>
              <a:t>, </a:t>
            </a:r>
            <a:r>
              <a:rPr lang="cs-CZ" sz="2800" dirty="0" err="1"/>
              <a:t>fem</a:t>
            </a:r>
            <a:r>
              <a:rPr lang="cs-CZ" sz="2800" dirty="0"/>
              <a:t>. </a:t>
            </a:r>
            <a:r>
              <a:rPr lang="cs-CZ" sz="2800" i="1" dirty="0" err="1"/>
              <a:t>pirmoi</a:t>
            </a:r>
            <a:r>
              <a:rPr lang="cs-CZ" sz="2800" i="1" dirty="0"/>
              <a:t> </a:t>
            </a:r>
            <a:r>
              <a:rPr lang="cs-CZ" sz="2800" dirty="0"/>
              <a:t>‘</a:t>
            </a:r>
            <a:r>
              <a:rPr lang="cs-CZ" sz="2800" dirty="0" err="1"/>
              <a:t>first</a:t>
            </a:r>
            <a:r>
              <a:rPr lang="cs-CZ" sz="2800" dirty="0"/>
              <a:t>’, </a:t>
            </a:r>
            <a:r>
              <a:rPr lang="cs-CZ" sz="2800" dirty="0" err="1"/>
              <a:t>OCS</a:t>
            </a:r>
            <a:r>
              <a:rPr lang="cs-CZ" sz="2800" dirty="0"/>
              <a:t> </a:t>
            </a:r>
            <a:r>
              <a:rPr lang="cs-CZ" sz="2800" i="1" dirty="0"/>
              <a:t>nov</a:t>
            </a:r>
            <a:r>
              <a:rPr lang="az-Cyrl-AZ" sz="2800" i="1" dirty="0"/>
              <a:t>ъ</a:t>
            </a:r>
            <a:r>
              <a:rPr lang="cs-CZ" sz="2800" i="1" dirty="0"/>
              <a:t>j</a:t>
            </a:r>
            <a:r>
              <a:rPr lang="az-Cyrl-AZ" sz="2800" i="1" dirty="0"/>
              <a:t>ь, </a:t>
            </a:r>
            <a:r>
              <a:rPr lang="cs-CZ" sz="2800" i="1" dirty="0" err="1"/>
              <a:t>novaja</a:t>
            </a:r>
            <a:r>
              <a:rPr lang="cs-CZ" sz="2800" i="1" dirty="0"/>
              <a:t>, nov</a:t>
            </a:r>
            <a:r>
              <a:rPr lang="az-Cyrl-AZ" sz="2800" i="1" dirty="0"/>
              <a:t>ъ</a:t>
            </a:r>
            <a:r>
              <a:rPr lang="cs-CZ" sz="2800" i="1" dirty="0"/>
              <a:t>je </a:t>
            </a:r>
            <a:r>
              <a:rPr lang="cs-CZ" sz="2800" dirty="0"/>
              <a:t>‘</a:t>
            </a:r>
            <a:r>
              <a:rPr lang="cs-CZ" sz="2800" dirty="0" err="1"/>
              <a:t>new</a:t>
            </a:r>
            <a:r>
              <a:rPr lang="cs-CZ" sz="2800" dirty="0"/>
              <a:t>’, </a:t>
            </a:r>
            <a:r>
              <a:rPr lang="cs-CZ" sz="2800" dirty="0" err="1"/>
              <a:t>Russ</a:t>
            </a:r>
            <a:r>
              <a:rPr lang="cs-CZ" sz="2800" dirty="0" smtClean="0"/>
              <a:t>.</a:t>
            </a:r>
            <a:r>
              <a:rPr lang="lt-LT" sz="2800" dirty="0" smtClean="0"/>
              <a:t> </a:t>
            </a:r>
            <a:r>
              <a:rPr lang="az-Cyrl-AZ" sz="2800" dirty="0" smtClean="0"/>
              <a:t>новый</a:t>
            </a:r>
            <a:r>
              <a:rPr lang="az-Cyrl-AZ" sz="2800" dirty="0"/>
              <a:t>, новая, новое</a:t>
            </a:r>
            <a:endParaRPr lang="lt-LT" sz="2800" dirty="0" smtClean="0"/>
          </a:p>
        </p:txBody>
      </p:sp>
    </p:spTree>
    <p:extLst>
      <p:ext uri="{BB962C8B-B14F-4D97-AF65-F5344CB8AC3E}">
        <p14:creationId xmlns:p14="http://schemas.microsoft.com/office/powerpoint/2010/main" val="395568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540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Geografický rozsah baltských jazyků (1)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555" y="675410"/>
            <a:ext cx="7795984" cy="6077184"/>
          </a:xfrm>
        </p:spPr>
      </p:pic>
    </p:spTree>
    <p:extLst>
      <p:ext uri="{BB962C8B-B14F-4D97-AF65-F5344CB8AC3E}">
        <p14:creationId xmlns:p14="http://schemas.microsoft.com/office/powerpoint/2010/main" val="300232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4669"/>
            <a:ext cx="10515600" cy="793974"/>
          </a:xfrm>
        </p:spPr>
        <p:txBody>
          <a:bodyPr/>
          <a:lstStyle/>
          <a:p>
            <a:pPr algn="ctr"/>
            <a:r>
              <a:rPr lang="cs-CZ" dirty="0" smtClean="0"/>
              <a:t>Baltské a slovanské jazyky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888643"/>
            <a:ext cx="10515600" cy="5795492"/>
          </a:xfrm>
        </p:spPr>
        <p:txBody>
          <a:bodyPr>
            <a:normAutofit/>
          </a:bodyPr>
          <a:lstStyle/>
          <a:p>
            <a:r>
              <a:rPr lang="cs-CZ" dirty="0" smtClean="0"/>
              <a:t>Nejčastěji uváděné systémové paralely mezi baltskými a slovanskými jazyky:</a:t>
            </a:r>
            <a:endParaRPr lang="lt-LT" dirty="0" smtClean="0"/>
          </a:p>
          <a:p>
            <a:pPr lvl="1"/>
            <a:r>
              <a:rPr lang="lt-LT" sz="2800" b="1" dirty="0" err="1" smtClean="0"/>
              <a:t>Syntax</a:t>
            </a:r>
            <a:r>
              <a:rPr lang="cs-CZ" sz="2800" b="1" dirty="0" smtClean="0"/>
              <a:t>:</a:t>
            </a:r>
            <a:endParaRPr lang="lt-LT" sz="2800" b="1" dirty="0" smtClean="0"/>
          </a:p>
          <a:p>
            <a:pPr lvl="1"/>
            <a:r>
              <a:rPr lang="en-US" sz="2800" u="sng" dirty="0" smtClean="0"/>
              <a:t>Double </a:t>
            </a:r>
            <a:r>
              <a:rPr lang="en-US" sz="2800" u="sng" dirty="0"/>
              <a:t>negation</a:t>
            </a:r>
            <a:r>
              <a:rPr lang="en-US" sz="2800" dirty="0"/>
              <a:t>, e.g. Lith. </a:t>
            </a:r>
            <a:r>
              <a:rPr lang="en-US" sz="2800" i="1" dirty="0" err="1"/>
              <a:t>jis</a:t>
            </a:r>
            <a:r>
              <a:rPr lang="en-US" sz="2800" i="1" dirty="0"/>
              <a:t> </a:t>
            </a:r>
            <a:r>
              <a:rPr lang="en-US" sz="2800" i="1" dirty="0" err="1"/>
              <a:t>nieko</a:t>
            </a:r>
            <a:r>
              <a:rPr lang="en-US" sz="2800" i="1" dirty="0"/>
              <a:t> </a:t>
            </a:r>
            <a:r>
              <a:rPr lang="en-US" sz="2800" i="1" dirty="0" err="1"/>
              <a:t>nežino</a:t>
            </a:r>
            <a:r>
              <a:rPr lang="en-US" sz="2800" i="1" dirty="0"/>
              <a:t> </a:t>
            </a:r>
            <a:r>
              <a:rPr lang="en-US" sz="2800" dirty="0"/>
              <a:t>‘he knows nothing’, </a:t>
            </a:r>
            <a:r>
              <a:rPr lang="en-US" sz="2800" dirty="0" err="1" smtClean="0"/>
              <a:t>Latv</a:t>
            </a:r>
            <a:r>
              <a:rPr lang="en-US" sz="2800" dirty="0" smtClean="0"/>
              <a:t>.</a:t>
            </a:r>
            <a:r>
              <a:rPr lang="lt-LT" sz="2800" dirty="0" smtClean="0"/>
              <a:t> </a:t>
            </a:r>
            <a:r>
              <a:rPr lang="ru-RU" sz="2800" i="1" dirty="0" smtClean="0"/>
              <a:t>viņš </a:t>
            </a:r>
            <a:r>
              <a:rPr lang="ru-RU" sz="2800" i="1" dirty="0"/>
              <a:t>nekā nezin </a:t>
            </a:r>
            <a:r>
              <a:rPr lang="ru-RU" sz="2800" dirty="0"/>
              <a:t>id., Russ. он ничего не </a:t>
            </a:r>
            <a:r>
              <a:rPr lang="ru-RU" sz="2800" dirty="0" smtClean="0"/>
              <a:t>знает</a:t>
            </a:r>
            <a:endParaRPr lang="lt-LT" sz="2800" dirty="0" smtClean="0"/>
          </a:p>
          <a:p>
            <a:pPr lvl="1"/>
            <a:r>
              <a:rPr lang="en-US" sz="2800" u="sng" dirty="0" smtClean="0"/>
              <a:t>The </a:t>
            </a:r>
            <a:r>
              <a:rPr lang="en-US" sz="2800" u="sng" dirty="0"/>
              <a:t>use of the genitive </a:t>
            </a:r>
            <a:r>
              <a:rPr lang="en-US" sz="2800" dirty="0"/>
              <a:t>in place of the accusative to express the </a:t>
            </a:r>
            <a:r>
              <a:rPr lang="en-US" sz="2800" dirty="0" smtClean="0"/>
              <a:t>direct</a:t>
            </a:r>
            <a:r>
              <a:rPr lang="lt-LT" sz="2800" dirty="0" smtClean="0"/>
              <a:t> </a:t>
            </a:r>
            <a:r>
              <a:rPr lang="cs-CZ" sz="2800" dirty="0" err="1" smtClean="0"/>
              <a:t>object</a:t>
            </a:r>
            <a:r>
              <a:rPr lang="cs-CZ" sz="2800" dirty="0" smtClean="0"/>
              <a:t> </a:t>
            </a:r>
            <a:r>
              <a:rPr lang="cs-CZ" sz="2800" dirty="0" err="1"/>
              <a:t>after</a:t>
            </a:r>
            <a:r>
              <a:rPr lang="cs-CZ" sz="2800" dirty="0"/>
              <a:t> </a:t>
            </a:r>
            <a:r>
              <a:rPr lang="cs-CZ" sz="2800" dirty="0" err="1"/>
              <a:t>negation</a:t>
            </a:r>
            <a:r>
              <a:rPr lang="cs-CZ" sz="2800" dirty="0"/>
              <a:t>, </a:t>
            </a:r>
            <a:r>
              <a:rPr lang="cs-CZ" sz="2800" dirty="0" err="1"/>
              <a:t>e.g</a:t>
            </a:r>
            <a:r>
              <a:rPr lang="cs-CZ" sz="2800" dirty="0"/>
              <a:t>. </a:t>
            </a:r>
            <a:r>
              <a:rPr lang="cs-CZ" sz="2800" dirty="0" err="1"/>
              <a:t>Lith</a:t>
            </a:r>
            <a:r>
              <a:rPr lang="cs-CZ" sz="2800" dirty="0"/>
              <a:t>. </a:t>
            </a:r>
            <a:r>
              <a:rPr lang="cs-CZ" sz="2800" i="1" dirty="0" err="1"/>
              <a:t>jis</a:t>
            </a:r>
            <a:r>
              <a:rPr lang="cs-CZ" sz="2800" i="1" dirty="0"/>
              <a:t> </a:t>
            </a:r>
            <a:r>
              <a:rPr lang="cs-CZ" sz="2800" i="1" dirty="0" err="1"/>
              <a:t>skaito</a:t>
            </a:r>
            <a:r>
              <a:rPr lang="cs-CZ" sz="2800" i="1" dirty="0"/>
              <a:t> </a:t>
            </a:r>
            <a:r>
              <a:rPr lang="cs-CZ" sz="2800" i="1" dirty="0" err="1"/>
              <a:t>knygą</a:t>
            </a:r>
            <a:r>
              <a:rPr lang="cs-CZ" sz="2800" i="1" dirty="0"/>
              <a:t> </a:t>
            </a:r>
            <a:r>
              <a:rPr lang="cs-CZ" sz="2800" dirty="0"/>
              <a:t>~ </a:t>
            </a:r>
            <a:r>
              <a:rPr lang="cs-CZ" sz="2800" i="1" dirty="0" err="1"/>
              <a:t>jis</a:t>
            </a:r>
            <a:r>
              <a:rPr lang="cs-CZ" sz="2800" i="1" dirty="0"/>
              <a:t> </a:t>
            </a:r>
            <a:r>
              <a:rPr lang="cs-CZ" sz="2800" i="1" dirty="0" err="1"/>
              <a:t>neskaito</a:t>
            </a:r>
            <a:r>
              <a:rPr lang="cs-CZ" sz="2800" i="1" dirty="0"/>
              <a:t> </a:t>
            </a:r>
            <a:r>
              <a:rPr lang="cs-CZ" sz="2800" i="1" dirty="0" err="1"/>
              <a:t>knygos</a:t>
            </a:r>
            <a:r>
              <a:rPr lang="cs-CZ" sz="2800" dirty="0" smtClean="0"/>
              <a:t>,</a:t>
            </a:r>
            <a:r>
              <a:rPr lang="lt-LT" sz="2800" dirty="0" smtClean="0"/>
              <a:t> </a:t>
            </a:r>
            <a:r>
              <a:rPr lang="ru-RU" sz="2800" dirty="0" smtClean="0"/>
              <a:t>Russ</a:t>
            </a:r>
            <a:r>
              <a:rPr lang="ru-RU" sz="2800" dirty="0"/>
              <a:t>. он читает книгу ~ он не читает книги ‘he reads the </a:t>
            </a:r>
            <a:r>
              <a:rPr lang="ru-RU" sz="2800" dirty="0" smtClean="0"/>
              <a:t>book</a:t>
            </a:r>
            <a:r>
              <a:rPr lang="lt-LT" sz="2800" dirty="0" smtClean="0"/>
              <a:t> </a:t>
            </a:r>
            <a:r>
              <a:rPr lang="en-US" sz="2800" dirty="0" smtClean="0"/>
              <a:t>(</a:t>
            </a:r>
            <a:r>
              <a:rPr lang="en-US" sz="2800" dirty="0"/>
              <a:t>acc.) ~ he does not read the book (gen</a:t>
            </a:r>
            <a:r>
              <a:rPr lang="en-US" sz="2800" dirty="0" smtClean="0"/>
              <a:t>.)’</a:t>
            </a:r>
            <a:endParaRPr lang="en-US" sz="2800" dirty="0"/>
          </a:p>
          <a:p>
            <a:pPr lvl="1"/>
            <a:r>
              <a:rPr lang="cs-CZ" sz="2800" u="sng" dirty="0" err="1" smtClean="0"/>
              <a:t>The</a:t>
            </a:r>
            <a:r>
              <a:rPr lang="cs-CZ" sz="2800" u="sng" dirty="0" smtClean="0"/>
              <a:t> </a:t>
            </a:r>
            <a:r>
              <a:rPr lang="cs-CZ" sz="2800" u="sng" dirty="0" err="1"/>
              <a:t>instrumental</a:t>
            </a:r>
            <a:r>
              <a:rPr lang="cs-CZ" sz="2800" u="sng" dirty="0"/>
              <a:t> </a:t>
            </a:r>
            <a:r>
              <a:rPr lang="cs-CZ" sz="2800" u="sng" dirty="0" err="1"/>
              <a:t>predicate</a:t>
            </a:r>
            <a:r>
              <a:rPr lang="cs-CZ" sz="2800" u="sng" dirty="0"/>
              <a:t> </a:t>
            </a:r>
            <a:r>
              <a:rPr lang="cs-CZ" sz="2800" dirty="0"/>
              <a:t>to </a:t>
            </a:r>
            <a:r>
              <a:rPr lang="cs-CZ" sz="2800" dirty="0" err="1"/>
              <a:t>indicate</a:t>
            </a:r>
            <a:r>
              <a:rPr lang="cs-CZ" sz="2800" dirty="0"/>
              <a:t> a non-permanent </a:t>
            </a:r>
            <a:r>
              <a:rPr lang="cs-CZ" sz="2800" dirty="0" err="1" smtClean="0"/>
              <a:t>condition</a:t>
            </a:r>
            <a:r>
              <a:rPr lang="lt-LT" sz="2800" dirty="0" smtClean="0"/>
              <a:t> </a:t>
            </a:r>
            <a:r>
              <a:rPr lang="en-US" sz="2800" dirty="0" smtClean="0"/>
              <a:t>of </a:t>
            </a:r>
            <a:r>
              <a:rPr lang="en-US" sz="2800" dirty="0"/>
              <a:t>the subject, e.g. Lith. </a:t>
            </a:r>
            <a:r>
              <a:rPr lang="en-US" sz="2800" i="1" dirty="0" err="1"/>
              <a:t>jis</a:t>
            </a:r>
            <a:r>
              <a:rPr lang="en-US" sz="2800" i="1" dirty="0"/>
              <a:t> </a:t>
            </a:r>
            <a:r>
              <a:rPr lang="en-US" sz="2800" i="1" dirty="0" err="1"/>
              <a:t>buvo</a:t>
            </a:r>
            <a:r>
              <a:rPr lang="en-US" sz="2800" i="1" dirty="0"/>
              <a:t> </a:t>
            </a:r>
            <a:r>
              <a:rPr lang="en-US" sz="2800" i="1" dirty="0" err="1"/>
              <a:t>mokytoju</a:t>
            </a:r>
            <a:r>
              <a:rPr lang="en-US" sz="2800" i="1" dirty="0"/>
              <a:t> </a:t>
            </a:r>
            <a:r>
              <a:rPr lang="en-US" sz="2800" dirty="0"/>
              <a:t>‘he was a teacher’, </a:t>
            </a:r>
            <a:r>
              <a:rPr lang="en-US" sz="2800" dirty="0" smtClean="0"/>
              <a:t>Russ.</a:t>
            </a:r>
            <a:r>
              <a:rPr lang="lt-LT" sz="2800" dirty="0" smtClean="0"/>
              <a:t> </a:t>
            </a:r>
            <a:r>
              <a:rPr lang="az-Cyrl-AZ" sz="2800" dirty="0" smtClean="0"/>
              <a:t>он </a:t>
            </a:r>
            <a:r>
              <a:rPr lang="az-Cyrl-AZ" sz="2800" dirty="0"/>
              <a:t>был </a:t>
            </a:r>
            <a:r>
              <a:rPr lang="az-Cyrl-AZ" sz="2800" dirty="0" smtClean="0"/>
              <a:t>учителем</a:t>
            </a:r>
            <a:endParaRPr lang="lt-LT" sz="2800" dirty="0" smtClean="0"/>
          </a:p>
        </p:txBody>
      </p:sp>
    </p:spTree>
    <p:extLst>
      <p:ext uri="{BB962C8B-B14F-4D97-AF65-F5344CB8AC3E}">
        <p14:creationId xmlns:p14="http://schemas.microsoft.com/office/powerpoint/2010/main" val="322122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4669"/>
            <a:ext cx="10515600" cy="793974"/>
          </a:xfrm>
        </p:spPr>
        <p:txBody>
          <a:bodyPr/>
          <a:lstStyle/>
          <a:p>
            <a:pPr algn="ctr"/>
            <a:r>
              <a:rPr lang="cs-CZ" dirty="0" smtClean="0"/>
              <a:t>Baltské a slovanské jazyky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888643"/>
            <a:ext cx="10515600" cy="5795492"/>
          </a:xfrm>
        </p:spPr>
        <p:txBody>
          <a:bodyPr>
            <a:normAutofit/>
          </a:bodyPr>
          <a:lstStyle/>
          <a:p>
            <a:r>
              <a:rPr lang="cs-CZ" dirty="0" smtClean="0"/>
              <a:t>Nejčastěji uváděné systémové paralely mezi baltskými a slovanskými jazyky:</a:t>
            </a:r>
            <a:endParaRPr lang="lt-LT" dirty="0" smtClean="0"/>
          </a:p>
          <a:p>
            <a:pPr lvl="1"/>
            <a:r>
              <a:rPr lang="cs-CZ" sz="2800" b="1" dirty="0" smtClean="0"/>
              <a:t>Společné lexikum (několik příkladů)</a:t>
            </a:r>
            <a:endParaRPr lang="cs-CZ" u="sng" dirty="0" smtClean="0"/>
          </a:p>
          <a:p>
            <a:r>
              <a:rPr lang="cs-CZ" dirty="0" smtClean="0"/>
              <a:t>‘</a:t>
            </a:r>
            <a:r>
              <a:rPr lang="cs-CZ" dirty="0" err="1"/>
              <a:t>head</a:t>
            </a:r>
            <a:r>
              <a:rPr lang="cs-CZ" dirty="0"/>
              <a:t>’ – </a:t>
            </a:r>
            <a:r>
              <a:rPr lang="cs-CZ" dirty="0" err="1"/>
              <a:t>Baltic</a:t>
            </a:r>
            <a:r>
              <a:rPr lang="cs-CZ" dirty="0"/>
              <a:t>: </a:t>
            </a:r>
            <a:r>
              <a:rPr lang="cs-CZ" dirty="0" err="1"/>
              <a:t>Lith</a:t>
            </a:r>
            <a:r>
              <a:rPr lang="cs-CZ" dirty="0"/>
              <a:t>. </a:t>
            </a:r>
            <a:r>
              <a:rPr lang="cs-CZ" i="1" dirty="0" err="1"/>
              <a:t>galvà</a:t>
            </a:r>
            <a:r>
              <a:rPr lang="cs-CZ" dirty="0"/>
              <a:t>, </a:t>
            </a:r>
            <a:r>
              <a:rPr lang="cs-CZ" dirty="0" err="1"/>
              <a:t>Latv</a:t>
            </a:r>
            <a:r>
              <a:rPr lang="cs-CZ" dirty="0"/>
              <a:t>. </a:t>
            </a:r>
            <a:r>
              <a:rPr lang="cs-CZ" i="1" dirty="0" err="1"/>
              <a:t>galva</a:t>
            </a:r>
            <a:r>
              <a:rPr lang="cs-CZ" dirty="0"/>
              <a:t>, </a:t>
            </a:r>
            <a:r>
              <a:rPr lang="cs-CZ" dirty="0" err="1"/>
              <a:t>OPr</a:t>
            </a:r>
            <a:r>
              <a:rPr lang="cs-CZ" dirty="0"/>
              <a:t>. </a:t>
            </a:r>
            <a:r>
              <a:rPr lang="cs-CZ" i="1" dirty="0" err="1"/>
              <a:t>g</a:t>
            </a:r>
            <a:r>
              <a:rPr lang="cs-CZ" i="1" dirty="0" err="1" smtClean="0"/>
              <a:t>alwo</a:t>
            </a:r>
            <a:r>
              <a:rPr lang="cs-CZ" i="1" dirty="0" smtClean="0"/>
              <a:t> </a:t>
            </a:r>
            <a:r>
              <a:rPr lang="cs-CZ" dirty="0" smtClean="0"/>
              <a:t>≈Slavic</a:t>
            </a:r>
            <a:r>
              <a:rPr lang="cs-CZ" dirty="0"/>
              <a:t>: </a:t>
            </a:r>
            <a:r>
              <a:rPr lang="cs-CZ" dirty="0" err="1"/>
              <a:t>OCS</a:t>
            </a:r>
            <a:r>
              <a:rPr lang="cs-CZ" dirty="0"/>
              <a:t> </a:t>
            </a:r>
            <a:r>
              <a:rPr lang="cs-CZ" i="1" dirty="0" err="1"/>
              <a:t>glava</a:t>
            </a:r>
            <a:r>
              <a:rPr lang="cs-CZ" dirty="0"/>
              <a:t>, </a:t>
            </a:r>
            <a:r>
              <a:rPr lang="cs-CZ" dirty="0" err="1"/>
              <a:t>Russ</a:t>
            </a:r>
            <a:r>
              <a:rPr lang="cs-CZ" dirty="0"/>
              <a:t>. </a:t>
            </a:r>
            <a:r>
              <a:rPr lang="az-Cyrl-AZ" dirty="0"/>
              <a:t>голова, </a:t>
            </a:r>
            <a:r>
              <a:rPr lang="cs-CZ" dirty="0"/>
              <a:t>Pol. </a:t>
            </a:r>
            <a:r>
              <a:rPr lang="cs-CZ" i="1" dirty="0" err="1"/>
              <a:t>głowa</a:t>
            </a:r>
            <a:r>
              <a:rPr lang="cs-CZ" dirty="0"/>
              <a:t>, </a:t>
            </a:r>
            <a:r>
              <a:rPr lang="cs-CZ" dirty="0" err="1"/>
              <a:t>Bulg</a:t>
            </a:r>
            <a:r>
              <a:rPr lang="cs-CZ" dirty="0"/>
              <a:t>. </a:t>
            </a:r>
            <a:r>
              <a:rPr lang="az-Cyrl-AZ" dirty="0"/>
              <a:t>глава</a:t>
            </a:r>
            <a:r>
              <a:rPr lang="az-Cyrl-AZ" dirty="0" smtClean="0"/>
              <a:t>.</a:t>
            </a:r>
            <a:endParaRPr lang="cs-CZ" dirty="0" smtClean="0"/>
          </a:p>
          <a:p>
            <a:r>
              <a:rPr lang="cs-CZ" dirty="0" smtClean="0"/>
              <a:t>‘</a:t>
            </a:r>
            <a:r>
              <a:rPr lang="cs-CZ" dirty="0"/>
              <a:t>hand &amp; </a:t>
            </a:r>
            <a:r>
              <a:rPr lang="cs-CZ" dirty="0" err="1"/>
              <a:t>arm</a:t>
            </a:r>
            <a:r>
              <a:rPr lang="cs-CZ" dirty="0"/>
              <a:t>’ – </a:t>
            </a:r>
            <a:r>
              <a:rPr lang="cs-CZ" dirty="0" err="1"/>
              <a:t>Baltic</a:t>
            </a:r>
            <a:r>
              <a:rPr lang="cs-CZ" dirty="0"/>
              <a:t>: </a:t>
            </a:r>
            <a:r>
              <a:rPr lang="cs-CZ" dirty="0" err="1"/>
              <a:t>Lith</a:t>
            </a:r>
            <a:r>
              <a:rPr lang="cs-CZ" dirty="0"/>
              <a:t>. </a:t>
            </a:r>
            <a:r>
              <a:rPr lang="cs-CZ" i="1" dirty="0" err="1"/>
              <a:t>rankà</a:t>
            </a:r>
            <a:r>
              <a:rPr lang="cs-CZ" dirty="0"/>
              <a:t>, </a:t>
            </a:r>
            <a:r>
              <a:rPr lang="cs-CZ" dirty="0" err="1"/>
              <a:t>Latv</a:t>
            </a:r>
            <a:r>
              <a:rPr lang="cs-CZ" dirty="0"/>
              <a:t>. </a:t>
            </a:r>
            <a:r>
              <a:rPr lang="cs-CZ" i="1" dirty="0"/>
              <a:t>roka</a:t>
            </a:r>
            <a:r>
              <a:rPr lang="cs-CZ" dirty="0"/>
              <a:t>, </a:t>
            </a:r>
            <a:r>
              <a:rPr lang="cs-CZ" dirty="0" err="1" smtClean="0"/>
              <a:t>OPr</a:t>
            </a:r>
            <a:r>
              <a:rPr lang="cs-CZ" dirty="0" smtClean="0"/>
              <a:t>. </a:t>
            </a:r>
            <a:r>
              <a:rPr lang="cs-CZ" i="1" dirty="0" err="1"/>
              <a:t>r</a:t>
            </a:r>
            <a:r>
              <a:rPr lang="cs-CZ" i="1" dirty="0" err="1" smtClean="0"/>
              <a:t>ancko</a:t>
            </a:r>
            <a:r>
              <a:rPr lang="cs-CZ" i="1" dirty="0" smtClean="0"/>
              <a:t> </a:t>
            </a:r>
            <a:r>
              <a:rPr lang="cs-CZ" dirty="0"/>
              <a:t>≈ Slavic: </a:t>
            </a:r>
            <a:r>
              <a:rPr lang="cs-CZ" dirty="0" err="1"/>
              <a:t>OCS</a:t>
            </a:r>
            <a:r>
              <a:rPr lang="cs-CZ" dirty="0"/>
              <a:t> </a:t>
            </a:r>
            <a:r>
              <a:rPr lang="cs-CZ" i="1" dirty="0" err="1"/>
              <a:t>rǫka</a:t>
            </a:r>
            <a:r>
              <a:rPr lang="cs-CZ" dirty="0"/>
              <a:t>, </a:t>
            </a:r>
            <a:r>
              <a:rPr lang="cs-CZ" dirty="0" err="1"/>
              <a:t>Russ</a:t>
            </a:r>
            <a:r>
              <a:rPr lang="cs-CZ" dirty="0"/>
              <a:t>. </a:t>
            </a:r>
            <a:r>
              <a:rPr lang="az-Cyrl-AZ" dirty="0"/>
              <a:t>рука, </a:t>
            </a:r>
            <a:r>
              <a:rPr lang="cs-CZ" dirty="0"/>
              <a:t>Pol. </a:t>
            </a:r>
            <a:r>
              <a:rPr lang="cs-CZ" i="1" dirty="0" err="1"/>
              <a:t>ręka</a:t>
            </a:r>
            <a:r>
              <a:rPr lang="cs-CZ" dirty="0"/>
              <a:t>, </a:t>
            </a:r>
            <a:r>
              <a:rPr lang="cs-CZ" dirty="0" err="1"/>
              <a:t>Bulg</a:t>
            </a:r>
            <a:r>
              <a:rPr lang="cs-CZ" dirty="0"/>
              <a:t>. </a:t>
            </a:r>
            <a:r>
              <a:rPr lang="cs-CZ" dirty="0" smtClean="0"/>
              <a:t>p</a:t>
            </a:r>
            <a:r>
              <a:rPr lang="az-Cyrl-AZ" dirty="0" smtClean="0"/>
              <a:t>ъка</a:t>
            </a:r>
            <a:r>
              <a:rPr lang="cs-CZ" dirty="0"/>
              <a:t>.</a:t>
            </a:r>
            <a:r>
              <a:rPr lang="en-US" sz="1400" dirty="0" smtClean="0"/>
              <a:t> </a:t>
            </a:r>
            <a:endParaRPr lang="cs-CZ" sz="1400" dirty="0" smtClean="0"/>
          </a:p>
          <a:p>
            <a:r>
              <a:rPr lang="cs-CZ" dirty="0" smtClean="0"/>
              <a:t>‘hand, </a:t>
            </a:r>
            <a:r>
              <a:rPr lang="en-US" dirty="0" smtClean="0"/>
              <a:t>palm </a:t>
            </a:r>
            <a:r>
              <a:rPr lang="en-US" dirty="0"/>
              <a:t>of the hand’ – Baltic: Lith. </a:t>
            </a:r>
            <a:r>
              <a:rPr lang="en-US" i="1" dirty="0" err="1"/>
              <a:t>délnas</a:t>
            </a:r>
            <a:r>
              <a:rPr lang="en-US" dirty="0"/>
              <a:t>, </a:t>
            </a:r>
            <a:r>
              <a:rPr lang="en-US" dirty="0" err="1"/>
              <a:t>Latv</a:t>
            </a:r>
            <a:r>
              <a:rPr lang="en-US" dirty="0"/>
              <a:t>. </a:t>
            </a:r>
            <a:r>
              <a:rPr lang="en-US" i="1" dirty="0" err="1"/>
              <a:t>delna</a:t>
            </a:r>
            <a:r>
              <a:rPr lang="en-US" i="1" dirty="0"/>
              <a:t> </a:t>
            </a:r>
            <a:r>
              <a:rPr lang="en-US" dirty="0"/>
              <a:t>≈ Slavic: </a:t>
            </a:r>
            <a:r>
              <a:rPr lang="en-US" dirty="0" smtClean="0"/>
              <a:t>OCS</a:t>
            </a:r>
            <a:r>
              <a:rPr lang="cs-CZ" dirty="0" smtClean="0"/>
              <a:t> </a:t>
            </a:r>
            <a:r>
              <a:rPr lang="cs-CZ" i="1" dirty="0" err="1" smtClean="0"/>
              <a:t>dlan</a:t>
            </a:r>
            <a:r>
              <a:rPr lang="az-Cyrl-AZ" i="1" dirty="0"/>
              <a:t>ь</a:t>
            </a:r>
            <a:r>
              <a:rPr lang="az-Cyrl-AZ" dirty="0"/>
              <a:t>, </a:t>
            </a:r>
            <a:r>
              <a:rPr lang="cs-CZ" dirty="0" err="1"/>
              <a:t>Russ</a:t>
            </a:r>
            <a:r>
              <a:rPr lang="cs-CZ" dirty="0"/>
              <a:t>. </a:t>
            </a:r>
            <a:r>
              <a:rPr lang="az-Cyrl-AZ" dirty="0"/>
              <a:t>ладонь (&lt; *</a:t>
            </a:r>
            <a:r>
              <a:rPr lang="cs-CZ" i="1" dirty="0" err="1"/>
              <a:t>dolon</a:t>
            </a:r>
            <a:r>
              <a:rPr lang="az-Cyrl-AZ" i="1" dirty="0"/>
              <a:t>ь</a:t>
            </a:r>
            <a:r>
              <a:rPr lang="az-Cyrl-AZ" dirty="0"/>
              <a:t>), </a:t>
            </a:r>
            <a:r>
              <a:rPr lang="cs-CZ" dirty="0" err="1"/>
              <a:t>Blruss</a:t>
            </a:r>
            <a:r>
              <a:rPr lang="cs-CZ" dirty="0"/>
              <a:t>. </a:t>
            </a:r>
            <a:r>
              <a:rPr lang="az-Cyrl-AZ" dirty="0"/>
              <a:t>далонь, </a:t>
            </a:r>
            <a:r>
              <a:rPr lang="cs-CZ" dirty="0" err="1"/>
              <a:t>Ukr</a:t>
            </a:r>
            <a:r>
              <a:rPr lang="cs-CZ" dirty="0"/>
              <a:t>. </a:t>
            </a:r>
            <a:r>
              <a:rPr lang="az-Cyrl-AZ" dirty="0"/>
              <a:t>далоня, </a:t>
            </a:r>
            <a:r>
              <a:rPr lang="cs-CZ" dirty="0"/>
              <a:t>Pol</a:t>
            </a:r>
            <a:r>
              <a:rPr lang="cs-CZ" dirty="0" smtClean="0"/>
              <a:t>. </a:t>
            </a:r>
            <a:r>
              <a:rPr lang="en-US" i="1" dirty="0" err="1" smtClean="0"/>
              <a:t>dłoń</a:t>
            </a:r>
            <a:r>
              <a:rPr lang="en-US" dirty="0"/>
              <a:t>, Bulg. </a:t>
            </a:r>
            <a:r>
              <a:rPr lang="en-US" dirty="0" err="1"/>
              <a:t>длан</a:t>
            </a:r>
            <a:r>
              <a:rPr lang="en-US" dirty="0"/>
              <a:t>. </a:t>
            </a:r>
            <a:endParaRPr lang="cs-CZ" dirty="0"/>
          </a:p>
          <a:p>
            <a:r>
              <a:rPr lang="cs-CZ" dirty="0" smtClean="0"/>
              <a:t>‘</a:t>
            </a:r>
            <a:r>
              <a:rPr lang="cs-CZ" dirty="0" err="1"/>
              <a:t>finger</a:t>
            </a:r>
            <a:r>
              <a:rPr lang="cs-CZ" dirty="0"/>
              <a:t>’ – </a:t>
            </a:r>
            <a:r>
              <a:rPr lang="cs-CZ" dirty="0" err="1"/>
              <a:t>Baltic</a:t>
            </a:r>
            <a:r>
              <a:rPr lang="cs-CZ" dirty="0"/>
              <a:t>: </a:t>
            </a:r>
            <a:r>
              <a:rPr lang="cs-CZ" dirty="0" err="1"/>
              <a:t>Lith</a:t>
            </a:r>
            <a:r>
              <a:rPr lang="cs-CZ" dirty="0"/>
              <a:t>. </a:t>
            </a:r>
            <a:r>
              <a:rPr lang="cs-CZ" i="1" dirty="0" err="1" smtClean="0"/>
              <a:t>pirštas</a:t>
            </a:r>
            <a:r>
              <a:rPr lang="cs-CZ" dirty="0"/>
              <a:t>, </a:t>
            </a:r>
            <a:r>
              <a:rPr lang="cs-CZ" dirty="0" err="1"/>
              <a:t>Latv</a:t>
            </a:r>
            <a:r>
              <a:rPr lang="cs-CZ" dirty="0"/>
              <a:t>. </a:t>
            </a:r>
            <a:r>
              <a:rPr lang="cs-CZ" i="1" dirty="0" err="1"/>
              <a:t>pirksts</a:t>
            </a:r>
            <a:r>
              <a:rPr lang="cs-CZ" i="1" dirty="0"/>
              <a:t> </a:t>
            </a:r>
            <a:r>
              <a:rPr lang="cs-CZ" dirty="0"/>
              <a:t>and </a:t>
            </a:r>
            <a:r>
              <a:rPr lang="cs-CZ" i="1" dirty="0" err="1"/>
              <a:t>pirsts</a:t>
            </a:r>
            <a:r>
              <a:rPr lang="cs-CZ" dirty="0"/>
              <a:t>, </a:t>
            </a:r>
            <a:r>
              <a:rPr lang="cs-CZ" dirty="0" err="1"/>
              <a:t>OPr</a:t>
            </a:r>
            <a:r>
              <a:rPr lang="cs-CZ" dirty="0"/>
              <a:t>. </a:t>
            </a:r>
            <a:r>
              <a:rPr lang="cs-CZ" i="1" dirty="0" err="1" smtClean="0"/>
              <a:t>pirſten</a:t>
            </a:r>
            <a:r>
              <a:rPr lang="cs-CZ" i="1" dirty="0" smtClean="0"/>
              <a:t> </a:t>
            </a:r>
            <a:r>
              <a:rPr lang="cs-CZ" dirty="0"/>
              <a:t>≈ Slavic: </a:t>
            </a:r>
            <a:r>
              <a:rPr lang="cs-CZ" dirty="0" err="1"/>
              <a:t>OCS</a:t>
            </a:r>
            <a:r>
              <a:rPr lang="cs-CZ" dirty="0"/>
              <a:t> </a:t>
            </a:r>
            <a:r>
              <a:rPr lang="cs-CZ" i="1" dirty="0" err="1"/>
              <a:t>pr</a:t>
            </a:r>
            <a:r>
              <a:rPr lang="az-Cyrl-AZ" i="1" dirty="0"/>
              <a:t>ь</a:t>
            </a:r>
            <a:r>
              <a:rPr lang="cs-CZ" i="1" dirty="0"/>
              <a:t>st</a:t>
            </a:r>
            <a:r>
              <a:rPr lang="az-Cyrl-AZ" i="1" dirty="0"/>
              <a:t>ъ</a:t>
            </a:r>
            <a:r>
              <a:rPr lang="az-Cyrl-AZ" dirty="0"/>
              <a:t>, </a:t>
            </a:r>
            <a:r>
              <a:rPr lang="cs-CZ" dirty="0" err="1"/>
              <a:t>Russ</a:t>
            </a:r>
            <a:r>
              <a:rPr lang="cs-CZ" dirty="0"/>
              <a:t>. </a:t>
            </a:r>
            <a:r>
              <a:rPr lang="az-Cyrl-AZ" dirty="0"/>
              <a:t>перст, </a:t>
            </a:r>
            <a:r>
              <a:rPr lang="cs-CZ" dirty="0" err="1"/>
              <a:t>Ukr</a:t>
            </a:r>
            <a:r>
              <a:rPr lang="cs-CZ" dirty="0"/>
              <a:t>. </a:t>
            </a:r>
            <a:r>
              <a:rPr lang="az-Cyrl-AZ" dirty="0"/>
              <a:t>перст; </a:t>
            </a:r>
            <a:r>
              <a:rPr lang="cs-CZ" dirty="0"/>
              <a:t>Pol</a:t>
            </a:r>
            <a:r>
              <a:rPr lang="cs-CZ" dirty="0" smtClean="0"/>
              <a:t>. </a:t>
            </a:r>
            <a:r>
              <a:rPr lang="cs-CZ" i="1" dirty="0" err="1" smtClean="0"/>
              <a:t>parst</a:t>
            </a:r>
            <a:r>
              <a:rPr lang="cs-CZ" dirty="0"/>
              <a:t>, </a:t>
            </a:r>
            <a:r>
              <a:rPr lang="cs-CZ" dirty="0" err="1"/>
              <a:t>Cz</a:t>
            </a:r>
            <a:r>
              <a:rPr lang="cs-CZ" dirty="0"/>
              <a:t>. and </a:t>
            </a:r>
            <a:r>
              <a:rPr lang="cs-CZ" dirty="0" err="1"/>
              <a:t>Slovak</a:t>
            </a:r>
            <a:r>
              <a:rPr lang="cs-CZ" dirty="0"/>
              <a:t> </a:t>
            </a:r>
            <a:r>
              <a:rPr lang="cs-CZ" i="1" dirty="0"/>
              <a:t>prst</a:t>
            </a:r>
            <a:r>
              <a:rPr lang="cs-CZ" dirty="0"/>
              <a:t>, </a:t>
            </a:r>
            <a:r>
              <a:rPr lang="cs-CZ" dirty="0" err="1"/>
              <a:t>Upper</a:t>
            </a:r>
            <a:r>
              <a:rPr lang="cs-CZ" dirty="0"/>
              <a:t> </a:t>
            </a:r>
            <a:r>
              <a:rPr lang="cs-CZ" dirty="0" err="1"/>
              <a:t>Sor</a:t>
            </a:r>
            <a:r>
              <a:rPr lang="cs-CZ" dirty="0"/>
              <a:t>. </a:t>
            </a:r>
            <a:r>
              <a:rPr lang="cs-CZ" i="1" dirty="0" err="1"/>
              <a:t>porst</a:t>
            </a:r>
            <a:r>
              <a:rPr lang="cs-CZ" dirty="0"/>
              <a:t>; S-</a:t>
            </a:r>
            <a:r>
              <a:rPr lang="cs-CZ" dirty="0" err="1"/>
              <a:t>Cr</a:t>
            </a:r>
            <a:r>
              <a:rPr lang="cs-CZ" dirty="0"/>
              <a:t>. </a:t>
            </a:r>
            <a:r>
              <a:rPr lang="cs-CZ" i="1" dirty="0"/>
              <a:t>prst</a:t>
            </a:r>
            <a:r>
              <a:rPr lang="cs-CZ" dirty="0"/>
              <a:t>, Slov. </a:t>
            </a:r>
            <a:r>
              <a:rPr lang="cs-CZ" i="1" dirty="0" err="1"/>
              <a:t>pȓst</a:t>
            </a:r>
            <a:r>
              <a:rPr lang="cs-CZ" dirty="0" smtClean="0"/>
              <a:t>, </a:t>
            </a:r>
            <a:r>
              <a:rPr lang="cs-CZ" dirty="0" err="1" smtClean="0"/>
              <a:t>Bulg</a:t>
            </a:r>
            <a:r>
              <a:rPr lang="cs-CZ" dirty="0"/>
              <a:t>. </a:t>
            </a:r>
            <a:r>
              <a:rPr lang="az-Cyrl-AZ" dirty="0"/>
              <a:t>пръст.</a:t>
            </a:r>
            <a:endParaRPr lang="lt-LT" sz="5400" dirty="0" smtClean="0"/>
          </a:p>
        </p:txBody>
      </p:sp>
    </p:spTree>
    <p:extLst>
      <p:ext uri="{BB962C8B-B14F-4D97-AF65-F5344CB8AC3E}">
        <p14:creationId xmlns:p14="http://schemas.microsoft.com/office/powerpoint/2010/main" val="63708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4669"/>
            <a:ext cx="10515600" cy="793974"/>
          </a:xfrm>
        </p:spPr>
        <p:txBody>
          <a:bodyPr/>
          <a:lstStyle/>
          <a:p>
            <a:pPr algn="ctr"/>
            <a:r>
              <a:rPr lang="cs-CZ" dirty="0" smtClean="0"/>
              <a:t>Baltské a slovanské jazyky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56" y="1764406"/>
            <a:ext cx="11761188" cy="4108360"/>
          </a:xfrm>
        </p:spPr>
      </p:pic>
    </p:spTree>
    <p:extLst>
      <p:ext uri="{BB962C8B-B14F-4D97-AF65-F5344CB8AC3E}">
        <p14:creationId xmlns:p14="http://schemas.microsoft.com/office/powerpoint/2010/main" val="24625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540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Geografický rozsah baltských jazyků (2)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715" y="765476"/>
            <a:ext cx="7908716" cy="5931537"/>
          </a:xfrm>
        </p:spPr>
      </p:pic>
    </p:spTree>
    <p:extLst>
      <p:ext uri="{BB962C8B-B14F-4D97-AF65-F5344CB8AC3E}">
        <p14:creationId xmlns:p14="http://schemas.microsoft.com/office/powerpoint/2010/main" val="26837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540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Dněperští </a:t>
            </a:r>
            <a:r>
              <a:rPr lang="cs-CZ" dirty="0" err="1" smtClean="0"/>
              <a:t>Baltové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894" y="675408"/>
            <a:ext cx="7931202" cy="6182591"/>
          </a:xfrm>
        </p:spPr>
      </p:pic>
    </p:spTree>
    <p:extLst>
      <p:ext uri="{BB962C8B-B14F-4D97-AF65-F5344CB8AC3E}">
        <p14:creationId xmlns:p14="http://schemas.microsoft.com/office/powerpoint/2010/main" val="115485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540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err="1" smtClean="0"/>
              <a:t>Pomeranští</a:t>
            </a:r>
            <a:r>
              <a:rPr lang="cs-CZ" dirty="0" smtClean="0"/>
              <a:t> </a:t>
            </a:r>
            <a:r>
              <a:rPr lang="cs-CZ" dirty="0" err="1" smtClean="0"/>
              <a:t>Baltové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181" y="675409"/>
            <a:ext cx="8101637" cy="6076228"/>
          </a:xfrm>
        </p:spPr>
      </p:pic>
    </p:spTree>
    <p:extLst>
      <p:ext uri="{BB962C8B-B14F-4D97-AF65-F5344CB8AC3E}">
        <p14:creationId xmlns:p14="http://schemas.microsoft.com/office/powerpoint/2010/main" val="149143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540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Třídění baltských jazyků (1): maximální rozsah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171976"/>
            <a:ext cx="10515600" cy="4843062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 smtClean="0"/>
              <a:t>Proto-baltština</a:t>
            </a:r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err="1" smtClean="0"/>
              <a:t>Pomeranské</a:t>
            </a:r>
            <a:r>
              <a:rPr lang="cs-CZ" dirty="0" smtClean="0"/>
              <a:t>               </a:t>
            </a:r>
            <a:r>
              <a:rPr lang="cs-CZ" dirty="0" err="1" smtClean="0"/>
              <a:t>Západo</a:t>
            </a:r>
            <a:r>
              <a:rPr lang="cs-CZ" dirty="0" smtClean="0"/>
              <a:t>-               </a:t>
            </a:r>
            <a:r>
              <a:rPr lang="cs-CZ" dirty="0" err="1" smtClean="0"/>
              <a:t>Východo</a:t>
            </a:r>
            <a:r>
              <a:rPr lang="cs-CZ" dirty="0" smtClean="0"/>
              <a:t>-               Dněperské</a:t>
            </a: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/>
              <a:t> </a:t>
            </a:r>
            <a:r>
              <a:rPr lang="cs-CZ" dirty="0" smtClean="0"/>
              <a:t>        baltské                     </a:t>
            </a:r>
            <a:r>
              <a:rPr lang="cs-CZ" dirty="0" err="1" smtClean="0"/>
              <a:t>baltské</a:t>
            </a:r>
            <a:r>
              <a:rPr lang="cs-CZ" dirty="0" smtClean="0"/>
              <a:t>                  </a:t>
            </a:r>
            <a:r>
              <a:rPr lang="cs-CZ" dirty="0" err="1" smtClean="0"/>
              <a:t>baltské</a:t>
            </a:r>
            <a:r>
              <a:rPr lang="cs-CZ" dirty="0" smtClean="0"/>
              <a:t>                     </a:t>
            </a:r>
            <a:r>
              <a:rPr lang="cs-CZ" dirty="0" err="1" smtClean="0"/>
              <a:t>baltské</a:t>
            </a: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smtClean="0"/>
              <a:t>              ?                                                                                                 ? </a:t>
            </a:r>
          </a:p>
        </p:txBody>
      </p:sp>
      <p:cxnSp>
        <p:nvCxnSpPr>
          <p:cNvPr id="16" name="Přímá spojnice se šipkou 15"/>
          <p:cNvCxnSpPr/>
          <p:nvPr/>
        </p:nvCxnSpPr>
        <p:spPr>
          <a:xfrm flipH="1">
            <a:off x="3348507" y="1442434"/>
            <a:ext cx="1416676" cy="6181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H="1">
            <a:off x="5186363" y="1600200"/>
            <a:ext cx="314325" cy="46042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6943725" y="1600200"/>
            <a:ext cx="228600" cy="4604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>
            <a:off x="7577439" y="1442434"/>
            <a:ext cx="1437974" cy="618186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76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540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Třídění baltských jazyků (2): minimální rozsah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171976"/>
            <a:ext cx="10515600" cy="4843062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 smtClean="0"/>
              <a:t>Proto-baltština</a:t>
            </a:r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err="1" smtClean="0"/>
              <a:t>Západo</a:t>
            </a:r>
            <a:r>
              <a:rPr lang="cs-CZ" dirty="0" smtClean="0"/>
              <a:t>-               </a:t>
            </a:r>
            <a:r>
              <a:rPr lang="cs-CZ" dirty="0" err="1" smtClean="0"/>
              <a:t>Východo</a:t>
            </a:r>
            <a:r>
              <a:rPr lang="cs-CZ" dirty="0" smtClean="0"/>
              <a:t>-</a:t>
            </a: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smtClean="0"/>
              <a:t>                                         baltské                  </a:t>
            </a:r>
            <a:r>
              <a:rPr lang="cs-CZ" dirty="0" err="1" smtClean="0"/>
              <a:t>baltské</a:t>
            </a:r>
            <a:endParaRPr lang="cs-CZ" dirty="0"/>
          </a:p>
        </p:txBody>
      </p:sp>
      <p:cxnSp>
        <p:nvCxnSpPr>
          <p:cNvPr id="22" name="Přímá spojnice se šipkou 21"/>
          <p:cNvCxnSpPr/>
          <p:nvPr/>
        </p:nvCxnSpPr>
        <p:spPr>
          <a:xfrm flipH="1">
            <a:off x="5186363" y="1600200"/>
            <a:ext cx="314325" cy="46042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6943725" y="1600200"/>
            <a:ext cx="228600" cy="4604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86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540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Hypotetická chronologie vývoje </a:t>
            </a:r>
            <a:br>
              <a:rPr lang="cs-CZ" dirty="0" smtClean="0"/>
            </a:br>
            <a:r>
              <a:rPr lang="cs-CZ" sz="2200" dirty="0" err="1" smtClean="0"/>
              <a:t>Girdenis</a:t>
            </a:r>
            <a:r>
              <a:rPr lang="cs-CZ" sz="2200" dirty="0" smtClean="0"/>
              <a:t>, </a:t>
            </a:r>
            <a:r>
              <a:rPr lang="cs-CZ" sz="2200" dirty="0" err="1" smtClean="0"/>
              <a:t>Mažiulis</a:t>
            </a:r>
            <a:r>
              <a:rPr lang="cs-CZ" sz="2200" dirty="0" smtClean="0"/>
              <a:t>, </a:t>
            </a:r>
            <a:r>
              <a:rPr lang="cs-CZ" sz="2200" dirty="0" err="1" smtClean="0"/>
              <a:t>Urbutis</a:t>
            </a:r>
            <a:r>
              <a:rPr lang="cs-CZ" sz="2200" dirty="0" smtClean="0"/>
              <a:t>, </a:t>
            </a:r>
            <a:r>
              <a:rPr lang="cs-CZ" sz="2200" dirty="0" err="1" smtClean="0"/>
              <a:t>Dini</a:t>
            </a:r>
            <a:r>
              <a:rPr lang="cs-CZ" sz="2200" dirty="0" smtClean="0"/>
              <a:t>, </a:t>
            </a:r>
            <a:r>
              <a:rPr lang="cs-CZ" sz="2200" dirty="0" err="1" smtClean="0"/>
              <a:t>Bojtar</a:t>
            </a:r>
            <a:endParaRPr lang="cs-CZ" sz="2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2" y="1018309"/>
            <a:ext cx="6687428" cy="5278582"/>
          </a:xfrm>
        </p:spPr>
      </p:pic>
      <p:sp>
        <p:nvSpPr>
          <p:cNvPr id="3" name="TextovéPole 2"/>
          <p:cNvSpPr txBox="1"/>
          <p:nvPr/>
        </p:nvSpPr>
        <p:spPr>
          <a:xfrm>
            <a:off x="6886575" y="1641663"/>
            <a:ext cx="46101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Začátek štěpení </a:t>
            </a:r>
            <a:r>
              <a:rPr lang="cs-CZ" sz="3200" dirty="0" err="1" smtClean="0"/>
              <a:t>dialektní</a:t>
            </a:r>
            <a:r>
              <a:rPr lang="cs-CZ" sz="3200" dirty="0" smtClean="0"/>
              <a:t> zóny proto-ba</a:t>
            </a:r>
            <a:r>
              <a:rPr lang="lt-LT" sz="3200" dirty="0"/>
              <a:t>l</a:t>
            </a:r>
            <a:r>
              <a:rPr lang="cs-CZ" sz="3200" dirty="0" err="1"/>
              <a:t>tského</a:t>
            </a:r>
            <a:r>
              <a:rPr lang="cs-CZ" sz="3200" dirty="0"/>
              <a:t> areálu </a:t>
            </a:r>
            <a:r>
              <a:rPr lang="cs-CZ" sz="3200" dirty="0" smtClean="0"/>
              <a:t>2000 – 1000 př. n. l.</a:t>
            </a:r>
          </a:p>
          <a:p>
            <a:endParaRPr lang="cs-CZ" sz="3200" dirty="0" smtClean="0"/>
          </a:p>
          <a:p>
            <a:r>
              <a:rPr lang="cs-CZ" sz="3200" dirty="0" smtClean="0"/>
              <a:t>Rozpad na </a:t>
            </a:r>
            <a:r>
              <a:rPr lang="cs-CZ" sz="3200" dirty="0" err="1" smtClean="0"/>
              <a:t>západobaltskou</a:t>
            </a:r>
            <a:r>
              <a:rPr lang="cs-CZ" sz="3200" dirty="0" smtClean="0"/>
              <a:t> a </a:t>
            </a:r>
            <a:r>
              <a:rPr lang="cs-CZ" sz="3200" dirty="0" err="1" smtClean="0"/>
              <a:t>východobaltskou</a:t>
            </a:r>
            <a:r>
              <a:rPr lang="cs-CZ" sz="3200" dirty="0" smtClean="0"/>
              <a:t> skupinu: 500-400 př. n. l.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13140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540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Hypotetická chronologie vývoje </a:t>
            </a:r>
            <a:br>
              <a:rPr lang="cs-CZ" dirty="0" smtClean="0"/>
            </a:br>
            <a:r>
              <a:rPr lang="cs-CZ" sz="2200" dirty="0" err="1" smtClean="0"/>
              <a:t>Girdenis</a:t>
            </a:r>
            <a:r>
              <a:rPr lang="cs-CZ" sz="2200" dirty="0" smtClean="0"/>
              <a:t>, </a:t>
            </a:r>
            <a:r>
              <a:rPr lang="cs-CZ" sz="2200" dirty="0" err="1" smtClean="0"/>
              <a:t>Mažiulis</a:t>
            </a:r>
            <a:r>
              <a:rPr lang="cs-CZ" sz="2200" dirty="0" smtClean="0"/>
              <a:t>, </a:t>
            </a:r>
            <a:r>
              <a:rPr lang="cs-CZ" sz="2200" dirty="0" err="1" smtClean="0"/>
              <a:t>Urbutis</a:t>
            </a:r>
            <a:r>
              <a:rPr lang="cs-CZ" sz="2200" dirty="0" smtClean="0"/>
              <a:t>, </a:t>
            </a:r>
            <a:r>
              <a:rPr lang="cs-CZ" sz="2200" dirty="0" err="1" smtClean="0"/>
              <a:t>Dini</a:t>
            </a:r>
            <a:r>
              <a:rPr lang="cs-CZ" sz="2200" dirty="0" smtClean="0"/>
              <a:t>, </a:t>
            </a:r>
            <a:r>
              <a:rPr lang="cs-CZ" sz="2200" dirty="0" err="1" smtClean="0"/>
              <a:t>Bojtar</a:t>
            </a:r>
            <a:endParaRPr lang="cs-CZ" sz="2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2" y="1018309"/>
            <a:ext cx="6687428" cy="5278582"/>
          </a:xfrm>
        </p:spPr>
      </p:pic>
      <p:sp>
        <p:nvSpPr>
          <p:cNvPr id="3" name="TextovéPole 2"/>
          <p:cNvSpPr txBox="1"/>
          <p:nvPr/>
        </p:nvSpPr>
        <p:spPr>
          <a:xfrm>
            <a:off x="6743700" y="809049"/>
            <a:ext cx="46101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Rozpad </a:t>
            </a:r>
            <a:r>
              <a:rPr lang="cs-CZ" sz="3200" dirty="0" err="1" smtClean="0"/>
              <a:t>západobaltské</a:t>
            </a:r>
            <a:r>
              <a:rPr lang="cs-CZ" sz="3200" dirty="0" smtClean="0"/>
              <a:t> skupiny na pruštinu, </a:t>
            </a:r>
            <a:r>
              <a:rPr lang="lt-LT" sz="3200" dirty="0"/>
              <a:t>[</a:t>
            </a:r>
            <a:r>
              <a:rPr lang="cs-CZ" sz="3200" dirty="0" err="1" smtClean="0"/>
              <a:t>jotvinštinu</a:t>
            </a:r>
            <a:r>
              <a:rPr lang="cs-CZ" sz="3200" dirty="0" smtClean="0"/>
              <a:t> a </a:t>
            </a:r>
            <a:r>
              <a:rPr lang="cs-CZ" sz="3200" dirty="0" err="1" smtClean="0"/>
              <a:t>kuronštinu</a:t>
            </a:r>
            <a:r>
              <a:rPr lang="lt-LT" sz="3200" dirty="0" smtClean="0"/>
              <a:t>]</a:t>
            </a:r>
            <a:r>
              <a:rPr lang="cs-CZ" sz="3200" dirty="0" smtClean="0"/>
              <a:t>: na začátku našeho letopočtu</a:t>
            </a:r>
          </a:p>
          <a:p>
            <a:endParaRPr lang="cs-CZ" sz="3200" dirty="0"/>
          </a:p>
          <a:p>
            <a:r>
              <a:rPr lang="cs-CZ" sz="3200" dirty="0" smtClean="0"/>
              <a:t>Rozpad </a:t>
            </a:r>
            <a:r>
              <a:rPr lang="cs-CZ" sz="3200" dirty="0" err="1" smtClean="0"/>
              <a:t>východobaltské</a:t>
            </a:r>
            <a:r>
              <a:rPr lang="cs-CZ" sz="3200" dirty="0" smtClean="0"/>
              <a:t> skupiny na litevštinu, lotyštinu, </a:t>
            </a:r>
            <a:r>
              <a:rPr lang="lt-LT" sz="3200" dirty="0" smtClean="0"/>
              <a:t>[</a:t>
            </a:r>
            <a:r>
              <a:rPr lang="cs-CZ" sz="3200" dirty="0" err="1" smtClean="0"/>
              <a:t>sélštinu</a:t>
            </a:r>
            <a:r>
              <a:rPr lang="cs-CZ" sz="3200" dirty="0" smtClean="0"/>
              <a:t>, </a:t>
            </a:r>
            <a:r>
              <a:rPr lang="cs-CZ" sz="3200" dirty="0" err="1" smtClean="0"/>
              <a:t>semgalštinu</a:t>
            </a:r>
            <a:r>
              <a:rPr lang="lt-LT" sz="3200" dirty="0" smtClean="0"/>
              <a:t>]</a:t>
            </a:r>
            <a:r>
              <a:rPr lang="cs-CZ" sz="3200" dirty="0" smtClean="0"/>
              <a:t>: přelom 6.-7. století  n. l.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42381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1251</Words>
  <Application>Microsoft Office PowerPoint</Application>
  <PresentationFormat>Širokoúhlá obrazovka</PresentationFormat>
  <Paragraphs>134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Motiv Office</vt:lpstr>
      <vt:lpstr>Proto-baltština</vt:lpstr>
      <vt:lpstr>Geografický rozsah baltských jazyků (1)</vt:lpstr>
      <vt:lpstr>Geografický rozsah baltských jazyků (2)</vt:lpstr>
      <vt:lpstr>Dněperští Baltové</vt:lpstr>
      <vt:lpstr>Pomeranští Baltové</vt:lpstr>
      <vt:lpstr>Třídění baltských jazyků (1): maximální rozsah</vt:lpstr>
      <vt:lpstr>Třídění baltských jazyků (2): minimální rozsah</vt:lpstr>
      <vt:lpstr>Hypotetická chronologie vývoje  Girdenis, Mažiulis, Urbutis, Dini, Bojtar</vt:lpstr>
      <vt:lpstr>Hypotetická chronologie vývoje  Girdenis, Mažiulis, Urbutis, Dini, Bojtar</vt:lpstr>
      <vt:lpstr>Proto-baltština: některé společné rysy</vt:lpstr>
      <vt:lpstr>Příklady společných baltských lexémů</vt:lpstr>
      <vt:lpstr>Západo- a východobaltské jazyky (1)</vt:lpstr>
      <vt:lpstr>Západo- a východobaltské jazyky (2)</vt:lpstr>
      <vt:lpstr>Východobaltské jazyky: litevština a lotyština</vt:lpstr>
      <vt:lpstr>Východobaltské jazyky: litevština a lotyština</vt:lpstr>
      <vt:lpstr>Baltské jazyky v systému IE jazyků</vt:lpstr>
      <vt:lpstr>Baltské jazyky v systému IE jazyků</vt:lpstr>
      <vt:lpstr>Baltské a slovanské jazyky</vt:lpstr>
      <vt:lpstr>Baltské a slovanské jazyky</vt:lpstr>
      <vt:lpstr>Baltské a slovanské jazyky</vt:lpstr>
      <vt:lpstr>Baltské a slovanské jazyky</vt:lpstr>
      <vt:lpstr>Baltské a slovanské jazyky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Baltština</dc:title>
  <dc:creator>Vaidas Šeferis</dc:creator>
  <cp:lastModifiedBy>Vaidas Šeferis</cp:lastModifiedBy>
  <cp:revision>55</cp:revision>
  <dcterms:created xsi:type="dcterms:W3CDTF">2017-05-05T14:20:48Z</dcterms:created>
  <dcterms:modified xsi:type="dcterms:W3CDTF">2019-05-09T06:35:58Z</dcterms:modified>
</cp:coreProperties>
</file>