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9" r:id="rId3"/>
    <p:sldId id="257" r:id="rId4"/>
    <p:sldId id="258" r:id="rId5"/>
    <p:sldId id="311" r:id="rId6"/>
    <p:sldId id="259" r:id="rId7"/>
    <p:sldId id="312" r:id="rId8"/>
    <p:sldId id="261" r:id="rId9"/>
    <p:sldId id="262" r:id="rId10"/>
    <p:sldId id="263" r:id="rId11"/>
    <p:sldId id="313" r:id="rId12"/>
    <p:sldId id="264" r:id="rId13"/>
    <p:sldId id="265" r:id="rId14"/>
    <p:sldId id="266" r:id="rId15"/>
    <p:sldId id="260" r:id="rId16"/>
    <p:sldId id="267" r:id="rId17"/>
    <p:sldId id="268" r:id="rId18"/>
    <p:sldId id="269" r:id="rId19"/>
    <p:sldId id="270" r:id="rId20"/>
    <p:sldId id="278" r:id="rId21"/>
    <p:sldId id="294" r:id="rId22"/>
    <p:sldId id="308" r:id="rId23"/>
    <p:sldId id="296" r:id="rId24"/>
    <p:sldId id="302" r:id="rId25"/>
    <p:sldId id="303" r:id="rId26"/>
    <p:sldId id="297" r:id="rId27"/>
    <p:sldId id="304" r:id="rId28"/>
    <p:sldId id="298" r:id="rId29"/>
    <p:sldId id="305" r:id="rId30"/>
    <p:sldId id="300" r:id="rId31"/>
    <p:sldId id="314" r:id="rId32"/>
    <p:sldId id="310" r:id="rId33"/>
    <p:sldId id="315" r:id="rId34"/>
    <p:sldId id="316" r:id="rId35"/>
    <p:sldId id="317" r:id="rId36"/>
    <p:sldId id="318" r:id="rId37"/>
    <p:sldId id="319" r:id="rId38"/>
    <p:sldId id="320" r:id="rId39"/>
    <p:sldId id="284" r:id="rId40"/>
    <p:sldId id="321" r:id="rId41"/>
    <p:sldId id="322" r:id="rId4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128" d="100"/>
          <a:sy n="128" d="100"/>
        </p:scale>
        <p:origin x="288"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504F4-C797-4DF7-8F79-BD983D30EFE9}" type="datetimeFigureOut">
              <a:rPr lang="cs-CZ" smtClean="0"/>
              <a:t>1.8.2018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0D006-88EB-47E3-9B45-EBB3A0FF918D}" type="slidenum">
              <a:rPr lang="cs-CZ" smtClean="0"/>
              <a:t>‹#›</a:t>
            </a:fld>
            <a:endParaRPr lang="cs-CZ"/>
          </a:p>
        </p:txBody>
      </p:sp>
    </p:spTree>
    <p:extLst>
      <p:ext uri="{BB962C8B-B14F-4D97-AF65-F5344CB8AC3E}">
        <p14:creationId xmlns:p14="http://schemas.microsoft.com/office/powerpoint/2010/main" val="294780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50D006-88EB-47E3-9B45-EBB3A0FF918D}" type="slidenum">
              <a:rPr lang="cs-CZ" smtClean="0"/>
              <a:t>1</a:t>
            </a:fld>
            <a:endParaRPr lang="cs-CZ"/>
          </a:p>
        </p:txBody>
      </p:sp>
    </p:spTree>
    <p:extLst>
      <p:ext uri="{BB962C8B-B14F-4D97-AF65-F5344CB8AC3E}">
        <p14:creationId xmlns:p14="http://schemas.microsoft.com/office/powerpoint/2010/main" val="67839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60B80AE-B955-4029-A612-3F6CF8BE0FA2}"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104622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8747A04-2DF4-4D83-A592-28EB437736B5}"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123202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D084003-A800-42C8-8CC2-0CE1D161D884}"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16493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E85384E-CBC3-448B-9219-A965C65C0C13}"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343768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00F55C5-ABCE-4B68-AF81-7DEBB305FFA6}"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294840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2DEF46B-731C-4232-97FD-64A0E0A879E7}" type="datetime1">
              <a:rPr lang="cs-CZ" smtClean="0"/>
              <a:t>1.8.2018</a:t>
            </a:fld>
            <a:endParaRPr lang="cs-CZ"/>
          </a:p>
        </p:txBody>
      </p:sp>
      <p:sp>
        <p:nvSpPr>
          <p:cNvPr id="6" name="Zástupný symbol pro zápatí 5"/>
          <p:cNvSpPr>
            <a:spLocks noGrp="1"/>
          </p:cNvSpPr>
          <p:nvPr>
            <p:ph type="ftr" sz="quarter" idx="11"/>
          </p:nvPr>
        </p:nvSpPr>
        <p:spPr/>
        <p:txBody>
          <a:bodyPr/>
          <a:lstStyle/>
          <a:p>
            <a:r>
              <a:rPr lang="es-ES" smtClean="0"/>
              <a:t>LŠSS 2018</a:t>
            </a:r>
            <a:endParaRPr lang="cs-CZ"/>
          </a:p>
        </p:txBody>
      </p:sp>
      <p:sp>
        <p:nvSpPr>
          <p:cNvPr id="7" name="Zástupný symbol pro číslo snímku 6"/>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14260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65EDA91-4497-4FB7-B780-8DB81AAFDD1D}" type="datetime1">
              <a:rPr lang="cs-CZ" smtClean="0"/>
              <a:t>1.8.2018</a:t>
            </a:fld>
            <a:endParaRPr lang="cs-CZ"/>
          </a:p>
        </p:txBody>
      </p:sp>
      <p:sp>
        <p:nvSpPr>
          <p:cNvPr id="8" name="Zástupný symbol pro zápatí 7"/>
          <p:cNvSpPr>
            <a:spLocks noGrp="1"/>
          </p:cNvSpPr>
          <p:nvPr>
            <p:ph type="ftr" sz="quarter" idx="11"/>
          </p:nvPr>
        </p:nvSpPr>
        <p:spPr/>
        <p:txBody>
          <a:bodyPr/>
          <a:lstStyle/>
          <a:p>
            <a:r>
              <a:rPr lang="es-ES" smtClean="0"/>
              <a:t>LŠSS 2018</a:t>
            </a:r>
            <a:endParaRPr lang="cs-CZ"/>
          </a:p>
        </p:txBody>
      </p:sp>
      <p:sp>
        <p:nvSpPr>
          <p:cNvPr id="9" name="Zástupný symbol pro číslo snímku 8"/>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329581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E9A1BFF-2534-4403-AD64-E74CFEE08A80}" type="datetime1">
              <a:rPr lang="cs-CZ" smtClean="0"/>
              <a:t>1.8.2018</a:t>
            </a:fld>
            <a:endParaRPr lang="cs-CZ"/>
          </a:p>
        </p:txBody>
      </p:sp>
      <p:sp>
        <p:nvSpPr>
          <p:cNvPr id="4" name="Zástupný symbol pro zápatí 3"/>
          <p:cNvSpPr>
            <a:spLocks noGrp="1"/>
          </p:cNvSpPr>
          <p:nvPr>
            <p:ph type="ftr" sz="quarter" idx="11"/>
          </p:nvPr>
        </p:nvSpPr>
        <p:spPr/>
        <p:txBody>
          <a:bodyPr/>
          <a:lstStyle/>
          <a:p>
            <a:r>
              <a:rPr lang="es-ES" smtClean="0"/>
              <a:t>LŠSS 2018</a:t>
            </a:r>
            <a:endParaRPr lang="cs-CZ"/>
          </a:p>
        </p:txBody>
      </p:sp>
      <p:sp>
        <p:nvSpPr>
          <p:cNvPr id="5" name="Zástupný symbol pro číslo snímku 4"/>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65198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518A254-0F80-47E5-8542-DF620E68C37F}" type="datetime1">
              <a:rPr lang="cs-CZ" smtClean="0"/>
              <a:t>1.8.2018</a:t>
            </a:fld>
            <a:endParaRPr lang="cs-CZ"/>
          </a:p>
        </p:txBody>
      </p:sp>
      <p:sp>
        <p:nvSpPr>
          <p:cNvPr id="3" name="Zástupný symbol pro zápatí 2"/>
          <p:cNvSpPr>
            <a:spLocks noGrp="1"/>
          </p:cNvSpPr>
          <p:nvPr>
            <p:ph type="ftr" sz="quarter" idx="11"/>
          </p:nvPr>
        </p:nvSpPr>
        <p:spPr/>
        <p:txBody>
          <a:bodyPr/>
          <a:lstStyle/>
          <a:p>
            <a:r>
              <a:rPr lang="es-ES" smtClean="0"/>
              <a:t>LŠSS 2018</a:t>
            </a:r>
            <a:endParaRPr lang="cs-CZ"/>
          </a:p>
        </p:txBody>
      </p:sp>
      <p:sp>
        <p:nvSpPr>
          <p:cNvPr id="4" name="Zástupný symbol pro číslo snímku 3"/>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391015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5723012-173A-4C1A-AB43-D5940ECE491B}" type="datetime1">
              <a:rPr lang="cs-CZ" smtClean="0"/>
              <a:t>1.8.2018</a:t>
            </a:fld>
            <a:endParaRPr lang="cs-CZ"/>
          </a:p>
        </p:txBody>
      </p:sp>
      <p:sp>
        <p:nvSpPr>
          <p:cNvPr id="6" name="Zástupný symbol pro zápatí 5"/>
          <p:cNvSpPr>
            <a:spLocks noGrp="1"/>
          </p:cNvSpPr>
          <p:nvPr>
            <p:ph type="ftr" sz="quarter" idx="11"/>
          </p:nvPr>
        </p:nvSpPr>
        <p:spPr/>
        <p:txBody>
          <a:bodyPr/>
          <a:lstStyle/>
          <a:p>
            <a:r>
              <a:rPr lang="es-ES" smtClean="0"/>
              <a:t>LŠSS 2018</a:t>
            </a:r>
            <a:endParaRPr lang="cs-CZ"/>
          </a:p>
        </p:txBody>
      </p:sp>
      <p:sp>
        <p:nvSpPr>
          <p:cNvPr id="7" name="Zástupný symbol pro číslo snímku 6"/>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348895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3424FFA-816C-40C3-84E3-DF0AF804B151}" type="datetime1">
              <a:rPr lang="cs-CZ" smtClean="0"/>
              <a:t>1.8.2018</a:t>
            </a:fld>
            <a:endParaRPr lang="cs-CZ"/>
          </a:p>
        </p:txBody>
      </p:sp>
      <p:sp>
        <p:nvSpPr>
          <p:cNvPr id="6" name="Zástupný symbol pro zápatí 5"/>
          <p:cNvSpPr>
            <a:spLocks noGrp="1"/>
          </p:cNvSpPr>
          <p:nvPr>
            <p:ph type="ftr" sz="quarter" idx="11"/>
          </p:nvPr>
        </p:nvSpPr>
        <p:spPr/>
        <p:txBody>
          <a:bodyPr/>
          <a:lstStyle/>
          <a:p>
            <a:r>
              <a:rPr lang="es-ES" smtClean="0"/>
              <a:t>LŠSS 2018</a:t>
            </a:r>
            <a:endParaRPr lang="cs-CZ"/>
          </a:p>
        </p:txBody>
      </p:sp>
      <p:sp>
        <p:nvSpPr>
          <p:cNvPr id="7" name="Zástupný symbol pro číslo snímku 6"/>
          <p:cNvSpPr>
            <a:spLocks noGrp="1"/>
          </p:cNvSpPr>
          <p:nvPr>
            <p:ph type="sldNum" sz="quarter" idx="12"/>
          </p:nvPr>
        </p:nvSpPr>
        <p:spPr/>
        <p:txBody>
          <a:bodyPr/>
          <a:lstStyle/>
          <a:p>
            <a:fld id="{82DB5CBE-2F7A-4F2D-B237-362A72275FAE}" type="slidenum">
              <a:rPr lang="cs-CZ" smtClean="0"/>
              <a:t>‹#›</a:t>
            </a:fld>
            <a:endParaRPr lang="cs-CZ"/>
          </a:p>
        </p:txBody>
      </p:sp>
    </p:spTree>
    <p:extLst>
      <p:ext uri="{BB962C8B-B14F-4D97-AF65-F5344CB8AC3E}">
        <p14:creationId xmlns:p14="http://schemas.microsoft.com/office/powerpoint/2010/main" val="3601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C51F3-16FD-4701-9005-8E0F8F2DE393}" type="datetime1">
              <a:rPr lang="cs-CZ" smtClean="0"/>
              <a:t>1.8.2018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LŠSS 2018</a:t>
            </a: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B5CBE-2F7A-4F2D-B237-362A72275FAE}" type="slidenum">
              <a:rPr lang="cs-CZ" smtClean="0"/>
              <a:t>‹#›</a:t>
            </a:fld>
            <a:endParaRPr lang="cs-CZ"/>
          </a:p>
        </p:txBody>
      </p:sp>
    </p:spTree>
    <p:extLst>
      <p:ext uri="{BB962C8B-B14F-4D97-AF65-F5344CB8AC3E}">
        <p14:creationId xmlns:p14="http://schemas.microsoft.com/office/powerpoint/2010/main" val="1184233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orpus.cz/signup" TargetMode="External"/><Relationship Id="rId2" Type="http://schemas.openxmlformats.org/officeDocument/2006/relationships/hyperlink" Target="http://ucnk.ff.cuni.cz/cs/" TargetMode="External"/><Relationship Id="rId1" Type="http://schemas.openxmlformats.org/officeDocument/2006/relationships/slideLayout" Target="../slideLayouts/slideLayout2.xml"/><Relationship Id="rId6" Type="http://schemas.openxmlformats.org/officeDocument/2006/relationships/hyperlink" Target="https://kontext.korpus.cz/first_form" TargetMode="External"/><Relationship Id="rId5" Type="http://schemas.openxmlformats.org/officeDocument/2006/relationships/hyperlink" Target="http://wiki.korpus.cz/doku.php/manualy:kontext:index" TargetMode="External"/><Relationship Id="rId4" Type="http://schemas.openxmlformats.org/officeDocument/2006/relationships/hyperlink" Target="http://wiki.korpus.cz/doku.php/cnk:uvo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ucnk.ff.cuni.cz/cs/veda-a-vyzkum/publikace/" TargetMode="External"/><Relationship Id="rId7" Type="http://schemas.openxmlformats.org/officeDocument/2006/relationships/image" Target="../media/image26.png"/><Relationship Id="rId2" Type="http://schemas.openxmlformats.org/officeDocument/2006/relationships/hyperlink" Target="http://www.juls.savba.sk/pub_sssj.html"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ketchengine.co.uk/user-guide/" TargetMode="External"/><Relationship Id="rId2" Type="http://schemas.openxmlformats.org/officeDocument/2006/relationships/hyperlink" Target="https://ske.fi.muni.cz/login/?next=/auth/corpor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ke.fi.muni.cz/bonito" TargetMode="External"/><Relationship Id="rId7" Type="http://schemas.openxmlformats.org/officeDocument/2006/relationships/hyperlink" Target="http://treq.korpus.cz/index.php" TargetMode="External"/><Relationship Id="rId2" Type="http://schemas.openxmlformats.org/officeDocument/2006/relationships/hyperlink" Target="http://www.lrec-conf.org/proceedings/lrec2014/pdf/294_Paper.pdf" TargetMode="External"/><Relationship Id="rId1" Type="http://schemas.openxmlformats.org/officeDocument/2006/relationships/slideLayout" Target="../slideLayouts/slideLayout2.xml"/><Relationship Id="rId6" Type="http://schemas.openxmlformats.org/officeDocument/2006/relationships/hyperlink" Target="https://www.sketchengine.co.uk/skell/" TargetMode="External"/><Relationship Id="rId5" Type="http://schemas.openxmlformats.org/officeDocument/2006/relationships/hyperlink" Target="https://www.sketchengine.co.uk/" TargetMode="External"/><Relationship Id="rId4" Type="http://schemas.openxmlformats.org/officeDocument/2006/relationships/hyperlink" Target="https://kontext.korpus.cz/first_for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err="1"/>
              <a:t>KonText</a:t>
            </a:r>
            <a:r>
              <a:rPr lang="cs-CZ" b="1" dirty="0"/>
              <a:t> a </a:t>
            </a:r>
            <a:r>
              <a:rPr lang="cs-CZ" b="1" dirty="0" err="1"/>
              <a:t>Sketch</a:t>
            </a:r>
            <a:r>
              <a:rPr lang="cs-CZ" b="1" dirty="0"/>
              <a:t> </a:t>
            </a:r>
            <a:r>
              <a:rPr lang="cs-CZ" b="1" dirty="0" err="1"/>
              <a:t>Engine</a:t>
            </a:r>
            <a:r>
              <a:rPr lang="cs-CZ" b="1" dirty="0"/>
              <a:t> – shody a rozdíly korpusových vyhledávačů v českém prostředí</a:t>
            </a:r>
            <a:endParaRPr lang="cs-CZ" dirty="0"/>
          </a:p>
        </p:txBody>
      </p:sp>
      <p:sp>
        <p:nvSpPr>
          <p:cNvPr id="3" name="Podnadpis 2"/>
          <p:cNvSpPr>
            <a:spLocks noGrp="1"/>
          </p:cNvSpPr>
          <p:nvPr>
            <p:ph type="subTitle" idx="1"/>
          </p:nvPr>
        </p:nvSpPr>
        <p:spPr/>
        <p:txBody>
          <a:bodyPr/>
          <a:lstStyle/>
          <a:p>
            <a:r>
              <a:rPr lang="cs-CZ" b="1" dirty="0" smtClean="0">
                <a:latin typeface="Times New Roman" panose="02020603050405020304" pitchFamily="18" charset="0"/>
                <a:cs typeface="Times New Roman" panose="02020603050405020304" pitchFamily="18" charset="0"/>
              </a:rPr>
              <a:t>Klára Osolsobě</a:t>
            </a:r>
          </a:p>
          <a:p>
            <a:r>
              <a:rPr lang="cs-CZ" b="1" dirty="0" smtClean="0">
                <a:latin typeface="Times New Roman" panose="02020603050405020304" pitchFamily="18" charset="0"/>
                <a:cs typeface="Times New Roman" panose="02020603050405020304" pitchFamily="18" charset="0"/>
              </a:rPr>
              <a:t/>
            </a:r>
            <a:br>
              <a:rPr lang="cs-CZ" b="1" dirty="0" smtClean="0">
                <a:latin typeface="Times New Roman" panose="02020603050405020304" pitchFamily="18" charset="0"/>
                <a:cs typeface="Times New Roman" panose="02020603050405020304" pitchFamily="18" charset="0"/>
              </a:rPr>
            </a:br>
            <a:r>
              <a:rPr lang="cs-CZ" b="1" dirty="0" err="1" smtClean="0">
                <a:latin typeface="Times New Roman" panose="02020603050405020304" pitchFamily="18" charset="0"/>
                <a:cs typeface="Times New Roman" panose="02020603050405020304" pitchFamily="18" charset="0"/>
              </a:rPr>
              <a:t>osolsobe</a:t>
            </a:r>
            <a:r>
              <a:rPr lang="en-US" b="1" dirty="0" smtClean="0">
                <a:latin typeface="Times New Roman" panose="02020603050405020304" pitchFamily="18" charset="0"/>
                <a:cs typeface="Times New Roman" panose="02020603050405020304" pitchFamily="18" charset="0"/>
              </a:rPr>
              <a:t>@</a:t>
            </a:r>
            <a:r>
              <a:rPr lang="cs-CZ" b="1" dirty="0" smtClean="0">
                <a:latin typeface="Times New Roman" panose="02020603050405020304" pitchFamily="18" charset="0"/>
                <a:cs typeface="Times New Roman" panose="02020603050405020304" pitchFamily="18" charset="0"/>
              </a:rPr>
              <a:t>phil.muni.cz</a:t>
            </a:r>
            <a:endParaRPr lang="cs-CZ" b="1" dirty="0"/>
          </a:p>
        </p:txBody>
      </p:sp>
      <p:sp>
        <p:nvSpPr>
          <p:cNvPr id="4" name="Zástupný symbol pro datum 3"/>
          <p:cNvSpPr>
            <a:spLocks noGrp="1"/>
          </p:cNvSpPr>
          <p:nvPr>
            <p:ph type="dt" sz="half" idx="10"/>
          </p:nvPr>
        </p:nvSpPr>
        <p:spPr/>
        <p:txBody>
          <a:bodyPr/>
          <a:lstStyle/>
          <a:p>
            <a:fld id="{3E40F486-A8C0-47F4-85B5-4685E560554F}"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a:t>
            </a:fld>
            <a:endParaRPr lang="cs-CZ"/>
          </a:p>
        </p:txBody>
      </p:sp>
    </p:spTree>
    <p:extLst>
      <p:ext uri="{BB962C8B-B14F-4D97-AF65-F5344CB8AC3E}">
        <p14:creationId xmlns:p14="http://schemas.microsoft.com/office/powerpoint/2010/main" val="2737839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Zobrazení</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a:bodyPr>
          <a:lstStyle/>
          <a:p>
            <a:pPr marL="0" indent="0">
              <a:spcBef>
                <a:spcPct val="0"/>
              </a:spcBef>
              <a:buNone/>
            </a:pPr>
            <a:endParaRPr lang="cs-CZ" sz="4400" dirty="0" smtClean="0">
              <a:latin typeface="Times New Roman" panose="02020603050405020304" pitchFamily="18" charset="0"/>
              <a:ea typeface="+mj-ea"/>
              <a:cs typeface="Times New Roman" panose="02020603050405020304" pitchFamily="18" charset="0"/>
            </a:endParaRPr>
          </a:p>
          <a:p>
            <a:pPr marL="0" indent="0">
              <a:spcBef>
                <a:spcPct val="0"/>
              </a:spcBef>
              <a:buNone/>
            </a:pPr>
            <a:endParaRPr lang="cs-CZ" sz="4400" dirty="0">
              <a:latin typeface="Times New Roman" panose="02020603050405020304" pitchFamily="18" charset="0"/>
              <a:ea typeface="+mj-ea"/>
              <a:cs typeface="Times New Roman" panose="02020603050405020304" pitchFamily="18" charset="0"/>
            </a:endParaRPr>
          </a:p>
          <a:p>
            <a:pPr marL="0" indent="0">
              <a:spcBef>
                <a:spcPct val="0"/>
              </a:spcBef>
              <a:buNone/>
            </a:pPr>
            <a:r>
              <a:rPr lang="cs-CZ" sz="4400" dirty="0" smtClean="0">
                <a:latin typeface="Times New Roman" panose="02020603050405020304" pitchFamily="18" charset="0"/>
                <a:ea typeface="+mj-ea"/>
                <a:cs typeface="Times New Roman" panose="02020603050405020304" pitchFamily="18" charset="0"/>
              </a:rPr>
              <a:t>Lemma </a:t>
            </a:r>
            <a:r>
              <a:rPr lang="cs-CZ" sz="4400" dirty="0">
                <a:latin typeface="Times New Roman" panose="02020603050405020304" pitchFamily="18" charset="0"/>
                <a:ea typeface="+mj-ea"/>
                <a:cs typeface="Times New Roman" panose="02020603050405020304" pitchFamily="18" charset="0"/>
              </a:rPr>
              <a:t>(KWIC) – základní tvar</a:t>
            </a:r>
          </a:p>
          <a:p>
            <a:pPr marL="0" indent="0">
              <a:spcBef>
                <a:spcPct val="0"/>
              </a:spcBef>
              <a:buNone/>
            </a:pPr>
            <a:r>
              <a:rPr lang="cs-CZ" sz="4400" dirty="0" err="1">
                <a:latin typeface="Times New Roman" panose="02020603050405020304" pitchFamily="18" charset="0"/>
                <a:ea typeface="+mj-ea"/>
                <a:cs typeface="Times New Roman" panose="02020603050405020304" pitchFamily="18" charset="0"/>
              </a:rPr>
              <a:t>Tag</a:t>
            </a:r>
            <a:r>
              <a:rPr lang="cs-CZ" sz="4400" dirty="0">
                <a:latin typeface="Times New Roman" panose="02020603050405020304" pitchFamily="18" charset="0"/>
                <a:ea typeface="+mj-ea"/>
                <a:cs typeface="Times New Roman" panose="02020603050405020304" pitchFamily="18" charset="0"/>
              </a:rPr>
              <a:t> (KWIC) – morfologická značka</a:t>
            </a:r>
          </a:p>
          <a:p>
            <a:pPr marL="0" indent="0">
              <a:spcBef>
                <a:spcPct val="0"/>
              </a:spcBef>
              <a:buNone/>
            </a:pPr>
            <a:r>
              <a:rPr lang="cs-CZ" sz="4400" dirty="0">
                <a:latin typeface="Times New Roman" panose="02020603050405020304" pitchFamily="18" charset="0"/>
                <a:ea typeface="+mj-ea"/>
                <a:cs typeface="Times New Roman" panose="02020603050405020304" pitchFamily="18" charset="0"/>
              </a:rPr>
              <a:t>Typ dokumentu (zdroj)</a:t>
            </a:r>
          </a:p>
        </p:txBody>
      </p:sp>
      <p:sp>
        <p:nvSpPr>
          <p:cNvPr id="4" name="Zástupný symbol pro datum 3"/>
          <p:cNvSpPr>
            <a:spLocks noGrp="1"/>
          </p:cNvSpPr>
          <p:nvPr>
            <p:ph type="dt" sz="half" idx="10"/>
          </p:nvPr>
        </p:nvSpPr>
        <p:spPr/>
        <p:txBody>
          <a:bodyPr/>
          <a:lstStyle/>
          <a:p>
            <a:fld id="{10066644-959A-48B7-9D37-AD44CAEFE277}"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10</a:t>
            </a:fld>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009" y="2277941"/>
            <a:ext cx="67627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420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Zobrazení lemma/</a:t>
            </a:r>
            <a:r>
              <a:rPr lang="cs-CZ" dirty="0" err="1" smtClean="0"/>
              <a:t>tag</a:t>
            </a:r>
            <a:r>
              <a:rPr lang="cs-CZ" dirty="0" smtClean="0"/>
              <a:t> u KWIC a zdroje (titul dokumentu)</a:t>
            </a:r>
            <a:endParaRPr lang="cs-CZ" dirty="0"/>
          </a:p>
        </p:txBody>
      </p:sp>
      <p:pic>
        <p:nvPicPr>
          <p:cNvPr id="7" name="Zástupný symbol pro obsah 6"/>
          <p:cNvPicPr>
            <a:picLocks noGrp="1" noChangeAspect="1"/>
          </p:cNvPicPr>
          <p:nvPr>
            <p:ph idx="1"/>
          </p:nvPr>
        </p:nvPicPr>
        <p:blipFill>
          <a:blip r:embed="rId2"/>
          <a:stretch>
            <a:fillRect/>
          </a:stretch>
        </p:blipFill>
        <p:spPr>
          <a:xfrm>
            <a:off x="838200" y="2078966"/>
            <a:ext cx="10515600" cy="3692106"/>
          </a:xfrm>
          <a:prstGeom prst="rect">
            <a:avLst/>
          </a:prstGeom>
        </p:spPr>
      </p:pic>
      <p:sp>
        <p:nvSpPr>
          <p:cNvPr id="4" name="Zástupný symbol pro datum 3"/>
          <p:cNvSpPr>
            <a:spLocks noGrp="1"/>
          </p:cNvSpPr>
          <p:nvPr>
            <p:ph type="dt" sz="half" idx="10"/>
          </p:nvPr>
        </p:nvSpPr>
        <p:spPr/>
        <p:txBody>
          <a:bodyPr/>
          <a:lstStyle/>
          <a:p>
            <a:fld id="{68BC7AE7-1C8A-46A0-9FEA-D53E5C49943D}"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11</a:t>
            </a:fld>
            <a:endParaRPr lang="cs-CZ"/>
          </a:p>
        </p:txBody>
      </p:sp>
    </p:spTree>
    <p:extLst>
      <p:ext uri="{BB962C8B-B14F-4D97-AF65-F5344CB8AC3E}">
        <p14:creationId xmlns:p14="http://schemas.microsoft.com/office/powerpoint/2010/main" val="271522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latin typeface="Times New Roman" panose="02020603050405020304" pitchFamily="18" charset="0"/>
                <a:cs typeface="Times New Roman" panose="02020603050405020304" pitchFamily="18" charset="0"/>
              </a:rPr>
              <a:t>Jak číst </a:t>
            </a:r>
            <a:r>
              <a:rPr lang="cs-CZ" dirty="0" err="1" smtClean="0">
                <a:latin typeface="Times New Roman" panose="02020603050405020304" pitchFamily="18" charset="0"/>
                <a:cs typeface="Times New Roman" panose="02020603050405020304" pitchFamily="18" charset="0"/>
              </a:rPr>
              <a:t>tag</a:t>
            </a:r>
            <a:r>
              <a:rPr lang="cs-CZ" dirty="0" smtClean="0">
                <a:latin typeface="Times New Roman" panose="02020603050405020304" pitchFamily="18" charset="0"/>
                <a:cs typeface="Times New Roman" panose="02020603050405020304" pitchFamily="18" charset="0"/>
              </a:rPr>
              <a:t> (https://wiki.korpus.cz/</a:t>
            </a:r>
            <a:r>
              <a:rPr lang="cs-CZ" dirty="0" err="1" smtClean="0">
                <a:latin typeface="Times New Roman" panose="02020603050405020304" pitchFamily="18" charset="0"/>
                <a:cs typeface="Times New Roman" panose="02020603050405020304" pitchFamily="18" charset="0"/>
              </a:rPr>
              <a:t>doku.php</a:t>
            </a:r>
            <a:r>
              <a:rPr lang="cs-CZ" dirty="0" smtClean="0">
                <a:latin typeface="Times New Roman" panose="02020603050405020304" pitchFamily="18" charset="0"/>
                <a:cs typeface="Times New Roman" panose="02020603050405020304" pitchFamily="18" charset="0"/>
              </a:rPr>
              <a:t>/</a:t>
            </a:r>
            <a:r>
              <a:rPr lang="cs-CZ" dirty="0" err="1" smtClean="0">
                <a:latin typeface="Times New Roman" panose="02020603050405020304" pitchFamily="18" charset="0"/>
                <a:cs typeface="Times New Roman" panose="02020603050405020304" pitchFamily="18" charset="0"/>
              </a:rPr>
              <a:t>seznamy:tagy</a:t>
            </a:r>
            <a:r>
              <a:rPr lang="cs-CZ" dirty="0" smtClean="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Poziční značky</a:t>
            </a:r>
          </a:p>
          <a:p>
            <a:r>
              <a:rPr lang="cs-CZ" dirty="0" smtClean="0">
                <a:latin typeface="Times New Roman" panose="02020603050405020304" pitchFamily="18" charset="0"/>
                <a:cs typeface="Times New Roman" panose="02020603050405020304" pitchFamily="18" charset="0"/>
              </a:rPr>
              <a:t>Pozice – gramatická kategorie</a:t>
            </a:r>
          </a:p>
          <a:p>
            <a:r>
              <a:rPr lang="cs-CZ" dirty="0" smtClean="0">
                <a:latin typeface="Times New Roman" panose="02020603050405020304" pitchFamily="18" charset="0"/>
                <a:cs typeface="Times New Roman" panose="02020603050405020304" pitchFamily="18" charset="0"/>
              </a:rPr>
              <a:t>Obsazení pozice – gramatický význam</a:t>
            </a:r>
            <a:endParaRPr lang="cs-CZ" dirty="0">
              <a:latin typeface="Times New Roman" panose="02020603050405020304" pitchFamily="18" charset="0"/>
              <a:cs typeface="Times New Roman" panose="02020603050405020304" pitchFamily="18" charset="0"/>
            </a:endParaRPr>
          </a:p>
        </p:txBody>
      </p:sp>
      <p:sp>
        <p:nvSpPr>
          <p:cNvPr id="4" name="Zástupný symbol pro datum 3"/>
          <p:cNvSpPr>
            <a:spLocks noGrp="1"/>
          </p:cNvSpPr>
          <p:nvPr>
            <p:ph type="dt" sz="half" idx="10"/>
          </p:nvPr>
        </p:nvSpPr>
        <p:spPr/>
        <p:txBody>
          <a:bodyPr/>
          <a:lstStyle/>
          <a:p>
            <a:fld id="{150AAF1C-D7EC-4A0B-B55E-D6F89D0CCE10}"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12</a:t>
            </a:fld>
            <a:endParaRPr lang="cs-CZ"/>
          </a:p>
        </p:txBody>
      </p:sp>
    </p:spTree>
    <p:extLst>
      <p:ext uri="{BB962C8B-B14F-4D97-AF65-F5344CB8AC3E}">
        <p14:creationId xmlns:p14="http://schemas.microsoft.com/office/powerpoint/2010/main" val="4021092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Češi/Čech/NNMP1-----A----</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N – substantivum</a:t>
            </a:r>
          </a:p>
          <a:p>
            <a:r>
              <a:rPr lang="cs-CZ" dirty="0" smtClean="0">
                <a:latin typeface="Times New Roman" panose="02020603050405020304" pitchFamily="18" charset="0"/>
                <a:cs typeface="Times New Roman" panose="02020603050405020304" pitchFamily="18" charset="0"/>
              </a:rPr>
              <a:t>N – obyčejné substantivum</a:t>
            </a:r>
          </a:p>
          <a:p>
            <a:r>
              <a:rPr lang="cs-CZ" dirty="0" smtClean="0">
                <a:latin typeface="Times New Roman" panose="02020603050405020304" pitchFamily="18" charset="0"/>
                <a:cs typeface="Times New Roman" panose="02020603050405020304" pitchFamily="18" charset="0"/>
              </a:rPr>
              <a:t>M – maskulinum životné</a:t>
            </a:r>
          </a:p>
          <a:p>
            <a:r>
              <a:rPr lang="cs-CZ" dirty="0" smtClean="0">
                <a:latin typeface="Times New Roman" panose="02020603050405020304" pitchFamily="18" charset="0"/>
                <a:cs typeface="Times New Roman" panose="02020603050405020304" pitchFamily="18" charset="0"/>
              </a:rPr>
              <a:t>P – plurál</a:t>
            </a:r>
          </a:p>
          <a:p>
            <a:r>
              <a:rPr lang="cs-CZ" dirty="0" smtClean="0">
                <a:latin typeface="Times New Roman" panose="02020603050405020304" pitchFamily="18" charset="0"/>
                <a:cs typeface="Times New Roman" panose="02020603050405020304" pitchFamily="18" charset="0"/>
              </a:rPr>
              <a:t>1 – nominativ</a:t>
            </a:r>
          </a:p>
          <a:p>
            <a:r>
              <a:rPr lang="cs-CZ" dirty="0" smtClean="0">
                <a:latin typeface="Times New Roman" panose="02020603050405020304" pitchFamily="18" charset="0"/>
                <a:cs typeface="Times New Roman" panose="02020603050405020304" pitchFamily="18" charset="0"/>
              </a:rPr>
              <a:t>A – bez negativního prefixu </a:t>
            </a:r>
            <a:r>
              <a:rPr lang="cs-CZ" i="1" dirty="0" smtClean="0">
                <a:latin typeface="Times New Roman" panose="02020603050405020304" pitchFamily="18" charset="0"/>
                <a:cs typeface="Times New Roman" panose="02020603050405020304" pitchFamily="18" charset="0"/>
              </a:rPr>
              <a:t>ne-</a:t>
            </a:r>
            <a:endParaRPr lang="cs-CZ" dirty="0" smtClean="0">
              <a:latin typeface="Times New Roman" panose="02020603050405020304" pitchFamily="18" charset="0"/>
              <a:cs typeface="Times New Roman" panose="02020603050405020304" pitchFamily="18" charset="0"/>
            </a:endParaRPr>
          </a:p>
          <a:p>
            <a:endParaRPr lang="cs-CZ" dirty="0"/>
          </a:p>
        </p:txBody>
      </p:sp>
      <p:sp>
        <p:nvSpPr>
          <p:cNvPr id="4" name="Zástupný symbol pro datum 3"/>
          <p:cNvSpPr>
            <a:spLocks noGrp="1"/>
          </p:cNvSpPr>
          <p:nvPr>
            <p:ph type="dt" sz="half" idx="10"/>
          </p:nvPr>
        </p:nvSpPr>
        <p:spPr/>
        <p:txBody>
          <a:bodyPr/>
          <a:lstStyle/>
          <a:p>
            <a:fld id="{54702365-F1A5-447B-B410-CA011D0B0E0E}"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13</a:t>
            </a:fld>
            <a:endParaRPr lang="cs-CZ"/>
          </a:p>
        </p:txBody>
      </p:sp>
    </p:spTree>
    <p:extLst>
      <p:ext uri="{BB962C8B-B14F-4D97-AF65-F5344CB8AC3E}">
        <p14:creationId xmlns:p14="http://schemas.microsoft.com/office/powerpoint/2010/main" val="1353972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Jsou/být/VB-P---3-AA----I</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V – sloveso</a:t>
            </a:r>
          </a:p>
          <a:p>
            <a:r>
              <a:rPr lang="cs-CZ" dirty="0" smtClean="0">
                <a:latin typeface="Times New Roman" panose="02020603050405020304" pitchFamily="18" charset="0"/>
                <a:cs typeface="Times New Roman" panose="02020603050405020304" pitchFamily="18" charset="0"/>
              </a:rPr>
              <a:t>B – prézentní tvar</a:t>
            </a:r>
          </a:p>
          <a:p>
            <a:r>
              <a:rPr lang="cs-CZ" dirty="0" smtClean="0">
                <a:latin typeface="Times New Roman" panose="02020603050405020304" pitchFamily="18" charset="0"/>
                <a:cs typeface="Times New Roman" panose="02020603050405020304" pitchFamily="18" charset="0"/>
              </a:rPr>
              <a:t>P – plurál</a:t>
            </a:r>
          </a:p>
          <a:p>
            <a:r>
              <a:rPr lang="cs-CZ" dirty="0" smtClean="0">
                <a:latin typeface="Times New Roman" panose="02020603050405020304" pitchFamily="18" charset="0"/>
                <a:cs typeface="Times New Roman" panose="02020603050405020304" pitchFamily="18" charset="0"/>
              </a:rPr>
              <a:t>3 – 3. osoba</a:t>
            </a:r>
          </a:p>
          <a:p>
            <a:r>
              <a:rPr lang="cs-CZ" dirty="0" smtClean="0">
                <a:latin typeface="Times New Roman" panose="02020603050405020304" pitchFamily="18" charset="0"/>
                <a:cs typeface="Times New Roman" panose="02020603050405020304" pitchFamily="18" charset="0"/>
              </a:rPr>
              <a:t>A – bez prefixu </a:t>
            </a:r>
            <a:r>
              <a:rPr lang="cs-CZ" i="1" dirty="0" smtClean="0">
                <a:latin typeface="Times New Roman" panose="02020603050405020304" pitchFamily="18" charset="0"/>
                <a:cs typeface="Times New Roman" panose="02020603050405020304" pitchFamily="18" charset="0"/>
              </a:rPr>
              <a:t>ne-</a:t>
            </a:r>
          </a:p>
          <a:p>
            <a:r>
              <a:rPr lang="cs-CZ" dirty="0" smtClean="0">
                <a:latin typeface="Times New Roman" panose="02020603050405020304" pitchFamily="18" charset="0"/>
                <a:cs typeface="Times New Roman" panose="02020603050405020304" pitchFamily="18" charset="0"/>
              </a:rPr>
              <a:t>A – </a:t>
            </a:r>
            <a:r>
              <a:rPr lang="cs-CZ" dirty="0" err="1" smtClean="0">
                <a:latin typeface="Times New Roman" panose="02020603050405020304" pitchFamily="18" charset="0"/>
                <a:cs typeface="Times New Roman" panose="02020603050405020304" pitchFamily="18" charset="0"/>
              </a:rPr>
              <a:t>aktívum</a:t>
            </a:r>
            <a:endParaRPr lang="cs-CZ" dirty="0" smtClean="0">
              <a:latin typeface="Times New Roman" panose="02020603050405020304" pitchFamily="18" charset="0"/>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I – nedokonavý vid</a:t>
            </a:r>
            <a:endParaRPr lang="cs-CZ" dirty="0">
              <a:latin typeface="Times New Roman" panose="02020603050405020304" pitchFamily="18" charset="0"/>
              <a:cs typeface="Times New Roman" panose="02020603050405020304" pitchFamily="18" charset="0"/>
            </a:endParaRPr>
          </a:p>
        </p:txBody>
      </p:sp>
      <p:sp>
        <p:nvSpPr>
          <p:cNvPr id="4" name="Zástupný symbol pro datum 3"/>
          <p:cNvSpPr>
            <a:spLocks noGrp="1"/>
          </p:cNvSpPr>
          <p:nvPr>
            <p:ph type="dt" sz="half" idx="10"/>
          </p:nvPr>
        </p:nvSpPr>
        <p:spPr/>
        <p:txBody>
          <a:bodyPr/>
          <a:lstStyle/>
          <a:p>
            <a:fld id="{4A9FC7EC-E744-4350-9818-950F24469277}"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14</a:t>
            </a:fld>
            <a:endParaRPr lang="cs-CZ"/>
          </a:p>
        </p:txBody>
      </p:sp>
    </p:spTree>
    <p:extLst>
      <p:ext uri="{BB962C8B-B14F-4D97-AF65-F5344CB8AC3E}">
        <p14:creationId xmlns:p14="http://schemas.microsoft.com/office/powerpoint/2010/main" val="1896070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Zdroj (</a:t>
            </a:r>
            <a:r>
              <a:rPr lang="cs-CZ" dirty="0" err="1" smtClean="0">
                <a:latin typeface="Times New Roman" panose="02020603050405020304" pitchFamily="18" charset="0"/>
                <a:cs typeface="Times New Roman" panose="02020603050405020304" pitchFamily="18" charset="0"/>
              </a:rPr>
              <a:t>doctype</a:t>
            </a:r>
            <a:r>
              <a:rPr lang="cs-CZ" dirty="0" smtClean="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pic>
        <p:nvPicPr>
          <p:cNvPr id="7" name="Zástupný symbol pro obsah 6"/>
          <p:cNvPicPr>
            <a:picLocks noGrp="1" noChangeAspect="1"/>
          </p:cNvPicPr>
          <p:nvPr>
            <p:ph idx="1"/>
          </p:nvPr>
        </p:nvPicPr>
        <p:blipFill>
          <a:blip r:embed="rId2"/>
          <a:stretch>
            <a:fillRect/>
          </a:stretch>
        </p:blipFill>
        <p:spPr>
          <a:xfrm>
            <a:off x="838200" y="2309754"/>
            <a:ext cx="10515600" cy="3383080"/>
          </a:xfrm>
          <a:prstGeom prst="rect">
            <a:avLst/>
          </a:prstGeom>
        </p:spPr>
      </p:pic>
      <p:sp>
        <p:nvSpPr>
          <p:cNvPr id="4" name="Zástupný symbol pro datum 3"/>
          <p:cNvSpPr>
            <a:spLocks noGrp="1"/>
          </p:cNvSpPr>
          <p:nvPr>
            <p:ph type="dt" sz="half" idx="10"/>
          </p:nvPr>
        </p:nvSpPr>
        <p:spPr/>
        <p:txBody>
          <a:bodyPr/>
          <a:lstStyle/>
          <a:p>
            <a:fld id="{53DFA066-2ED5-4F12-BA0B-021944E5CB95}"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15</a:t>
            </a:fld>
            <a:endParaRPr lang="cs-CZ"/>
          </a:p>
        </p:txBody>
      </p:sp>
    </p:spTree>
    <p:extLst>
      <p:ext uri="{BB962C8B-B14F-4D97-AF65-F5344CB8AC3E}">
        <p14:creationId xmlns:p14="http://schemas.microsoft.com/office/powerpoint/2010/main" val="802325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latin typeface="Times New Roman" panose="02020603050405020304" pitchFamily="18" charset="0"/>
                <a:cs typeface="Times New Roman" panose="02020603050405020304" pitchFamily="18" charset="0"/>
              </a:rPr>
              <a:t>Kolokace </a:t>
            </a:r>
            <a:br>
              <a:rPr lang="cs-CZ" dirty="0" smtClean="0">
                <a:latin typeface="Times New Roman" panose="02020603050405020304" pitchFamily="18" charset="0"/>
                <a:cs typeface="Times New Roman" panose="02020603050405020304" pitchFamily="18" charset="0"/>
              </a:rPr>
            </a:br>
            <a:r>
              <a:rPr lang="cs-CZ" sz="3100" dirty="0" smtClean="0">
                <a:latin typeface="Times New Roman" panose="02020603050405020304" pitchFamily="18" charset="0"/>
                <a:cs typeface="Times New Roman" panose="02020603050405020304" pitchFamily="18" charset="0"/>
              </a:rPr>
              <a:t>(bezprostředně po frázi – interval </a:t>
            </a:r>
            <a:r>
              <a:rPr lang="en-US" sz="3100" dirty="0" smtClean="0">
                <a:latin typeface="Times New Roman" panose="02020603050405020304" pitchFamily="18" charset="0"/>
                <a:cs typeface="Times New Roman" panose="02020603050405020304" pitchFamily="18" charset="0"/>
              </a:rPr>
              <a:t>&lt;1,1&gt;</a:t>
            </a:r>
            <a:r>
              <a:rPr lang="cs-CZ" sz="3100" dirty="0" smtClean="0">
                <a:latin typeface="Times New Roman" panose="02020603050405020304" pitchFamily="18" charset="0"/>
                <a:cs typeface="Times New Roman" panose="02020603050405020304" pitchFamily="18" charset="0"/>
              </a:rPr>
              <a:t> hledáme statisticky významné kolokace slovních tvarů podle míry MI-</a:t>
            </a:r>
            <a:r>
              <a:rPr lang="cs-CZ" sz="3100" dirty="0" err="1" smtClean="0">
                <a:latin typeface="Times New Roman" panose="02020603050405020304" pitchFamily="18" charset="0"/>
                <a:cs typeface="Times New Roman" panose="02020603050405020304" pitchFamily="18" charset="0"/>
              </a:rPr>
              <a:t>score</a:t>
            </a:r>
            <a:r>
              <a:rPr lang="cs-CZ" sz="3100" dirty="0" smtClean="0">
                <a:latin typeface="Times New Roman" panose="02020603050405020304" pitchFamily="18" charset="0"/>
                <a:cs typeface="Times New Roman" panose="02020603050405020304" pitchFamily="18" charset="0"/>
              </a:rPr>
              <a:t>)</a:t>
            </a:r>
            <a:endParaRPr lang="cs-CZ" sz="3100" dirty="0">
              <a:latin typeface="Times New Roman" panose="02020603050405020304" pitchFamily="18" charset="0"/>
              <a:cs typeface="Times New Roman" panose="02020603050405020304" pitchFamily="18" charset="0"/>
            </a:endParaRPr>
          </a:p>
        </p:txBody>
      </p:sp>
      <p:pic>
        <p:nvPicPr>
          <p:cNvPr id="7" name="Zástupný symbol pro obsah 6"/>
          <p:cNvPicPr>
            <a:picLocks noGrp="1" noChangeAspect="1"/>
          </p:cNvPicPr>
          <p:nvPr>
            <p:ph idx="1"/>
          </p:nvPr>
        </p:nvPicPr>
        <p:blipFill>
          <a:blip r:embed="rId2"/>
          <a:stretch>
            <a:fillRect/>
          </a:stretch>
        </p:blipFill>
        <p:spPr>
          <a:xfrm>
            <a:off x="1625333" y="1743076"/>
            <a:ext cx="6784286" cy="4618307"/>
          </a:xfrm>
          <a:prstGeom prst="rect">
            <a:avLst/>
          </a:prstGeom>
        </p:spPr>
      </p:pic>
      <p:sp>
        <p:nvSpPr>
          <p:cNvPr id="4" name="Zástupný symbol pro datum 3"/>
          <p:cNvSpPr>
            <a:spLocks noGrp="1"/>
          </p:cNvSpPr>
          <p:nvPr>
            <p:ph type="dt" sz="half" idx="10"/>
          </p:nvPr>
        </p:nvSpPr>
        <p:spPr/>
        <p:txBody>
          <a:bodyPr/>
          <a:lstStyle/>
          <a:p>
            <a:fld id="{45CFC19D-395E-4173-901D-743CFEF12E60}"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16</a:t>
            </a:fld>
            <a:endParaRPr lang="cs-CZ"/>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046" y="320188"/>
            <a:ext cx="68389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80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2925" y="149465"/>
            <a:ext cx="10515600" cy="1325563"/>
          </a:xfrm>
        </p:spPr>
        <p:txBody>
          <a:bodyPr>
            <a:noAutofit/>
          </a:bodyPr>
          <a:lstStyle/>
          <a:p>
            <a:r>
              <a:rPr lang="cs-CZ" sz="3200" dirty="0" smtClean="0">
                <a:latin typeface="Times New Roman" panose="02020603050405020304" pitchFamily="18" charset="0"/>
                <a:cs typeface="Times New Roman" panose="02020603050405020304" pitchFamily="18" charset="0"/>
              </a:rPr>
              <a:t>Z výsledného seznamu </a:t>
            </a:r>
            <a:r>
              <a:rPr lang="cs-CZ" sz="3200" dirty="0" err="1" smtClean="0">
                <a:latin typeface="Times New Roman" panose="02020603050405020304" pitchFamily="18" charset="0"/>
                <a:cs typeface="Times New Roman" panose="02020603050405020304" pitchFamily="18" charset="0"/>
              </a:rPr>
              <a:t>kolkátů</a:t>
            </a:r>
            <a:r>
              <a:rPr lang="cs-CZ" sz="3200" dirty="0" smtClean="0">
                <a:latin typeface="Times New Roman" panose="02020603050405020304" pitchFamily="18" charset="0"/>
                <a:cs typeface="Times New Roman" panose="02020603050405020304" pitchFamily="18" charset="0"/>
              </a:rPr>
              <a:t> můžeme pomocí volby p/n (pozitivní/negativní) filtr získat konkordance se zvoleným </a:t>
            </a:r>
            <a:r>
              <a:rPr lang="cs-CZ" sz="3200" dirty="0" err="1" smtClean="0">
                <a:latin typeface="Times New Roman" panose="02020603050405020304" pitchFamily="18" charset="0"/>
                <a:cs typeface="Times New Roman" panose="02020603050405020304" pitchFamily="18" charset="0"/>
              </a:rPr>
              <a:t>kolokátem</a:t>
            </a:r>
            <a:endParaRPr lang="cs-CZ" sz="3200" dirty="0">
              <a:latin typeface="Times New Roman" panose="02020603050405020304" pitchFamily="18" charset="0"/>
              <a:cs typeface="Times New Roman" panose="02020603050405020304" pitchFamily="18" charset="0"/>
            </a:endParaRPr>
          </a:p>
        </p:txBody>
      </p:sp>
      <p:pic>
        <p:nvPicPr>
          <p:cNvPr id="7" name="Zástupný symbol pro obsah 6"/>
          <p:cNvPicPr>
            <a:picLocks noGrp="1" noChangeAspect="1"/>
          </p:cNvPicPr>
          <p:nvPr>
            <p:ph idx="1"/>
          </p:nvPr>
        </p:nvPicPr>
        <p:blipFill>
          <a:blip r:embed="rId2"/>
          <a:stretch>
            <a:fillRect/>
          </a:stretch>
        </p:blipFill>
        <p:spPr>
          <a:xfrm>
            <a:off x="3412931" y="1825625"/>
            <a:ext cx="5366137" cy="4351338"/>
          </a:xfrm>
          <a:prstGeom prst="rect">
            <a:avLst/>
          </a:prstGeom>
        </p:spPr>
      </p:pic>
      <p:sp>
        <p:nvSpPr>
          <p:cNvPr id="4" name="Zástupný symbol pro datum 3"/>
          <p:cNvSpPr>
            <a:spLocks noGrp="1"/>
          </p:cNvSpPr>
          <p:nvPr>
            <p:ph type="dt" sz="half" idx="10"/>
          </p:nvPr>
        </p:nvSpPr>
        <p:spPr/>
        <p:txBody>
          <a:bodyPr/>
          <a:lstStyle/>
          <a:p>
            <a:fld id="{5CB7B5EE-0A60-40CF-ABBC-5D811741721B}"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17</a:t>
            </a:fld>
            <a:endParaRPr lang="cs-CZ"/>
          </a:p>
        </p:txBody>
      </p:sp>
    </p:spTree>
    <p:extLst>
      <p:ext uri="{BB962C8B-B14F-4D97-AF65-F5344CB8AC3E}">
        <p14:creationId xmlns:p14="http://schemas.microsoft.com/office/powerpoint/2010/main" val="2123244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p:cNvPicPr>
            <a:picLocks noGrp="1" noChangeAspect="1"/>
          </p:cNvPicPr>
          <p:nvPr>
            <p:ph idx="1"/>
          </p:nvPr>
        </p:nvPicPr>
        <p:blipFill>
          <a:blip r:embed="rId2"/>
          <a:stretch>
            <a:fillRect/>
          </a:stretch>
        </p:blipFill>
        <p:spPr>
          <a:xfrm>
            <a:off x="838200" y="1826584"/>
            <a:ext cx="10515600" cy="4349419"/>
          </a:xfrm>
          <a:prstGeom prst="rect">
            <a:avLst/>
          </a:prstGeom>
        </p:spPr>
      </p:pic>
      <p:sp>
        <p:nvSpPr>
          <p:cNvPr id="4" name="Zástupný symbol pro datum 3"/>
          <p:cNvSpPr>
            <a:spLocks noGrp="1"/>
          </p:cNvSpPr>
          <p:nvPr>
            <p:ph type="dt" sz="half" idx="10"/>
          </p:nvPr>
        </p:nvSpPr>
        <p:spPr/>
        <p:txBody>
          <a:bodyPr/>
          <a:lstStyle/>
          <a:p>
            <a:fld id="{1F013B47-3A67-4101-A1F2-F5BAAC243941}"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18</a:t>
            </a:fld>
            <a:endParaRPr lang="cs-CZ"/>
          </a:p>
        </p:txBody>
      </p:sp>
      <p:sp>
        <p:nvSpPr>
          <p:cNvPr id="8" name="Nadpis 7"/>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Jakým </a:t>
            </a:r>
            <a:r>
              <a:rPr lang="cs-CZ" b="1" i="1" dirty="0" smtClean="0">
                <a:latin typeface="Times New Roman" panose="02020603050405020304" pitchFamily="18" charset="0"/>
                <a:cs typeface="Times New Roman" panose="02020603050405020304" pitchFamily="18" charset="0"/>
              </a:rPr>
              <a:t>národem</a:t>
            </a:r>
            <a:r>
              <a:rPr lang="cs-CZ" b="1" dirty="0" smtClean="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jsme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177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Opět můžeme zopakovat hledání kolokací, tentokrát v intervalu </a:t>
            </a:r>
            <a:r>
              <a:rPr lang="en-US" dirty="0" smtClean="0">
                <a:latin typeface="Times New Roman" panose="02020603050405020304" pitchFamily="18" charset="0"/>
                <a:cs typeface="Times New Roman" panose="02020603050405020304" pitchFamily="18" charset="0"/>
              </a:rPr>
              <a:t>&lt;</a:t>
            </a:r>
            <a:r>
              <a:rPr lang="cs-CZ" dirty="0" smtClean="0">
                <a:latin typeface="Times New Roman" panose="02020603050405020304" pitchFamily="18" charset="0"/>
                <a:cs typeface="Times New Roman" panose="02020603050405020304" pitchFamily="18" charset="0"/>
              </a:rPr>
              <a:t>2,2</a:t>
            </a:r>
            <a:r>
              <a:rPr lang="en-US" dirty="0" smtClean="0">
                <a:latin typeface="Times New Roman" panose="02020603050405020304" pitchFamily="18" charset="0"/>
                <a:cs typeface="Times New Roman" panose="02020603050405020304" pitchFamily="18" charset="0"/>
              </a:rPr>
              <a:t>&gt;</a:t>
            </a:r>
            <a:endParaRPr lang="cs-CZ" dirty="0">
              <a:latin typeface="Times New Roman" panose="02020603050405020304" pitchFamily="18" charset="0"/>
              <a:cs typeface="Times New Roman" panose="02020603050405020304" pitchFamily="18" charset="0"/>
            </a:endParaRPr>
          </a:p>
        </p:txBody>
      </p:sp>
      <p:pic>
        <p:nvPicPr>
          <p:cNvPr id="7" name="Zástupný symbol pro obsah 6"/>
          <p:cNvPicPr>
            <a:picLocks noGrp="1" noChangeAspect="1"/>
          </p:cNvPicPr>
          <p:nvPr>
            <p:ph idx="1"/>
          </p:nvPr>
        </p:nvPicPr>
        <p:blipFill>
          <a:blip r:embed="rId2"/>
          <a:stretch>
            <a:fillRect/>
          </a:stretch>
        </p:blipFill>
        <p:spPr>
          <a:xfrm>
            <a:off x="2458419" y="1825625"/>
            <a:ext cx="7275161" cy="4351338"/>
          </a:xfrm>
          <a:prstGeom prst="rect">
            <a:avLst/>
          </a:prstGeom>
        </p:spPr>
      </p:pic>
      <p:sp>
        <p:nvSpPr>
          <p:cNvPr id="4" name="Zástupný symbol pro datum 3"/>
          <p:cNvSpPr>
            <a:spLocks noGrp="1"/>
          </p:cNvSpPr>
          <p:nvPr>
            <p:ph type="dt" sz="half" idx="10"/>
          </p:nvPr>
        </p:nvSpPr>
        <p:spPr/>
        <p:txBody>
          <a:bodyPr/>
          <a:lstStyle/>
          <a:p>
            <a:fld id="{179E7D63-A69D-45C4-B3CA-07E2617CC4AC}"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19</a:t>
            </a:fld>
            <a:endParaRPr lang="cs-CZ"/>
          </a:p>
        </p:txBody>
      </p:sp>
    </p:spTree>
    <p:extLst>
      <p:ext uri="{BB962C8B-B14F-4D97-AF65-F5344CB8AC3E}">
        <p14:creationId xmlns:p14="http://schemas.microsoft.com/office/powerpoint/2010/main" val="43611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 čem budeme mluvit</a:t>
            </a:r>
            <a:endParaRPr lang="cs-CZ" dirty="0"/>
          </a:p>
        </p:txBody>
      </p:sp>
      <p:sp>
        <p:nvSpPr>
          <p:cNvPr id="3" name="Zástupný symbol pro obsah 2"/>
          <p:cNvSpPr>
            <a:spLocks noGrp="1"/>
          </p:cNvSpPr>
          <p:nvPr>
            <p:ph idx="1"/>
          </p:nvPr>
        </p:nvSpPr>
        <p:spPr/>
        <p:txBody>
          <a:bodyPr/>
          <a:lstStyle/>
          <a:p>
            <a:r>
              <a:rPr lang="cs-CZ" b="1" dirty="0" smtClean="0">
                <a:latin typeface="Times New Roman" panose="02020603050405020304" pitchFamily="18" charset="0"/>
                <a:cs typeface="Times New Roman" panose="02020603050405020304" pitchFamily="18" charset="0"/>
              </a:rPr>
              <a:t>Dostupné korpusy a dostupné nástroje (korpusové manažery)</a:t>
            </a:r>
          </a:p>
          <a:p>
            <a:r>
              <a:rPr lang="cs-CZ" b="1" dirty="0" smtClean="0">
                <a:latin typeface="Times New Roman" panose="02020603050405020304" pitchFamily="18" charset="0"/>
                <a:cs typeface="Times New Roman" panose="02020603050405020304" pitchFamily="18" charset="0"/>
              </a:rPr>
              <a:t>ÚČNK – </a:t>
            </a:r>
            <a:r>
              <a:rPr lang="cs-CZ" b="1" dirty="0" err="1" smtClean="0">
                <a:solidFill>
                  <a:srgbClr val="FF0000"/>
                </a:solidFill>
                <a:latin typeface="Times New Roman" panose="02020603050405020304" pitchFamily="18" charset="0"/>
                <a:cs typeface="Times New Roman" panose="02020603050405020304" pitchFamily="18" charset="0"/>
              </a:rPr>
              <a:t>KonText</a:t>
            </a:r>
            <a:r>
              <a:rPr lang="cs-CZ" b="1" dirty="0" smtClean="0">
                <a:latin typeface="Times New Roman" panose="02020603050405020304" pitchFamily="18" charset="0"/>
                <a:cs typeface="Times New Roman" panose="02020603050405020304" pitchFamily="18" charset="0"/>
              </a:rPr>
              <a:t> (uložení/ zobrazení/ kolokace)</a:t>
            </a:r>
          </a:p>
          <a:p>
            <a:r>
              <a:rPr lang="cs-CZ" b="1" dirty="0" smtClean="0">
                <a:latin typeface="Times New Roman" panose="02020603050405020304" pitchFamily="18" charset="0"/>
                <a:cs typeface="Times New Roman" panose="02020603050405020304" pitchFamily="18" charset="0"/>
              </a:rPr>
              <a:t>FI MU – </a:t>
            </a:r>
            <a:r>
              <a:rPr lang="cs-CZ" b="1" dirty="0" err="1" smtClean="0">
                <a:solidFill>
                  <a:srgbClr val="FF0000"/>
                </a:solidFill>
                <a:latin typeface="Times New Roman" panose="02020603050405020304" pitchFamily="18" charset="0"/>
                <a:cs typeface="Times New Roman" panose="02020603050405020304" pitchFamily="18" charset="0"/>
              </a:rPr>
              <a:t>Sketch</a:t>
            </a:r>
            <a:r>
              <a:rPr lang="cs-CZ" b="1" dirty="0" smtClean="0">
                <a:solidFill>
                  <a:srgbClr val="FF0000"/>
                </a:solidFill>
                <a:latin typeface="Times New Roman" panose="02020603050405020304" pitchFamily="18" charset="0"/>
                <a:cs typeface="Times New Roman" panose="02020603050405020304" pitchFamily="18" charset="0"/>
              </a:rPr>
              <a:t> </a:t>
            </a:r>
            <a:r>
              <a:rPr lang="cs-CZ" b="1" dirty="0" err="1" smtClean="0">
                <a:solidFill>
                  <a:srgbClr val="FF0000"/>
                </a:solidFill>
                <a:latin typeface="Times New Roman" panose="02020603050405020304" pitchFamily="18" charset="0"/>
                <a:cs typeface="Times New Roman" panose="02020603050405020304" pitchFamily="18" charset="0"/>
              </a:rPr>
              <a:t>Engine</a:t>
            </a:r>
            <a:r>
              <a:rPr lang="cs-CZ" b="1" dirty="0" smtClean="0">
                <a:solidFill>
                  <a:srgbClr val="FF0000"/>
                </a:solidFill>
                <a:latin typeface="Times New Roman" panose="02020603050405020304" pitchFamily="18" charset="0"/>
                <a:cs typeface="Times New Roman" panose="02020603050405020304" pitchFamily="18" charset="0"/>
              </a:rPr>
              <a:t> </a:t>
            </a:r>
            <a:r>
              <a:rPr lang="cs-CZ" b="1" dirty="0" smtClean="0">
                <a:latin typeface="Times New Roman" panose="02020603050405020304" pitchFamily="18" charset="0"/>
                <a:cs typeface="Times New Roman" panose="02020603050405020304" pitchFamily="18" charset="0"/>
              </a:rPr>
              <a:t>(slovní profily/ podobná slova / </a:t>
            </a:r>
            <a:r>
              <a:rPr lang="cs-CZ" b="1" dirty="0">
                <a:latin typeface="Times New Roman" panose="02020603050405020304" pitchFamily="18" charset="0"/>
                <a:cs typeface="Times New Roman" panose="02020603050405020304" pitchFamily="18" charset="0"/>
              </a:rPr>
              <a:t>r</a:t>
            </a:r>
            <a:r>
              <a:rPr lang="cs-CZ" b="1" dirty="0" smtClean="0">
                <a:latin typeface="Times New Roman" panose="02020603050405020304" pitchFamily="18" charset="0"/>
                <a:cs typeface="Times New Roman" panose="02020603050405020304" pitchFamily="18" charset="0"/>
              </a:rPr>
              <a:t>ozdílná slova)</a:t>
            </a:r>
          </a:p>
          <a:p>
            <a:r>
              <a:rPr lang="cs-CZ" b="1" dirty="0" smtClean="0">
                <a:latin typeface="Times New Roman" panose="02020603050405020304" pitchFamily="18" charset="0"/>
                <a:cs typeface="Times New Roman" panose="02020603050405020304" pitchFamily="18" charset="0"/>
              </a:rPr>
              <a:t>Využití nástroje </a:t>
            </a:r>
            <a:r>
              <a:rPr lang="cs-CZ" b="1" dirty="0" err="1" smtClean="0">
                <a:solidFill>
                  <a:srgbClr val="FF0000"/>
                </a:solidFill>
                <a:latin typeface="Times New Roman" panose="02020603050405020304" pitchFamily="18" charset="0"/>
                <a:cs typeface="Times New Roman" panose="02020603050405020304" pitchFamily="18" charset="0"/>
              </a:rPr>
              <a:t>Treq</a:t>
            </a:r>
            <a:r>
              <a:rPr lang="cs-CZ" b="1" dirty="0" smtClean="0">
                <a:latin typeface="Times New Roman" panose="02020603050405020304" pitchFamily="18" charset="0"/>
                <a:cs typeface="Times New Roman" panose="02020603050405020304" pitchFamily="18" charset="0"/>
              </a:rPr>
              <a:t> jako dvojjazyčného slovníku</a:t>
            </a:r>
          </a:p>
          <a:p>
            <a:r>
              <a:rPr lang="cs-CZ" b="1" dirty="0" smtClean="0">
                <a:latin typeface="Times New Roman" panose="02020603050405020304" pitchFamily="18" charset="0"/>
                <a:cs typeface="Times New Roman" panose="02020603050405020304" pitchFamily="18" charset="0"/>
              </a:rPr>
              <a:t>Využití nástroje </a:t>
            </a:r>
            <a:r>
              <a:rPr lang="cs-CZ" b="1" dirty="0" err="1" smtClean="0">
                <a:solidFill>
                  <a:srgbClr val="FF0000"/>
                </a:solidFill>
                <a:latin typeface="Times New Roman" panose="02020603050405020304" pitchFamily="18" charset="0"/>
                <a:cs typeface="Times New Roman" panose="02020603050405020304" pitchFamily="18" charset="0"/>
              </a:rPr>
              <a:t>SkeLL</a:t>
            </a:r>
            <a:r>
              <a:rPr lang="cs-CZ" b="1" dirty="0" smtClean="0">
                <a:latin typeface="Times New Roman" panose="02020603050405020304" pitchFamily="18" charset="0"/>
                <a:cs typeface="Times New Roman" panose="02020603050405020304" pitchFamily="18" charset="0"/>
              </a:rPr>
              <a:t> jako výkladového slovníku</a:t>
            </a:r>
            <a:endParaRPr lang="cs-CZ" b="1" dirty="0">
              <a:latin typeface="Times New Roman" panose="02020603050405020304" pitchFamily="18" charset="0"/>
              <a:cs typeface="Times New Roman" panose="02020603050405020304" pitchFamily="18" charset="0"/>
            </a:endParaRPr>
          </a:p>
        </p:txBody>
      </p:sp>
      <p:sp>
        <p:nvSpPr>
          <p:cNvPr id="4" name="Zástupný symbol pro datum 3"/>
          <p:cNvSpPr>
            <a:spLocks noGrp="1"/>
          </p:cNvSpPr>
          <p:nvPr>
            <p:ph type="dt" sz="half" idx="10"/>
          </p:nvPr>
        </p:nvSpPr>
        <p:spPr/>
        <p:txBody>
          <a:bodyPr/>
          <a:lstStyle/>
          <a:p>
            <a:fld id="{86EA6006-ED92-449F-A20C-071FD2B25D37}"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a:t>
            </a:fld>
            <a:endParaRPr lang="cs-CZ"/>
          </a:p>
        </p:txBody>
      </p:sp>
    </p:spTree>
    <p:extLst>
      <p:ext uri="{BB962C8B-B14F-4D97-AF65-F5344CB8AC3E}">
        <p14:creationId xmlns:p14="http://schemas.microsoft.com/office/powerpoint/2010/main" val="2870629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nástroje nabízené v rámci aplikace </a:t>
            </a:r>
            <a:r>
              <a:rPr lang="cs-CZ" dirty="0" err="1" smtClean="0"/>
              <a:t>KonText</a:t>
            </a:r>
            <a:endParaRPr lang="cs-CZ" dirty="0"/>
          </a:p>
        </p:txBody>
      </p:sp>
      <p:pic>
        <p:nvPicPr>
          <p:cNvPr id="7" name="Zástupný symbol pro obsah 6"/>
          <p:cNvPicPr>
            <a:picLocks noGrp="1" noChangeAspect="1"/>
          </p:cNvPicPr>
          <p:nvPr>
            <p:ph idx="1"/>
          </p:nvPr>
        </p:nvPicPr>
        <p:blipFill>
          <a:blip r:embed="rId2"/>
          <a:stretch>
            <a:fillRect/>
          </a:stretch>
        </p:blipFill>
        <p:spPr>
          <a:xfrm>
            <a:off x="838200" y="3639600"/>
            <a:ext cx="10515600" cy="723388"/>
          </a:xfrm>
          <a:prstGeom prst="rect">
            <a:avLst/>
          </a:prstGeom>
        </p:spPr>
      </p:pic>
      <p:sp>
        <p:nvSpPr>
          <p:cNvPr id="4" name="Zástupný symbol pro datum 3"/>
          <p:cNvSpPr>
            <a:spLocks noGrp="1"/>
          </p:cNvSpPr>
          <p:nvPr>
            <p:ph type="dt" sz="half" idx="10"/>
          </p:nvPr>
        </p:nvSpPr>
        <p:spPr/>
        <p:txBody>
          <a:bodyPr/>
          <a:lstStyle/>
          <a:p>
            <a:fld id="{F8E2FD3F-368C-4DD8-8B55-D96796F9CE69}"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20</a:t>
            </a:fld>
            <a:endParaRPr lang="cs-CZ"/>
          </a:p>
        </p:txBody>
      </p:sp>
    </p:spTree>
    <p:extLst>
      <p:ext uri="{BB962C8B-B14F-4D97-AF65-F5344CB8AC3E}">
        <p14:creationId xmlns:p14="http://schemas.microsoft.com/office/powerpoint/2010/main" val="3941913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SketchEngine</a:t>
            </a:r>
            <a:r>
              <a:rPr lang="cs-CZ" dirty="0" smtClean="0"/>
              <a:t> (</a:t>
            </a:r>
            <a:r>
              <a:rPr lang="cs-CZ" dirty="0" err="1" smtClean="0"/>
              <a:t>učo+sekundární</a:t>
            </a:r>
            <a:r>
              <a:rPr lang="cs-CZ" dirty="0" smtClean="0"/>
              <a:t> heslo)</a:t>
            </a:r>
            <a:endParaRPr lang="cs-CZ" dirty="0"/>
          </a:p>
        </p:txBody>
      </p:sp>
      <p:sp>
        <p:nvSpPr>
          <p:cNvPr id="4" name="Zástupný symbol pro datum 3"/>
          <p:cNvSpPr>
            <a:spLocks noGrp="1"/>
          </p:cNvSpPr>
          <p:nvPr>
            <p:ph type="dt" sz="half" idx="10"/>
          </p:nvPr>
        </p:nvSpPr>
        <p:spPr/>
        <p:txBody>
          <a:bodyPr/>
          <a:lstStyle/>
          <a:p>
            <a:fld id="{192A6EA4-57A6-46DB-9E5E-96FAE9B79C9A}"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21</a:t>
            </a:fld>
            <a:endParaRPr lang="cs-CZ"/>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4814" y="1825625"/>
            <a:ext cx="792237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901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Sketch Engine access funded by ELEXIS: 2018–2022</a:t>
            </a:r>
            <a:br>
              <a:rPr lang="en-US" b="1" dirty="0"/>
            </a:br>
            <a:endParaRPr lang="cs-CZ" dirty="0"/>
          </a:p>
        </p:txBody>
      </p:sp>
      <p:pic>
        <p:nvPicPr>
          <p:cNvPr id="7" name="Zástupný symbol pro obsah 6"/>
          <p:cNvPicPr>
            <a:picLocks noGrp="1" noChangeAspect="1"/>
          </p:cNvPicPr>
          <p:nvPr>
            <p:ph idx="1"/>
          </p:nvPr>
        </p:nvPicPr>
        <p:blipFill>
          <a:blip r:embed="rId2"/>
          <a:stretch>
            <a:fillRect/>
          </a:stretch>
        </p:blipFill>
        <p:spPr>
          <a:xfrm>
            <a:off x="838200" y="2657416"/>
            <a:ext cx="10515600" cy="2687755"/>
          </a:xfrm>
          <a:prstGeom prst="rect">
            <a:avLst/>
          </a:prstGeom>
        </p:spPr>
      </p:pic>
      <p:sp>
        <p:nvSpPr>
          <p:cNvPr id="4" name="Zástupný symbol pro datum 3"/>
          <p:cNvSpPr>
            <a:spLocks noGrp="1"/>
          </p:cNvSpPr>
          <p:nvPr>
            <p:ph type="dt" sz="half" idx="10"/>
          </p:nvPr>
        </p:nvSpPr>
        <p:spPr/>
        <p:txBody>
          <a:bodyPr/>
          <a:lstStyle/>
          <a:p>
            <a:fld id="{0AF31A24-85BE-4389-AB66-C4E3735F13ED}"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22</a:t>
            </a:fld>
            <a:endParaRPr lang="cs-CZ"/>
          </a:p>
        </p:txBody>
      </p:sp>
    </p:spTree>
    <p:extLst>
      <p:ext uri="{BB962C8B-B14F-4D97-AF65-F5344CB8AC3E}">
        <p14:creationId xmlns:p14="http://schemas.microsoft.com/office/powerpoint/2010/main" val="3145526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SketchEngine</a:t>
            </a:r>
            <a:endParaRPr lang="cs-CZ" dirty="0"/>
          </a:p>
        </p:txBody>
      </p:sp>
      <p:sp>
        <p:nvSpPr>
          <p:cNvPr id="3" name="Zástupný symbol pro obsah 2"/>
          <p:cNvSpPr>
            <a:spLocks noGrp="1"/>
          </p:cNvSpPr>
          <p:nvPr>
            <p:ph idx="1"/>
          </p:nvPr>
        </p:nvSpPr>
        <p:spPr/>
        <p:txBody>
          <a:bodyPr/>
          <a:lstStyle/>
          <a:p>
            <a:r>
              <a:rPr lang="cs-CZ" dirty="0"/>
              <a:t>Nástroj </a:t>
            </a:r>
            <a:r>
              <a:rPr lang="cs-CZ" dirty="0" smtClean="0"/>
              <a:t>disponuje dalšími funkcemi zpracování </a:t>
            </a:r>
            <a:r>
              <a:rPr lang="cs-CZ" dirty="0"/>
              <a:t>jednotek (slovních tvarů/lemmat) v korpusech</a:t>
            </a:r>
          </a:p>
          <a:p>
            <a:r>
              <a:rPr lang="cs-CZ" dirty="0" smtClean="0"/>
              <a:t>Slovní profily (</a:t>
            </a:r>
            <a:r>
              <a:rPr lang="cs-CZ" dirty="0" err="1" smtClean="0"/>
              <a:t>wordsketches</a:t>
            </a:r>
            <a:r>
              <a:rPr lang="cs-CZ" dirty="0" smtClean="0"/>
              <a:t>) – gramatická kombinovatelnost slov</a:t>
            </a:r>
          </a:p>
          <a:p>
            <a:r>
              <a:rPr lang="cs-CZ" dirty="0" smtClean="0"/>
              <a:t>Zobrazování slov na základě podobností ve výskytu (thesaurus)</a:t>
            </a:r>
            <a:endParaRPr lang="cs-CZ" dirty="0"/>
          </a:p>
        </p:txBody>
      </p:sp>
      <p:sp>
        <p:nvSpPr>
          <p:cNvPr id="4" name="Zástupný symbol pro datum 3"/>
          <p:cNvSpPr>
            <a:spLocks noGrp="1"/>
          </p:cNvSpPr>
          <p:nvPr>
            <p:ph type="dt" sz="half" idx="10"/>
          </p:nvPr>
        </p:nvSpPr>
        <p:spPr/>
        <p:txBody>
          <a:bodyPr/>
          <a:lstStyle/>
          <a:p>
            <a:fld id="{2D94093A-2F53-4748-88D4-DADABFA0581C}"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23</a:t>
            </a:fld>
            <a:endParaRPr lang="cs-CZ"/>
          </a:p>
        </p:txBody>
      </p:sp>
    </p:spTree>
    <p:extLst>
      <p:ext uri="{BB962C8B-B14F-4D97-AF65-F5344CB8AC3E}">
        <p14:creationId xmlns:p14="http://schemas.microsoft.com/office/powerpoint/2010/main" val="3610686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a:t>
            </a:r>
            <a:r>
              <a:rPr lang="cs-CZ" dirty="0" smtClean="0"/>
              <a:t> </a:t>
            </a:r>
            <a:r>
              <a:rPr lang="cs-CZ" dirty="0" err="1" smtClean="0"/>
              <a:t>Engine</a:t>
            </a:r>
            <a:r>
              <a:rPr lang="cs-CZ" dirty="0" smtClean="0"/>
              <a:t> a </a:t>
            </a:r>
            <a:r>
              <a:rPr lang="cs-CZ" dirty="0" err="1" smtClean="0"/>
              <a:t>KonText</a:t>
            </a:r>
            <a:r>
              <a:rPr lang="cs-CZ" dirty="0" smtClean="0"/>
              <a:t> - shody</a:t>
            </a:r>
            <a:endParaRPr lang="cs-CZ" dirty="0"/>
          </a:p>
        </p:txBody>
      </p:sp>
      <p:pic>
        <p:nvPicPr>
          <p:cNvPr id="7" name="Zástupný symbol pro obsah 6"/>
          <p:cNvPicPr>
            <a:picLocks noGrp="1" noChangeAspect="1"/>
          </p:cNvPicPr>
          <p:nvPr>
            <p:ph idx="1"/>
          </p:nvPr>
        </p:nvPicPr>
        <p:blipFill>
          <a:blip r:embed="rId2"/>
          <a:stretch>
            <a:fillRect/>
          </a:stretch>
        </p:blipFill>
        <p:spPr>
          <a:xfrm>
            <a:off x="898585" y="1690688"/>
            <a:ext cx="10515600" cy="1351463"/>
          </a:xfrm>
          <a:prstGeom prst="rect">
            <a:avLst/>
          </a:prstGeom>
        </p:spPr>
      </p:pic>
      <p:sp>
        <p:nvSpPr>
          <p:cNvPr id="4" name="Zástupný symbol pro datum 3"/>
          <p:cNvSpPr>
            <a:spLocks noGrp="1"/>
          </p:cNvSpPr>
          <p:nvPr>
            <p:ph type="dt" sz="half" idx="10"/>
          </p:nvPr>
        </p:nvSpPr>
        <p:spPr/>
        <p:txBody>
          <a:bodyPr/>
          <a:lstStyle/>
          <a:p>
            <a:fld id="{805E0213-C0DA-426E-9461-052FE8244BEC}"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24</a:t>
            </a:fld>
            <a:endParaRPr lang="cs-CZ"/>
          </a:p>
        </p:txBody>
      </p:sp>
      <p:pic>
        <p:nvPicPr>
          <p:cNvPr id="8" name="Obrázek 7"/>
          <p:cNvPicPr>
            <a:picLocks noChangeAspect="1"/>
          </p:cNvPicPr>
          <p:nvPr/>
        </p:nvPicPr>
        <p:blipFill>
          <a:blip r:embed="rId3"/>
          <a:stretch>
            <a:fillRect/>
          </a:stretch>
        </p:blipFill>
        <p:spPr>
          <a:xfrm>
            <a:off x="0" y="3498979"/>
            <a:ext cx="12192000" cy="2400542"/>
          </a:xfrm>
          <a:prstGeom prst="rect">
            <a:avLst/>
          </a:prstGeom>
        </p:spPr>
      </p:pic>
    </p:spTree>
    <p:extLst>
      <p:ext uri="{BB962C8B-B14F-4D97-AF65-F5344CB8AC3E}">
        <p14:creationId xmlns:p14="http://schemas.microsoft.com/office/powerpoint/2010/main" val="4176582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Word </a:t>
            </a:r>
            <a:r>
              <a:rPr lang="cs-CZ" dirty="0" err="1" smtClean="0"/>
              <a:t>Sketch</a:t>
            </a:r>
            <a:endParaRPr lang="cs-CZ" dirty="0"/>
          </a:p>
        </p:txBody>
      </p:sp>
      <p:sp>
        <p:nvSpPr>
          <p:cNvPr id="3" name="Zástupný symbol pro obsah 2"/>
          <p:cNvSpPr>
            <a:spLocks noGrp="1"/>
          </p:cNvSpPr>
          <p:nvPr>
            <p:ph idx="1"/>
          </p:nvPr>
        </p:nvSpPr>
        <p:spPr/>
        <p:txBody>
          <a:bodyPr/>
          <a:lstStyle/>
          <a:p>
            <a:r>
              <a:rPr lang="cs-CZ" dirty="0" smtClean="0"/>
              <a:t>Umožňuje vytvářet vizualizace frekvenčně uspořádaných gramaticky definovaných relací, do kterých vstupuje klíčové slovo v daném korpusu</a:t>
            </a:r>
          </a:p>
          <a:p>
            <a:r>
              <a:rPr lang="cs-CZ" dirty="0" smtClean="0"/>
              <a:t>Nástroj má zabudována pravidla parciální syntaktické analýzy založené na morfologických značkách</a:t>
            </a:r>
          </a:p>
          <a:p>
            <a:r>
              <a:rPr lang="cs-CZ" dirty="0" smtClean="0"/>
              <a:t>Tak například na základě toho, že se v bezprostředním levém kontextu substantiva vyskytuje adjektivum, které se shoduje se substantivem v relevantních gramatických kategoriích, je vytvořen seznam </a:t>
            </a:r>
            <a:r>
              <a:rPr lang="cs-CZ" dirty="0" err="1" smtClean="0"/>
              <a:t>a_modifier</a:t>
            </a:r>
            <a:r>
              <a:rPr lang="cs-CZ" dirty="0" smtClean="0"/>
              <a:t> (adjektivních modifikátorů) typických (s </a:t>
            </a:r>
            <a:r>
              <a:rPr lang="cs-CZ" dirty="0" err="1" smtClean="0"/>
              <a:t>relevantí</a:t>
            </a:r>
            <a:r>
              <a:rPr lang="cs-CZ" dirty="0" smtClean="0"/>
              <a:t> frekvencí) pro klíčové substantivum </a:t>
            </a:r>
          </a:p>
          <a:p>
            <a:endParaRPr lang="cs-CZ" dirty="0"/>
          </a:p>
        </p:txBody>
      </p:sp>
      <p:sp>
        <p:nvSpPr>
          <p:cNvPr id="4" name="Zástupný symbol pro datum 3"/>
          <p:cNvSpPr>
            <a:spLocks noGrp="1"/>
          </p:cNvSpPr>
          <p:nvPr>
            <p:ph type="dt" sz="half" idx="10"/>
          </p:nvPr>
        </p:nvSpPr>
        <p:spPr/>
        <p:txBody>
          <a:bodyPr/>
          <a:lstStyle/>
          <a:p>
            <a:fld id="{5C715115-ABE5-4C67-B366-8A25B05D2BD0}"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25</a:t>
            </a:fld>
            <a:endParaRPr lang="cs-CZ"/>
          </a:p>
        </p:txBody>
      </p:sp>
    </p:spTree>
    <p:extLst>
      <p:ext uri="{BB962C8B-B14F-4D97-AF65-F5344CB8AC3E}">
        <p14:creationId xmlns:p14="http://schemas.microsoft.com/office/powerpoint/2010/main" val="4164998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Word </a:t>
            </a:r>
            <a:r>
              <a:rPr lang="cs-CZ" dirty="0" err="1" smtClean="0"/>
              <a:t>sketch</a:t>
            </a:r>
            <a:r>
              <a:rPr lang="cs-CZ" dirty="0" smtClean="0"/>
              <a:t> </a:t>
            </a:r>
            <a:r>
              <a:rPr lang="cs-CZ" b="1" i="1" dirty="0" smtClean="0"/>
              <a:t>Čech</a:t>
            </a:r>
            <a:endParaRPr lang="cs-CZ" b="1" i="1" dirty="0"/>
          </a:p>
        </p:txBody>
      </p:sp>
      <p:sp>
        <p:nvSpPr>
          <p:cNvPr id="4" name="Zástupný symbol pro datum 3"/>
          <p:cNvSpPr>
            <a:spLocks noGrp="1"/>
          </p:cNvSpPr>
          <p:nvPr>
            <p:ph type="dt" sz="half" idx="10"/>
          </p:nvPr>
        </p:nvSpPr>
        <p:spPr/>
        <p:txBody>
          <a:bodyPr/>
          <a:lstStyle/>
          <a:p>
            <a:fld id="{10326AD5-1B1C-46C2-8670-CA0B8B59FA24}"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26</a:t>
            </a:fld>
            <a:endParaRPr lang="cs-CZ"/>
          </a:p>
        </p:txBody>
      </p:sp>
      <p:pic>
        <p:nvPicPr>
          <p:cNvPr id="8" name="Zástupný symbol pro obsah 7"/>
          <p:cNvPicPr>
            <a:picLocks noGrp="1"/>
          </p:cNvPicPr>
          <p:nvPr>
            <p:ph idx="1"/>
          </p:nvPr>
        </p:nvPicPr>
        <p:blipFill>
          <a:blip r:embed="rId2"/>
          <a:stretch>
            <a:fillRect/>
          </a:stretch>
        </p:blipFill>
        <p:spPr>
          <a:xfrm>
            <a:off x="1419892" y="1825625"/>
            <a:ext cx="9352215" cy="4351338"/>
          </a:xfrm>
          <a:prstGeom prst="rect">
            <a:avLst/>
          </a:prstGeom>
        </p:spPr>
      </p:pic>
    </p:spTree>
    <p:extLst>
      <p:ext uri="{BB962C8B-B14F-4D97-AF65-F5344CB8AC3E}">
        <p14:creationId xmlns:p14="http://schemas.microsoft.com/office/powerpoint/2010/main" val="654866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20675"/>
            <a:ext cx="10515600" cy="1325563"/>
          </a:xfrm>
        </p:spPr>
        <p:txBody>
          <a:bodyPr>
            <a:normAutofit/>
          </a:bodyPr>
          <a:lstStyle/>
          <a:p>
            <a:r>
              <a:rPr lang="cs-CZ" sz="4000" dirty="0">
                <a:latin typeface="Times New Roman" panose="02020603050405020304" pitchFamily="18" charset="0"/>
                <a:ea typeface="+mn-ea"/>
                <a:cs typeface="Times New Roman" panose="02020603050405020304" pitchFamily="18" charset="0"/>
              </a:rPr>
              <a:t>Funkce Thesaurus (zobrazení podobných slov)</a:t>
            </a:r>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Na základě porovnání kontextů je vytvořen seznam a vizualizace slov, která mají podobné (gramaticko-lexikální) kontexty</a:t>
            </a:r>
            <a:endParaRPr lang="cs-CZ" dirty="0">
              <a:latin typeface="Times New Roman" panose="02020603050405020304" pitchFamily="18" charset="0"/>
              <a:cs typeface="Times New Roman" panose="02020603050405020304" pitchFamily="18" charset="0"/>
            </a:endParaRPr>
          </a:p>
        </p:txBody>
      </p:sp>
      <p:sp>
        <p:nvSpPr>
          <p:cNvPr id="4" name="Zástupný symbol pro datum 3"/>
          <p:cNvSpPr>
            <a:spLocks noGrp="1"/>
          </p:cNvSpPr>
          <p:nvPr>
            <p:ph type="dt" sz="half" idx="10"/>
          </p:nvPr>
        </p:nvSpPr>
        <p:spPr/>
        <p:txBody>
          <a:bodyPr/>
          <a:lstStyle/>
          <a:p>
            <a:fld id="{EA86D0B7-7AC1-4ABD-A61A-F43ACE5DB0A5}"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27</a:t>
            </a:fld>
            <a:endParaRPr lang="cs-CZ"/>
          </a:p>
        </p:txBody>
      </p:sp>
    </p:spTree>
    <p:extLst>
      <p:ext uri="{BB962C8B-B14F-4D97-AF65-F5344CB8AC3E}">
        <p14:creationId xmlns:p14="http://schemas.microsoft.com/office/powerpoint/2010/main" val="3350112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Thesaurus (zobrazení podobných slov)</a:t>
            </a:r>
            <a:endParaRPr lang="cs-CZ" dirty="0"/>
          </a:p>
        </p:txBody>
      </p:sp>
      <p:sp>
        <p:nvSpPr>
          <p:cNvPr id="4" name="Zástupný symbol pro datum 3"/>
          <p:cNvSpPr>
            <a:spLocks noGrp="1"/>
          </p:cNvSpPr>
          <p:nvPr>
            <p:ph type="dt" sz="half" idx="10"/>
          </p:nvPr>
        </p:nvSpPr>
        <p:spPr/>
        <p:txBody>
          <a:bodyPr/>
          <a:lstStyle/>
          <a:p>
            <a:fld id="{6AA3A21E-F4F9-4C6B-AC8A-90F63D5CDB05}"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28</a:t>
            </a:fld>
            <a:endParaRPr lang="cs-CZ"/>
          </a:p>
        </p:txBody>
      </p:sp>
      <p:pic>
        <p:nvPicPr>
          <p:cNvPr id="8" name="Zástupný symbol pro obsah 7"/>
          <p:cNvPicPr>
            <a:picLocks noGrp="1"/>
          </p:cNvPicPr>
          <p:nvPr>
            <p:ph idx="1"/>
          </p:nvPr>
        </p:nvPicPr>
        <p:blipFill>
          <a:blip r:embed="rId2"/>
          <a:stretch>
            <a:fillRect/>
          </a:stretch>
        </p:blipFill>
        <p:spPr>
          <a:xfrm>
            <a:off x="1466569" y="1825625"/>
            <a:ext cx="9258862" cy="4351338"/>
          </a:xfrm>
          <a:prstGeom prst="rect">
            <a:avLst/>
          </a:prstGeom>
        </p:spPr>
      </p:pic>
    </p:spTree>
    <p:extLst>
      <p:ext uri="{BB962C8B-B14F-4D97-AF65-F5344CB8AC3E}">
        <p14:creationId xmlns:p14="http://schemas.microsoft.com/office/powerpoint/2010/main" val="3956662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8637" y="500062"/>
            <a:ext cx="10515600" cy="1325563"/>
          </a:xfrm>
        </p:spPr>
        <p:txBody>
          <a:bodyPr/>
          <a:lstStyle/>
          <a:p>
            <a:r>
              <a:rPr lang="cs-CZ" dirty="0" err="1"/>
              <a:t>Sketch</a:t>
            </a:r>
            <a:r>
              <a:rPr lang="cs-CZ" dirty="0"/>
              <a:t> </a:t>
            </a:r>
            <a:r>
              <a:rPr lang="cs-CZ" dirty="0" smtClean="0"/>
              <a:t>rozdíl (vizualizace kontextu dvojice)</a:t>
            </a:r>
            <a:endParaRPr lang="cs-CZ" dirty="0"/>
          </a:p>
        </p:txBody>
      </p:sp>
      <p:sp>
        <p:nvSpPr>
          <p:cNvPr id="3" name="Zástupný symbol pro obsah 2"/>
          <p:cNvSpPr>
            <a:spLocks noGrp="1"/>
          </p:cNvSpPr>
          <p:nvPr>
            <p:ph idx="1"/>
          </p:nvPr>
        </p:nvSpPr>
        <p:spPr/>
        <p:txBody>
          <a:bodyPr/>
          <a:lstStyle/>
          <a:p>
            <a:r>
              <a:rPr lang="cs-CZ" dirty="0"/>
              <a:t>S</a:t>
            </a:r>
            <a:r>
              <a:rPr lang="cs-CZ" dirty="0" smtClean="0"/>
              <a:t>polečné kontexty (bíle podbarvené)</a:t>
            </a:r>
          </a:p>
          <a:p>
            <a:r>
              <a:rPr lang="cs-CZ" dirty="0" smtClean="0"/>
              <a:t>Kontexty typické pro každý člen dvojice (zeleně a červeně podbarvené)</a:t>
            </a:r>
            <a:endParaRPr lang="cs-CZ" dirty="0"/>
          </a:p>
        </p:txBody>
      </p:sp>
      <p:sp>
        <p:nvSpPr>
          <p:cNvPr id="4" name="Zástupný symbol pro datum 3"/>
          <p:cNvSpPr>
            <a:spLocks noGrp="1"/>
          </p:cNvSpPr>
          <p:nvPr>
            <p:ph type="dt" sz="half" idx="10"/>
          </p:nvPr>
        </p:nvSpPr>
        <p:spPr/>
        <p:txBody>
          <a:bodyPr/>
          <a:lstStyle/>
          <a:p>
            <a:fld id="{06B52086-B4A5-4F41-A62E-E3A2841BFB99}"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29</a:t>
            </a:fld>
            <a:endParaRPr lang="cs-CZ"/>
          </a:p>
        </p:txBody>
      </p:sp>
    </p:spTree>
    <p:extLst>
      <p:ext uri="{BB962C8B-B14F-4D97-AF65-F5344CB8AC3E}">
        <p14:creationId xmlns:p14="http://schemas.microsoft.com/office/powerpoint/2010/main" val="483509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Český národní korpus</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Ústav ČNK (</a:t>
            </a:r>
            <a:r>
              <a:rPr lang="cs-CZ" dirty="0" smtClean="0">
                <a:latin typeface="Times New Roman" panose="02020603050405020304" pitchFamily="18" charset="0"/>
                <a:cs typeface="Times New Roman" panose="02020603050405020304" pitchFamily="18" charset="0"/>
                <a:hlinkClick r:id="rId2"/>
              </a:rPr>
              <a:t>http://ucnk.ff.cuni.cz/</a:t>
            </a:r>
            <a:r>
              <a:rPr lang="cs-CZ" dirty="0" err="1" smtClean="0">
                <a:latin typeface="Times New Roman" panose="02020603050405020304" pitchFamily="18" charset="0"/>
                <a:cs typeface="Times New Roman" panose="02020603050405020304" pitchFamily="18" charset="0"/>
                <a:hlinkClick r:id="rId2"/>
              </a:rPr>
              <a:t>cs</a:t>
            </a:r>
            <a:r>
              <a:rPr lang="cs-CZ" dirty="0" smtClean="0">
                <a:latin typeface="Times New Roman" panose="02020603050405020304" pitchFamily="18" charset="0"/>
                <a:cs typeface="Times New Roman" panose="02020603050405020304" pitchFamily="18" charset="0"/>
                <a:hlinkClick r:id="rId2"/>
              </a:rPr>
              <a:t>/</a:t>
            </a:r>
            <a:r>
              <a:rPr lang="cs-CZ" dirty="0" smtClean="0">
                <a:latin typeface="Times New Roman" panose="02020603050405020304" pitchFamily="18" charset="0"/>
                <a:cs typeface="Times New Roman" panose="02020603050405020304" pitchFamily="18" charset="0"/>
              </a:rPr>
              <a:t>)</a:t>
            </a:r>
          </a:p>
          <a:p>
            <a:r>
              <a:rPr lang="cs-CZ" dirty="0" smtClean="0">
                <a:latin typeface="Times New Roman" panose="02020603050405020304" pitchFamily="18" charset="0"/>
                <a:cs typeface="Times New Roman" panose="02020603050405020304" pitchFamily="18" charset="0"/>
              </a:rPr>
              <a:t>Přístupová práva (</a:t>
            </a:r>
            <a:r>
              <a:rPr lang="cs-CZ" dirty="0" smtClean="0">
                <a:latin typeface="Times New Roman" panose="02020603050405020304" pitchFamily="18" charset="0"/>
                <a:cs typeface="Times New Roman" panose="02020603050405020304" pitchFamily="18" charset="0"/>
                <a:hlinkClick r:id="rId3"/>
              </a:rPr>
              <a:t>https://www.korpus.cz/</a:t>
            </a:r>
            <a:r>
              <a:rPr lang="cs-CZ" dirty="0" err="1" smtClean="0">
                <a:latin typeface="Times New Roman" panose="02020603050405020304" pitchFamily="18" charset="0"/>
                <a:cs typeface="Times New Roman" panose="02020603050405020304" pitchFamily="18" charset="0"/>
                <a:hlinkClick r:id="rId3"/>
              </a:rPr>
              <a:t>signup</a:t>
            </a:r>
            <a:r>
              <a:rPr lang="cs-CZ" dirty="0" smtClean="0">
                <a:latin typeface="Times New Roman" panose="02020603050405020304" pitchFamily="18" charset="0"/>
                <a:cs typeface="Times New Roman" panose="02020603050405020304" pitchFamily="18" charset="0"/>
              </a:rPr>
              <a:t>)</a:t>
            </a:r>
          </a:p>
          <a:p>
            <a:r>
              <a:rPr lang="cs-CZ" dirty="0" smtClean="0">
                <a:latin typeface="Times New Roman" panose="02020603050405020304" pitchFamily="18" charset="0"/>
                <a:cs typeface="Times New Roman" panose="02020603050405020304" pitchFamily="18" charset="0"/>
              </a:rPr>
              <a:t>Co je k dispozici (</a:t>
            </a:r>
            <a:r>
              <a:rPr lang="cs-CZ" dirty="0" smtClean="0">
                <a:latin typeface="Times New Roman" panose="02020603050405020304" pitchFamily="18" charset="0"/>
                <a:cs typeface="Times New Roman" panose="02020603050405020304" pitchFamily="18" charset="0"/>
                <a:hlinkClick r:id="rId4"/>
              </a:rPr>
              <a:t>http://wiki.korpus.cz/</a:t>
            </a:r>
            <a:r>
              <a:rPr lang="cs-CZ" dirty="0" err="1" smtClean="0">
                <a:latin typeface="Times New Roman" panose="02020603050405020304" pitchFamily="18" charset="0"/>
                <a:cs typeface="Times New Roman" panose="02020603050405020304" pitchFamily="18" charset="0"/>
                <a:hlinkClick r:id="rId4"/>
              </a:rPr>
              <a:t>doku.php</a:t>
            </a:r>
            <a:r>
              <a:rPr lang="cs-CZ" dirty="0" smtClean="0">
                <a:latin typeface="Times New Roman" panose="02020603050405020304" pitchFamily="18" charset="0"/>
                <a:cs typeface="Times New Roman" panose="02020603050405020304" pitchFamily="18" charset="0"/>
                <a:hlinkClick r:id="rId4"/>
              </a:rPr>
              <a:t>/</a:t>
            </a:r>
            <a:r>
              <a:rPr lang="cs-CZ" dirty="0" err="1" smtClean="0">
                <a:latin typeface="Times New Roman" panose="02020603050405020304" pitchFamily="18" charset="0"/>
                <a:cs typeface="Times New Roman" panose="02020603050405020304" pitchFamily="18" charset="0"/>
                <a:hlinkClick r:id="rId4"/>
              </a:rPr>
              <a:t>cnk:uvod</a:t>
            </a:r>
            <a:r>
              <a:rPr lang="cs-CZ" dirty="0" smtClean="0">
                <a:latin typeface="Times New Roman" panose="02020603050405020304" pitchFamily="18" charset="0"/>
                <a:cs typeface="Times New Roman" panose="02020603050405020304" pitchFamily="18" charset="0"/>
              </a:rPr>
              <a:t>)</a:t>
            </a:r>
          </a:p>
          <a:p>
            <a:r>
              <a:rPr lang="cs-CZ" dirty="0" smtClean="0">
                <a:latin typeface="Times New Roman" panose="02020603050405020304" pitchFamily="18" charset="0"/>
                <a:cs typeface="Times New Roman" panose="02020603050405020304" pitchFamily="18" charset="0"/>
              </a:rPr>
              <a:t>Manuály a nápovědy (</a:t>
            </a:r>
            <a:r>
              <a:rPr lang="cs-CZ" dirty="0" smtClean="0">
                <a:latin typeface="Times New Roman" panose="02020603050405020304" pitchFamily="18" charset="0"/>
                <a:cs typeface="Times New Roman" panose="02020603050405020304" pitchFamily="18" charset="0"/>
                <a:hlinkClick r:id="rId5"/>
              </a:rPr>
              <a:t>http://wiki.korpus.cz/</a:t>
            </a:r>
            <a:r>
              <a:rPr lang="cs-CZ" dirty="0" err="1" smtClean="0">
                <a:latin typeface="Times New Roman" panose="02020603050405020304" pitchFamily="18" charset="0"/>
                <a:cs typeface="Times New Roman" panose="02020603050405020304" pitchFamily="18" charset="0"/>
                <a:hlinkClick r:id="rId5"/>
              </a:rPr>
              <a:t>doku.php</a:t>
            </a:r>
            <a:r>
              <a:rPr lang="cs-CZ" dirty="0" smtClean="0">
                <a:latin typeface="Times New Roman" panose="02020603050405020304" pitchFamily="18" charset="0"/>
                <a:cs typeface="Times New Roman" panose="02020603050405020304" pitchFamily="18" charset="0"/>
                <a:hlinkClick r:id="rId5"/>
              </a:rPr>
              <a:t>/</a:t>
            </a:r>
            <a:r>
              <a:rPr lang="cs-CZ" dirty="0" err="1" smtClean="0">
                <a:latin typeface="Times New Roman" panose="02020603050405020304" pitchFamily="18" charset="0"/>
                <a:cs typeface="Times New Roman" panose="02020603050405020304" pitchFamily="18" charset="0"/>
                <a:hlinkClick r:id="rId5"/>
              </a:rPr>
              <a:t>manualy:kontext:index</a:t>
            </a:r>
            <a:r>
              <a:rPr lang="cs-CZ" dirty="0" smtClean="0">
                <a:latin typeface="Times New Roman" panose="02020603050405020304" pitchFamily="18" charset="0"/>
                <a:cs typeface="Times New Roman" panose="02020603050405020304" pitchFamily="18" charset="0"/>
              </a:rPr>
              <a:t>)</a:t>
            </a:r>
          </a:p>
          <a:p>
            <a:r>
              <a:rPr lang="cs-CZ" dirty="0" smtClean="0">
                <a:latin typeface="Times New Roman" panose="02020603050405020304" pitchFamily="18" charset="0"/>
                <a:cs typeface="Times New Roman" panose="02020603050405020304" pitchFamily="18" charset="0"/>
              </a:rPr>
              <a:t>Vyhledávač </a:t>
            </a:r>
            <a:r>
              <a:rPr lang="cs-CZ" dirty="0" err="1" smtClean="0">
                <a:solidFill>
                  <a:srgbClr val="FF0000"/>
                </a:solidFill>
                <a:latin typeface="Times New Roman" panose="02020603050405020304" pitchFamily="18" charset="0"/>
                <a:cs typeface="Times New Roman" panose="02020603050405020304" pitchFamily="18" charset="0"/>
              </a:rPr>
              <a:t>KonText</a:t>
            </a:r>
            <a:r>
              <a:rPr lang="cs-CZ" dirty="0" smtClean="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hlinkClick r:id="rId6"/>
              </a:rPr>
              <a:t>https://kontext.korpus.cz/</a:t>
            </a:r>
            <a:r>
              <a:rPr lang="cs-CZ" dirty="0" err="1" smtClean="0">
                <a:latin typeface="Times New Roman" panose="02020603050405020304" pitchFamily="18" charset="0"/>
                <a:cs typeface="Times New Roman" panose="02020603050405020304" pitchFamily="18" charset="0"/>
                <a:hlinkClick r:id="rId6"/>
              </a:rPr>
              <a:t>first_form</a:t>
            </a:r>
            <a:r>
              <a:rPr lang="cs-CZ" dirty="0" smtClean="0">
                <a:latin typeface="Times New Roman" panose="02020603050405020304" pitchFamily="18" charset="0"/>
                <a:cs typeface="Times New Roman" panose="02020603050405020304" pitchFamily="18" charset="0"/>
              </a:rPr>
              <a:t>)</a:t>
            </a:r>
          </a:p>
          <a:p>
            <a:pPr marL="0" indent="0">
              <a:buNone/>
            </a:pPr>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
        <p:nvSpPr>
          <p:cNvPr id="4" name="Zástupný symbol pro datum 3"/>
          <p:cNvSpPr>
            <a:spLocks noGrp="1"/>
          </p:cNvSpPr>
          <p:nvPr>
            <p:ph type="dt" sz="half" idx="10"/>
          </p:nvPr>
        </p:nvSpPr>
        <p:spPr/>
        <p:txBody>
          <a:bodyPr/>
          <a:lstStyle/>
          <a:p>
            <a:fld id="{8DBB571A-C0BC-4782-A969-CEB01E7E6814}"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a:t>
            </a:fld>
            <a:endParaRPr lang="cs-CZ"/>
          </a:p>
        </p:txBody>
      </p:sp>
    </p:spTree>
    <p:extLst>
      <p:ext uri="{BB962C8B-B14F-4D97-AF65-F5344CB8AC3E}">
        <p14:creationId xmlns:p14="http://schemas.microsoft.com/office/powerpoint/2010/main" val="3072085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a:t>
            </a:r>
            <a:r>
              <a:rPr lang="cs-CZ" dirty="0" smtClean="0"/>
              <a:t> rozdíl </a:t>
            </a:r>
            <a:r>
              <a:rPr lang="cs-CZ" i="1" dirty="0" smtClean="0"/>
              <a:t>(Čech/Němec)</a:t>
            </a:r>
            <a:endParaRPr lang="cs-CZ" i="1" dirty="0"/>
          </a:p>
        </p:txBody>
      </p:sp>
      <p:sp>
        <p:nvSpPr>
          <p:cNvPr id="4" name="Zástupný symbol pro datum 3"/>
          <p:cNvSpPr>
            <a:spLocks noGrp="1"/>
          </p:cNvSpPr>
          <p:nvPr>
            <p:ph type="dt" sz="half" idx="10"/>
          </p:nvPr>
        </p:nvSpPr>
        <p:spPr/>
        <p:txBody>
          <a:bodyPr/>
          <a:lstStyle/>
          <a:p>
            <a:fld id="{D0564EC3-92DA-4132-8031-C22F13F2EBA7}"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30</a:t>
            </a:fld>
            <a:endParaRPr lang="cs-CZ"/>
          </a:p>
        </p:txBody>
      </p:sp>
      <p:pic>
        <p:nvPicPr>
          <p:cNvPr id="8" name="Zástupný symbol pro obsah 7"/>
          <p:cNvPicPr>
            <a:picLocks noGrp="1"/>
          </p:cNvPicPr>
          <p:nvPr>
            <p:ph idx="1"/>
          </p:nvPr>
        </p:nvPicPr>
        <p:blipFill>
          <a:blip r:embed="rId2"/>
          <a:stretch>
            <a:fillRect/>
          </a:stretch>
        </p:blipFill>
        <p:spPr>
          <a:xfrm>
            <a:off x="2562045" y="1929142"/>
            <a:ext cx="5036030" cy="4351338"/>
          </a:xfrm>
          <a:prstGeom prst="rect">
            <a:avLst/>
          </a:prstGeom>
        </p:spPr>
      </p:pic>
    </p:spTree>
    <p:extLst>
      <p:ext uri="{BB962C8B-B14F-4D97-AF65-F5344CB8AC3E}">
        <p14:creationId xmlns:p14="http://schemas.microsoft.com/office/powerpoint/2010/main" val="309733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Sketch</a:t>
            </a:r>
            <a:r>
              <a:rPr lang="cs-CZ" dirty="0"/>
              <a:t> rozdíl </a:t>
            </a:r>
            <a:r>
              <a:rPr lang="cs-CZ" i="1" dirty="0"/>
              <a:t>(</a:t>
            </a:r>
            <a:r>
              <a:rPr lang="cs-CZ" i="1" dirty="0" smtClean="0"/>
              <a:t>Čech/Američan)</a:t>
            </a:r>
            <a:endParaRPr lang="cs-CZ" dirty="0"/>
          </a:p>
        </p:txBody>
      </p:sp>
      <p:sp>
        <p:nvSpPr>
          <p:cNvPr id="4" name="Zástupný symbol pro datum 3"/>
          <p:cNvSpPr>
            <a:spLocks noGrp="1"/>
          </p:cNvSpPr>
          <p:nvPr>
            <p:ph type="dt" sz="half" idx="10"/>
          </p:nvPr>
        </p:nvSpPr>
        <p:spPr/>
        <p:txBody>
          <a:bodyPr/>
          <a:lstStyle/>
          <a:p>
            <a:fld id="{C68414FB-0751-41B3-86A5-0BE8453927AC}"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31</a:t>
            </a:fld>
            <a:endParaRPr lang="cs-CZ"/>
          </a:p>
        </p:txBody>
      </p:sp>
      <p:pic>
        <p:nvPicPr>
          <p:cNvPr id="7" name="Zástupný symbol pro obsah 6"/>
          <p:cNvPicPr>
            <a:picLocks noGrp="1"/>
          </p:cNvPicPr>
          <p:nvPr>
            <p:ph idx="1"/>
          </p:nvPr>
        </p:nvPicPr>
        <p:blipFill>
          <a:blip r:embed="rId2"/>
          <a:stretch>
            <a:fillRect/>
          </a:stretch>
        </p:blipFill>
        <p:spPr>
          <a:xfrm>
            <a:off x="1975449" y="1552755"/>
            <a:ext cx="5215686" cy="4624208"/>
          </a:xfrm>
          <a:prstGeom prst="rect">
            <a:avLst/>
          </a:prstGeom>
        </p:spPr>
      </p:pic>
    </p:spTree>
    <p:extLst>
      <p:ext uri="{BB962C8B-B14F-4D97-AF65-F5344CB8AC3E}">
        <p14:creationId xmlns:p14="http://schemas.microsoft.com/office/powerpoint/2010/main" val="877090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Korpusová lexikografie</a:t>
            </a:r>
            <a:endParaRPr lang="cs-CZ" dirty="0"/>
          </a:p>
        </p:txBody>
      </p:sp>
      <p:sp>
        <p:nvSpPr>
          <p:cNvPr id="3" name="Zástupný symbol pro obsah 2"/>
          <p:cNvSpPr>
            <a:spLocks noGrp="1"/>
          </p:cNvSpPr>
          <p:nvPr>
            <p:ph idx="1"/>
          </p:nvPr>
        </p:nvSpPr>
        <p:spPr/>
        <p:txBody>
          <a:bodyPr/>
          <a:lstStyle/>
          <a:p>
            <a:r>
              <a:rPr lang="cs-CZ" dirty="0">
                <a:hlinkClick r:id="rId2"/>
              </a:rPr>
              <a:t>http://</a:t>
            </a:r>
            <a:r>
              <a:rPr lang="cs-CZ" dirty="0" smtClean="0">
                <a:hlinkClick r:id="rId2"/>
              </a:rPr>
              <a:t>www.juls.savba.sk/pub_sssj.html</a:t>
            </a:r>
            <a:endParaRPr lang="cs-CZ" dirty="0" smtClean="0"/>
          </a:p>
          <a:p>
            <a:r>
              <a:rPr lang="cs-CZ" dirty="0">
                <a:hlinkClick r:id="rId3"/>
              </a:rPr>
              <a:t>http://ucnk.ff.cuni.cz/cs/veda-a-vyzkum/publikace</a:t>
            </a:r>
            <a:r>
              <a:rPr lang="cs-CZ" dirty="0" smtClean="0">
                <a:hlinkClick r:id="rId3"/>
              </a:rPr>
              <a:t>/</a:t>
            </a:r>
            <a:endParaRPr lang="cs-CZ" dirty="0" smtClean="0"/>
          </a:p>
          <a:p>
            <a:pPr marL="0" indent="0">
              <a:buNone/>
            </a:pPr>
            <a:endParaRPr lang="cs-CZ" dirty="0" smtClean="0"/>
          </a:p>
          <a:p>
            <a:endParaRPr lang="cs-CZ" dirty="0"/>
          </a:p>
        </p:txBody>
      </p:sp>
      <p:sp>
        <p:nvSpPr>
          <p:cNvPr id="4" name="Zástupný symbol pro datum 3"/>
          <p:cNvSpPr>
            <a:spLocks noGrp="1"/>
          </p:cNvSpPr>
          <p:nvPr>
            <p:ph type="dt" sz="half" idx="10"/>
          </p:nvPr>
        </p:nvSpPr>
        <p:spPr/>
        <p:txBody>
          <a:bodyPr/>
          <a:lstStyle/>
          <a:p>
            <a:fld id="{6D0B370A-0EE2-4A15-B568-F94C25014828}"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32</a:t>
            </a:fld>
            <a:endParaRPr lang="cs-CZ"/>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332" y="855053"/>
            <a:ext cx="10572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602" y="3048000"/>
            <a:ext cx="14382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533" y="3053862"/>
            <a:ext cx="17335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0752" y="3368187"/>
            <a:ext cx="15335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187212"/>
            <a:ext cx="176212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57277" y="762000"/>
            <a:ext cx="15906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7277" y="3244362"/>
            <a:ext cx="17621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33970" y="3125299"/>
            <a:ext cx="17240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784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Treq</a:t>
            </a:r>
            <a:r>
              <a:rPr lang="cs-CZ" dirty="0"/>
              <a:t>: nástroj propojený s paralelními korpusy</a:t>
            </a:r>
            <a:br>
              <a:rPr lang="cs-CZ" dirty="0"/>
            </a:br>
            <a:r>
              <a:rPr lang="cs-CZ" dirty="0"/>
              <a:t>(překladový slovník) </a:t>
            </a:r>
          </a:p>
        </p:txBody>
      </p:sp>
      <p:sp>
        <p:nvSpPr>
          <p:cNvPr id="4" name="Zástupný symbol pro datum 3"/>
          <p:cNvSpPr>
            <a:spLocks noGrp="1"/>
          </p:cNvSpPr>
          <p:nvPr>
            <p:ph type="dt" sz="half" idx="10"/>
          </p:nvPr>
        </p:nvSpPr>
        <p:spPr/>
        <p:txBody>
          <a:bodyPr/>
          <a:lstStyle/>
          <a:p>
            <a:fld id="{436D1875-B3A6-4710-9657-44482303A7E8}"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33</a:t>
            </a:fld>
            <a:endParaRPr lang="cs-CZ"/>
          </a:p>
        </p:txBody>
      </p:sp>
      <p:pic>
        <p:nvPicPr>
          <p:cNvPr id="7" name="Zástupný symbol pro obsah 3"/>
          <p:cNvPicPr>
            <a:picLocks noGrp="1" noChangeAspect="1"/>
          </p:cNvPicPr>
          <p:nvPr>
            <p:ph idx="1"/>
          </p:nvPr>
        </p:nvPicPr>
        <p:blipFill>
          <a:blip r:embed="rId2"/>
          <a:stretch>
            <a:fillRect/>
          </a:stretch>
        </p:blipFill>
        <p:spPr>
          <a:xfrm>
            <a:off x="2786608" y="1825625"/>
            <a:ext cx="6618784" cy="4351338"/>
          </a:xfrm>
          <a:prstGeom prst="rect">
            <a:avLst/>
          </a:prstGeom>
        </p:spPr>
      </p:pic>
    </p:spTree>
    <p:extLst>
      <p:ext uri="{BB962C8B-B14F-4D97-AF65-F5344CB8AC3E}">
        <p14:creationId xmlns:p14="http://schemas.microsoft.com/office/powerpoint/2010/main" val="1084544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SkeLL</a:t>
            </a:r>
            <a:r>
              <a:rPr lang="cs-CZ" dirty="0" smtClean="0"/>
              <a:t>: </a:t>
            </a:r>
            <a:r>
              <a:rPr lang="cs-CZ" dirty="0"/>
              <a:t>https://www.sketchengine.co.uk/skell/</a:t>
            </a:r>
          </a:p>
        </p:txBody>
      </p:sp>
      <p:sp>
        <p:nvSpPr>
          <p:cNvPr id="4" name="Zástupný symbol pro datum 3"/>
          <p:cNvSpPr>
            <a:spLocks noGrp="1"/>
          </p:cNvSpPr>
          <p:nvPr>
            <p:ph type="dt" sz="half" idx="10"/>
          </p:nvPr>
        </p:nvSpPr>
        <p:spPr/>
        <p:txBody>
          <a:bodyPr/>
          <a:lstStyle/>
          <a:p>
            <a:fld id="{FD1CF178-AA37-406E-9024-6D6FD574BE83}"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34</a:t>
            </a:fld>
            <a:endParaRPr lang="cs-CZ"/>
          </a:p>
        </p:txBody>
      </p:sp>
      <p:pic>
        <p:nvPicPr>
          <p:cNvPr id="7" name="Zástupný symbol pro obsah 3"/>
          <p:cNvPicPr>
            <a:picLocks noGrp="1" noChangeAspect="1"/>
          </p:cNvPicPr>
          <p:nvPr>
            <p:ph idx="1"/>
          </p:nvPr>
        </p:nvPicPr>
        <p:blipFill>
          <a:blip r:embed="rId2"/>
          <a:stretch>
            <a:fillRect/>
          </a:stretch>
        </p:blipFill>
        <p:spPr>
          <a:xfrm>
            <a:off x="2973628" y="1825625"/>
            <a:ext cx="6244744" cy="4351338"/>
          </a:xfrm>
          <a:prstGeom prst="rect">
            <a:avLst/>
          </a:prstGeom>
        </p:spPr>
      </p:pic>
    </p:spTree>
    <p:extLst>
      <p:ext uri="{BB962C8B-B14F-4D97-AF65-F5344CB8AC3E}">
        <p14:creationId xmlns:p14="http://schemas.microsoft.com/office/powerpoint/2010/main" val="3080840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Příklady</a:t>
            </a:r>
            <a:r>
              <a:rPr lang="cs-CZ" dirty="0"/>
              <a:t>: hledání slov nebo frází a jejich zobrazení až ve 40 vhodných příkladových </a:t>
            </a:r>
            <a:r>
              <a:rPr lang="cs-CZ" dirty="0" smtClean="0"/>
              <a:t>větách</a:t>
            </a:r>
            <a:r>
              <a:rPr lang="cs-CZ" dirty="0"/>
              <a:t>.</a:t>
            </a:r>
          </a:p>
        </p:txBody>
      </p:sp>
      <p:sp>
        <p:nvSpPr>
          <p:cNvPr id="4" name="Zástupný symbol pro datum 3"/>
          <p:cNvSpPr>
            <a:spLocks noGrp="1"/>
          </p:cNvSpPr>
          <p:nvPr>
            <p:ph type="dt" sz="half" idx="10"/>
          </p:nvPr>
        </p:nvSpPr>
        <p:spPr/>
        <p:txBody>
          <a:bodyPr/>
          <a:lstStyle/>
          <a:p>
            <a:fld id="{D86730EE-883A-4D1A-89FB-F49A6007D2A2}"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35</a:t>
            </a:fld>
            <a:endParaRPr lang="cs-CZ"/>
          </a:p>
        </p:txBody>
      </p:sp>
      <p:pic>
        <p:nvPicPr>
          <p:cNvPr id="7" name="Zástupný symbol pro obsah 6"/>
          <p:cNvPicPr>
            <a:picLocks noGrp="1" noChangeAspect="1"/>
          </p:cNvPicPr>
          <p:nvPr>
            <p:ph idx="1"/>
          </p:nvPr>
        </p:nvPicPr>
        <p:blipFill>
          <a:blip r:embed="rId2"/>
          <a:stretch>
            <a:fillRect/>
          </a:stretch>
        </p:blipFill>
        <p:spPr>
          <a:xfrm>
            <a:off x="1043796" y="1825625"/>
            <a:ext cx="8419680" cy="4351338"/>
          </a:xfrm>
          <a:prstGeom prst="rect">
            <a:avLst/>
          </a:prstGeom>
        </p:spPr>
      </p:pic>
    </p:spTree>
    <p:extLst>
      <p:ext uri="{BB962C8B-B14F-4D97-AF65-F5344CB8AC3E}">
        <p14:creationId xmlns:p14="http://schemas.microsoft.com/office/powerpoint/2010/main" val="3440549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a:t>Word </a:t>
            </a:r>
            <a:r>
              <a:rPr lang="cs-CZ" sz="3200" b="1" dirty="0" err="1"/>
              <a:t>sketch</a:t>
            </a:r>
            <a:r>
              <a:rPr lang="cs-CZ" sz="3200" dirty="0"/>
              <a:t> = kolokační profil slov: vyhledá pro základní tvar slova (např. „voda“ či „začít“) jeho nejčastější vazby zachycující kolokační a gramatické chování tohoto slova</a:t>
            </a:r>
          </a:p>
        </p:txBody>
      </p:sp>
      <p:sp>
        <p:nvSpPr>
          <p:cNvPr id="4" name="Zástupný symbol pro datum 3"/>
          <p:cNvSpPr>
            <a:spLocks noGrp="1"/>
          </p:cNvSpPr>
          <p:nvPr>
            <p:ph type="dt" sz="half" idx="10"/>
          </p:nvPr>
        </p:nvSpPr>
        <p:spPr/>
        <p:txBody>
          <a:bodyPr/>
          <a:lstStyle/>
          <a:p>
            <a:fld id="{2CA4D1CA-98F1-419B-8039-F6CADDB41EB8}"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36</a:t>
            </a:fld>
            <a:endParaRPr lang="cs-CZ"/>
          </a:p>
        </p:txBody>
      </p:sp>
      <p:pic>
        <p:nvPicPr>
          <p:cNvPr id="7" name="Zástupný symbol pro obsah 3"/>
          <p:cNvPicPr>
            <a:picLocks noGrp="1" noChangeAspect="1"/>
          </p:cNvPicPr>
          <p:nvPr>
            <p:ph idx="1"/>
          </p:nvPr>
        </p:nvPicPr>
        <p:blipFill>
          <a:blip r:embed="rId2"/>
          <a:stretch>
            <a:fillRect/>
          </a:stretch>
        </p:blipFill>
        <p:spPr>
          <a:xfrm>
            <a:off x="3529012" y="3134519"/>
            <a:ext cx="5133975" cy="1733550"/>
          </a:xfrm>
          <a:prstGeom prst="rect">
            <a:avLst/>
          </a:prstGeom>
        </p:spPr>
      </p:pic>
    </p:spTree>
    <p:extLst>
      <p:ext uri="{BB962C8B-B14F-4D97-AF65-F5344CB8AC3E}">
        <p14:creationId xmlns:p14="http://schemas.microsoft.com/office/powerpoint/2010/main" val="144207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a:t>Podobná slova</a:t>
            </a:r>
            <a:r>
              <a:rPr lang="cs-CZ" sz="3200" dirty="0"/>
              <a:t>: hledá k základnímu tvaru slova další blízká slova, tj. nejen synonyma, ale i slova vyskytující se v podobných kontextech jako hledaný výraz (např. auto – vůz – loď </a:t>
            </a:r>
            <a:r>
              <a:rPr lang="cs-CZ" sz="3200" dirty="0" smtClean="0"/>
              <a:t>...).</a:t>
            </a:r>
            <a:endParaRPr lang="cs-CZ" sz="3200" dirty="0"/>
          </a:p>
        </p:txBody>
      </p:sp>
      <p:sp>
        <p:nvSpPr>
          <p:cNvPr id="4" name="Zástupný symbol pro datum 3"/>
          <p:cNvSpPr>
            <a:spLocks noGrp="1"/>
          </p:cNvSpPr>
          <p:nvPr>
            <p:ph type="dt" sz="half" idx="10"/>
          </p:nvPr>
        </p:nvSpPr>
        <p:spPr/>
        <p:txBody>
          <a:bodyPr/>
          <a:lstStyle/>
          <a:p>
            <a:fld id="{7540CCA2-13EC-4442-9540-8196433B0CAA}"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37</a:t>
            </a:fld>
            <a:endParaRPr lang="cs-CZ"/>
          </a:p>
        </p:txBody>
      </p:sp>
      <p:pic>
        <p:nvPicPr>
          <p:cNvPr id="7" name="Zástupný symbol pro obsah 5"/>
          <p:cNvPicPr>
            <a:picLocks noGrp="1" noChangeAspect="1"/>
          </p:cNvPicPr>
          <p:nvPr>
            <p:ph idx="1"/>
          </p:nvPr>
        </p:nvPicPr>
        <p:blipFill>
          <a:blip r:embed="rId2"/>
          <a:stretch>
            <a:fillRect/>
          </a:stretch>
        </p:blipFill>
        <p:spPr>
          <a:xfrm>
            <a:off x="458636" y="1906438"/>
            <a:ext cx="11187023" cy="3423960"/>
          </a:xfrm>
          <a:prstGeom prst="rect">
            <a:avLst/>
          </a:prstGeom>
        </p:spPr>
      </p:pic>
    </p:spTree>
    <p:extLst>
      <p:ext uri="{BB962C8B-B14F-4D97-AF65-F5344CB8AC3E}">
        <p14:creationId xmlns:p14="http://schemas.microsoft.com/office/powerpoint/2010/main" val="1707669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znamenají slova?</a:t>
            </a:r>
            <a:endParaRPr lang="cs-CZ" dirty="0"/>
          </a:p>
        </p:txBody>
      </p:sp>
      <p:sp>
        <p:nvSpPr>
          <p:cNvPr id="3" name="Zástupný symbol pro obsah 2"/>
          <p:cNvSpPr>
            <a:spLocks noGrp="1"/>
          </p:cNvSpPr>
          <p:nvPr>
            <p:ph idx="1"/>
          </p:nvPr>
        </p:nvSpPr>
        <p:spPr/>
        <p:txBody>
          <a:bodyPr/>
          <a:lstStyle/>
          <a:p>
            <a:r>
              <a:rPr lang="cs-CZ" dirty="0"/>
              <a:t>Bezbřehý, bytelný, balamutit, cudný, horlivý, hvozd, chmurný, chrabrý, jihnout, jímavý, jízlivý, kasat se, kazajka, klání, kloudný, komolit, konejšit, lačný, láteřit, ledabylý, lomozit, lpět, mamon, mdlý, mimoděk, nedůtklivě, nejapný, niterný, okounět, osočit, ostýchavý, otálet, otrapa, perný, pohnutka, pokoutně, ponurý, pookřát, pověra, potutelný, proradný, prchlivý, předpojatý, pýřit se, rmoutit, se, rozšafný, rusý, schlíplý, slídit, spílat, srdnatý, strádat, střenka, svérázný, svízel, sudí, šev, tklivý, trýznit, úděl, uhranout, unylý, úlisný, upejpat se, úporný, úskalí, uštěpačný, útlocitný, vesměs, vzývat, záhy, zakabonit se, zakolísat, záludný, zášť, zesinat, zevrubný, zmerčit, zpupný, ztepilý.</a:t>
            </a:r>
          </a:p>
          <a:p>
            <a:endParaRPr lang="cs-CZ" dirty="0"/>
          </a:p>
        </p:txBody>
      </p:sp>
      <p:sp>
        <p:nvSpPr>
          <p:cNvPr id="4" name="Zástupný symbol pro datum 3"/>
          <p:cNvSpPr>
            <a:spLocks noGrp="1"/>
          </p:cNvSpPr>
          <p:nvPr>
            <p:ph type="dt" sz="half" idx="10"/>
          </p:nvPr>
        </p:nvSpPr>
        <p:spPr/>
        <p:txBody>
          <a:bodyPr/>
          <a:lstStyle/>
          <a:p>
            <a:fld id="{F817CD7C-E9D8-41AB-A4BE-E2DA03172208}"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38</a:t>
            </a:fld>
            <a:endParaRPr lang="cs-CZ"/>
          </a:p>
        </p:txBody>
      </p:sp>
    </p:spTree>
    <p:extLst>
      <p:ext uri="{BB962C8B-B14F-4D97-AF65-F5344CB8AC3E}">
        <p14:creationId xmlns:p14="http://schemas.microsoft.com/office/powerpoint/2010/main" val="939014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Závěr</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Korpusové manažery/vyhledávače mají vcelku podobné funkce</a:t>
            </a:r>
          </a:p>
          <a:p>
            <a:r>
              <a:rPr lang="cs-CZ" dirty="0" smtClean="0">
                <a:latin typeface="Times New Roman" panose="02020603050405020304" pitchFamily="18" charset="0"/>
                <a:cs typeface="Times New Roman" panose="02020603050405020304" pitchFamily="18" charset="0"/>
              </a:rPr>
              <a:t>Na MU je pro všechny, kteří mají UČO dostupný </a:t>
            </a:r>
            <a:r>
              <a:rPr lang="cs-CZ" dirty="0" err="1" smtClean="0">
                <a:latin typeface="Times New Roman" panose="02020603050405020304" pitchFamily="18" charset="0"/>
                <a:cs typeface="Times New Roman" panose="02020603050405020304" pitchFamily="18" charset="0"/>
              </a:rPr>
              <a:t>Sketch</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Engine</a:t>
            </a:r>
            <a:r>
              <a:rPr lang="cs-CZ" dirty="0" smtClean="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hlinkClick r:id="rId2"/>
              </a:rPr>
              <a:t>https://ske.fi.muni.cz/</a:t>
            </a:r>
            <a:r>
              <a:rPr lang="cs-CZ" dirty="0" err="1">
                <a:latin typeface="Times New Roman" panose="02020603050405020304" pitchFamily="18" charset="0"/>
                <a:cs typeface="Times New Roman" panose="02020603050405020304" pitchFamily="18" charset="0"/>
                <a:hlinkClick r:id="rId2"/>
              </a:rPr>
              <a:t>login</a:t>
            </a:r>
            <a:r>
              <a:rPr lang="cs-CZ" dirty="0">
                <a:latin typeface="Times New Roman" panose="02020603050405020304" pitchFamily="18" charset="0"/>
                <a:cs typeface="Times New Roman" panose="02020603050405020304" pitchFamily="18" charset="0"/>
                <a:hlinkClick r:id="rId2"/>
              </a:rPr>
              <a:t>/?</a:t>
            </a:r>
            <a:r>
              <a:rPr lang="cs-CZ" dirty="0" err="1">
                <a:latin typeface="Times New Roman" panose="02020603050405020304" pitchFamily="18" charset="0"/>
                <a:cs typeface="Times New Roman" panose="02020603050405020304" pitchFamily="18" charset="0"/>
                <a:hlinkClick r:id="rId2"/>
              </a:rPr>
              <a:t>next</a:t>
            </a:r>
            <a:r>
              <a:rPr lang="cs-CZ" dirty="0">
                <a:latin typeface="Times New Roman" panose="02020603050405020304" pitchFamily="18" charset="0"/>
                <a:cs typeface="Times New Roman" panose="02020603050405020304" pitchFamily="18" charset="0"/>
                <a:hlinkClick r:id="rId2"/>
              </a:rPr>
              <a:t>=/</a:t>
            </a:r>
            <a:r>
              <a:rPr lang="cs-CZ" dirty="0" err="1">
                <a:latin typeface="Times New Roman" panose="02020603050405020304" pitchFamily="18" charset="0"/>
                <a:cs typeface="Times New Roman" panose="02020603050405020304" pitchFamily="18" charset="0"/>
                <a:hlinkClick r:id="rId2"/>
              </a:rPr>
              <a:t>auth</a:t>
            </a:r>
            <a:r>
              <a:rPr lang="cs-CZ" dirty="0">
                <a:latin typeface="Times New Roman" panose="02020603050405020304" pitchFamily="18" charset="0"/>
                <a:cs typeface="Times New Roman" panose="02020603050405020304" pitchFamily="18" charset="0"/>
                <a:hlinkClick r:id="rId2"/>
              </a:rPr>
              <a:t>/</a:t>
            </a:r>
            <a:r>
              <a:rPr lang="cs-CZ" dirty="0" err="1">
                <a:latin typeface="Times New Roman" panose="02020603050405020304" pitchFamily="18" charset="0"/>
                <a:cs typeface="Times New Roman" panose="02020603050405020304" pitchFamily="18" charset="0"/>
                <a:hlinkClick r:id="rId2"/>
              </a:rPr>
              <a:t>corpora</a:t>
            </a:r>
            <a:r>
              <a:rPr lang="cs-CZ" dirty="0" smtClean="0">
                <a:latin typeface="Times New Roman" panose="02020603050405020304" pitchFamily="18" charset="0"/>
                <a:cs typeface="Times New Roman" panose="02020603050405020304" pitchFamily="18" charset="0"/>
                <a:hlinkClick r:id="rId2"/>
              </a:rPr>
              <a:t>/</a:t>
            </a:r>
            <a:r>
              <a:rPr lang="cs-CZ"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hlinkClick r:id="rId3"/>
              </a:rPr>
              <a:t>https://www.sketchengine.co.uk/user-guide</a:t>
            </a:r>
            <a:r>
              <a:rPr lang="cs-CZ" dirty="0" smtClean="0">
                <a:latin typeface="Times New Roman" panose="02020603050405020304" pitchFamily="18" charset="0"/>
                <a:cs typeface="Times New Roman" panose="02020603050405020304" pitchFamily="18" charset="0"/>
                <a:hlinkClick r:id="rId3"/>
              </a:rPr>
              <a:t>/</a:t>
            </a:r>
            <a:endParaRPr lang="cs-CZ" dirty="0" smtClean="0">
              <a:latin typeface="Times New Roman" panose="02020603050405020304" pitchFamily="18" charset="0"/>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Učit se konkrétní nástroj a učit se přemýšlet, jak lze použít.</a:t>
            </a:r>
          </a:p>
          <a:p>
            <a:r>
              <a:rPr lang="cs-CZ" dirty="0" smtClean="0">
                <a:latin typeface="Times New Roman" panose="02020603050405020304" pitchFamily="18" charset="0"/>
                <a:cs typeface="Times New Roman" panose="02020603050405020304" pitchFamily="18" charset="0"/>
              </a:rPr>
              <a:t>To, co nenajdeme v korpusu, se v jazyce vyskytovat může.</a:t>
            </a:r>
          </a:p>
          <a:p>
            <a:r>
              <a:rPr lang="cs-CZ" dirty="0" smtClean="0">
                <a:latin typeface="Times New Roman" panose="02020603050405020304" pitchFamily="18" charset="0"/>
                <a:cs typeface="Times New Roman" panose="02020603050405020304" pitchFamily="18" charset="0"/>
              </a:rPr>
              <a:t>To, na co v korpusu náhodou narazíme, bychom v něm mnohdy vůbec nehledali.</a:t>
            </a:r>
          </a:p>
          <a:p>
            <a:endParaRPr lang="cs-CZ" dirty="0" smtClean="0"/>
          </a:p>
          <a:p>
            <a:endParaRPr lang="cs-CZ" dirty="0" smtClean="0"/>
          </a:p>
        </p:txBody>
      </p:sp>
      <p:sp>
        <p:nvSpPr>
          <p:cNvPr id="4" name="Zástupný symbol pro datum 3"/>
          <p:cNvSpPr>
            <a:spLocks noGrp="1"/>
          </p:cNvSpPr>
          <p:nvPr>
            <p:ph type="dt" sz="half" idx="10"/>
          </p:nvPr>
        </p:nvSpPr>
        <p:spPr/>
        <p:txBody>
          <a:bodyPr/>
          <a:lstStyle/>
          <a:p>
            <a:fld id="{2C42054E-FF22-4D8E-8F06-42E13D758725}"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39</a:t>
            </a:fld>
            <a:endParaRPr lang="cs-CZ"/>
          </a:p>
        </p:txBody>
      </p:sp>
    </p:spTree>
    <p:extLst>
      <p:ext uri="{BB962C8B-B14F-4D97-AF65-F5344CB8AC3E}">
        <p14:creationId xmlns:p14="http://schemas.microsoft.com/office/powerpoint/2010/main" val="82473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latin typeface="Times New Roman" panose="02020603050405020304" pitchFamily="18" charset="0"/>
                <a:cs typeface="Times New Roman" panose="02020603050405020304" pitchFamily="18" charset="0"/>
              </a:rPr>
              <a:t>Volba korpusu</a:t>
            </a:r>
          </a:p>
        </p:txBody>
      </p:sp>
      <p:pic>
        <p:nvPicPr>
          <p:cNvPr id="7" name="Zástupný symbol pro obsah 6"/>
          <p:cNvPicPr>
            <a:picLocks noGrp="1" noChangeAspect="1"/>
          </p:cNvPicPr>
          <p:nvPr>
            <p:ph idx="1"/>
          </p:nvPr>
        </p:nvPicPr>
        <p:blipFill>
          <a:blip r:embed="rId2"/>
          <a:stretch>
            <a:fillRect/>
          </a:stretch>
        </p:blipFill>
        <p:spPr>
          <a:xfrm>
            <a:off x="2036173" y="1825625"/>
            <a:ext cx="8119653" cy="4351338"/>
          </a:xfrm>
          <a:prstGeom prst="rect">
            <a:avLst/>
          </a:prstGeom>
        </p:spPr>
      </p:pic>
      <p:sp>
        <p:nvSpPr>
          <p:cNvPr id="4" name="Zástupný symbol pro datum 3"/>
          <p:cNvSpPr>
            <a:spLocks noGrp="1"/>
          </p:cNvSpPr>
          <p:nvPr>
            <p:ph type="dt" sz="half" idx="10"/>
          </p:nvPr>
        </p:nvSpPr>
        <p:spPr/>
        <p:txBody>
          <a:bodyPr/>
          <a:lstStyle/>
          <a:p>
            <a:fld id="{7A980B8B-676D-4054-AE0F-EE16829E9A0F}"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4</a:t>
            </a:fld>
            <a:endParaRPr lang="cs-CZ"/>
          </a:p>
        </p:txBody>
      </p:sp>
    </p:spTree>
    <p:extLst>
      <p:ext uri="{BB962C8B-B14F-4D97-AF65-F5344CB8AC3E}">
        <p14:creationId xmlns:p14="http://schemas.microsoft.com/office/powerpoint/2010/main" val="3686765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Bibliografie</a:t>
            </a:r>
            <a:endParaRPr lang="cs-CZ" dirty="0"/>
          </a:p>
        </p:txBody>
      </p:sp>
      <p:sp>
        <p:nvSpPr>
          <p:cNvPr id="3" name="Zástupný symbol pro obsah 2"/>
          <p:cNvSpPr>
            <a:spLocks noGrp="1"/>
          </p:cNvSpPr>
          <p:nvPr>
            <p:ph idx="1"/>
          </p:nvPr>
        </p:nvSpPr>
        <p:spPr/>
        <p:txBody>
          <a:bodyPr>
            <a:normAutofit fontScale="32500" lnSpcReduction="20000"/>
          </a:bodyPr>
          <a:lstStyle/>
          <a:p>
            <a:r>
              <a:rPr lang="cs-CZ" dirty="0"/>
              <a:t>Jan Hajič (2004): </a:t>
            </a:r>
            <a:r>
              <a:rPr lang="cs-CZ" i="1" dirty="0" err="1"/>
              <a:t>Disambiguation</a:t>
            </a:r>
            <a:r>
              <a:rPr lang="cs-CZ" i="1" dirty="0"/>
              <a:t> </a:t>
            </a:r>
            <a:r>
              <a:rPr lang="cs-CZ" i="1" dirty="0" err="1"/>
              <a:t>of</a:t>
            </a:r>
            <a:r>
              <a:rPr lang="cs-CZ" i="1" dirty="0"/>
              <a:t> </a:t>
            </a:r>
            <a:r>
              <a:rPr lang="cs-CZ" i="1" dirty="0" err="1"/>
              <a:t>Rich</a:t>
            </a:r>
            <a:r>
              <a:rPr lang="cs-CZ" i="1" dirty="0"/>
              <a:t> </a:t>
            </a:r>
            <a:r>
              <a:rPr lang="cs-CZ" i="1" dirty="0" err="1"/>
              <a:t>Inflection</a:t>
            </a:r>
            <a:r>
              <a:rPr lang="cs-CZ" i="1" dirty="0"/>
              <a:t> (</a:t>
            </a:r>
            <a:r>
              <a:rPr lang="cs-CZ" i="1" dirty="0" err="1"/>
              <a:t>Computational</a:t>
            </a:r>
            <a:r>
              <a:rPr lang="cs-CZ" i="1" dirty="0"/>
              <a:t> </a:t>
            </a:r>
            <a:r>
              <a:rPr lang="cs-CZ" i="1" dirty="0" err="1"/>
              <a:t>Morphology</a:t>
            </a:r>
            <a:r>
              <a:rPr lang="cs-CZ" i="1" dirty="0"/>
              <a:t> </a:t>
            </a:r>
            <a:r>
              <a:rPr lang="cs-CZ" i="1" dirty="0" err="1"/>
              <a:t>of</a:t>
            </a:r>
            <a:r>
              <a:rPr lang="cs-CZ" i="1" dirty="0"/>
              <a:t> Czech)</a:t>
            </a:r>
            <a:r>
              <a:rPr lang="cs-CZ" dirty="0"/>
              <a:t>. Vol. 1. Karolinum Charles University </a:t>
            </a:r>
            <a:r>
              <a:rPr lang="cs-CZ" dirty="0" err="1"/>
              <a:t>Press</a:t>
            </a:r>
            <a:r>
              <a:rPr lang="cs-CZ" dirty="0"/>
              <a:t>, Praha. </a:t>
            </a:r>
          </a:p>
          <a:p>
            <a:r>
              <a:rPr lang="cs-CZ" dirty="0"/>
              <a:t>Milena Hnátková, Michal Křen, Pavel Procházka, Hana Skoumalová (2014): </a:t>
            </a:r>
            <a:r>
              <a:rPr lang="cs-CZ" dirty="0" err="1"/>
              <a:t>The</a:t>
            </a:r>
            <a:r>
              <a:rPr lang="cs-CZ" dirty="0"/>
              <a:t> SYN-</a:t>
            </a:r>
            <a:r>
              <a:rPr lang="cs-CZ" dirty="0" err="1"/>
              <a:t>series</a:t>
            </a:r>
            <a:r>
              <a:rPr lang="cs-CZ" dirty="0"/>
              <a:t> </a:t>
            </a:r>
            <a:r>
              <a:rPr lang="cs-CZ" dirty="0" err="1"/>
              <a:t>corpora</a:t>
            </a:r>
            <a:r>
              <a:rPr lang="cs-CZ" dirty="0"/>
              <a:t> </a:t>
            </a:r>
            <a:r>
              <a:rPr lang="cs-CZ" dirty="0" err="1"/>
              <a:t>of</a:t>
            </a:r>
            <a:r>
              <a:rPr lang="cs-CZ" dirty="0"/>
              <a:t> </a:t>
            </a:r>
            <a:r>
              <a:rPr lang="cs-CZ" dirty="0" err="1"/>
              <a:t>written</a:t>
            </a:r>
            <a:r>
              <a:rPr lang="cs-CZ" dirty="0"/>
              <a:t> Czech. In: </a:t>
            </a:r>
            <a:r>
              <a:rPr lang="cs-CZ" i="1" dirty="0" err="1"/>
              <a:t>Proceedings</a:t>
            </a:r>
            <a:r>
              <a:rPr lang="cs-CZ" i="1" dirty="0"/>
              <a:t> </a:t>
            </a:r>
            <a:r>
              <a:rPr lang="cs-CZ" i="1" dirty="0" err="1"/>
              <a:t>of</a:t>
            </a:r>
            <a:r>
              <a:rPr lang="cs-CZ" i="1" dirty="0"/>
              <a:t> </a:t>
            </a:r>
            <a:r>
              <a:rPr lang="cs-CZ" i="1" dirty="0" err="1"/>
              <a:t>the</a:t>
            </a:r>
            <a:r>
              <a:rPr lang="cs-CZ" i="1" dirty="0"/>
              <a:t> </a:t>
            </a:r>
            <a:r>
              <a:rPr lang="cs-CZ" i="1" dirty="0" err="1"/>
              <a:t>Ninth</a:t>
            </a:r>
            <a:r>
              <a:rPr lang="cs-CZ" i="1" dirty="0"/>
              <a:t> International </a:t>
            </a:r>
            <a:r>
              <a:rPr lang="cs-CZ" i="1" dirty="0" err="1"/>
              <a:t>Conference</a:t>
            </a:r>
            <a:r>
              <a:rPr lang="cs-CZ" i="1" dirty="0"/>
              <a:t> on </a:t>
            </a:r>
            <a:r>
              <a:rPr lang="cs-CZ" i="1" dirty="0" err="1"/>
              <a:t>Language</a:t>
            </a:r>
            <a:r>
              <a:rPr lang="cs-CZ" i="1" dirty="0"/>
              <a:t> </a:t>
            </a:r>
            <a:r>
              <a:rPr lang="cs-CZ" i="1" dirty="0" err="1"/>
              <a:t>Resources</a:t>
            </a:r>
            <a:r>
              <a:rPr lang="cs-CZ" i="1" dirty="0"/>
              <a:t> and </a:t>
            </a:r>
            <a:r>
              <a:rPr lang="cs-CZ" i="1" dirty="0" err="1"/>
              <a:t>Evaluation</a:t>
            </a:r>
            <a:r>
              <a:rPr lang="cs-CZ" i="1" dirty="0"/>
              <a:t> (LREC'14)</a:t>
            </a:r>
            <a:r>
              <a:rPr lang="cs-CZ" dirty="0"/>
              <a:t>, s. 160–164. Reykjavík: ELRA. </a:t>
            </a:r>
            <a:r>
              <a:rPr lang="cs-CZ" u="sng" dirty="0">
                <a:hlinkClick r:id="rId2" tooltip="http://www.lrec-conf.org/proceedings/lrec2014/pdf/294_Paper.pdf"/>
              </a:rPr>
              <a:t>http://www.lrec-conf.org/proceedings/lrec2014/pdf/294_Paper.pdf</a:t>
            </a:r>
            <a:r>
              <a:rPr lang="cs-CZ" dirty="0"/>
              <a:t> </a:t>
            </a:r>
          </a:p>
          <a:p>
            <a:r>
              <a:rPr lang="cs-CZ" dirty="0"/>
              <a:t>Adam </a:t>
            </a:r>
            <a:r>
              <a:rPr lang="cs-CZ" dirty="0" err="1"/>
              <a:t>Kilgarriff</a:t>
            </a:r>
            <a:r>
              <a:rPr lang="cs-CZ" dirty="0"/>
              <a:t>, Pavel Rychlý, Pavel Smrž, David </a:t>
            </a:r>
            <a:r>
              <a:rPr lang="cs-CZ" dirty="0" err="1"/>
              <a:t>Tugwell</a:t>
            </a:r>
            <a:r>
              <a:rPr lang="cs-CZ" dirty="0"/>
              <a:t> (2004). Itri-04-08 </a:t>
            </a:r>
            <a:r>
              <a:rPr lang="cs-CZ" dirty="0" err="1"/>
              <a:t>the</a:t>
            </a:r>
            <a:r>
              <a:rPr lang="cs-CZ" dirty="0"/>
              <a:t> </a:t>
            </a:r>
            <a:r>
              <a:rPr lang="cs-CZ" dirty="0" err="1"/>
              <a:t>sketch</a:t>
            </a:r>
            <a:r>
              <a:rPr lang="cs-CZ" dirty="0"/>
              <a:t> </a:t>
            </a:r>
            <a:r>
              <a:rPr lang="cs-CZ" dirty="0" err="1"/>
              <a:t>engine</a:t>
            </a:r>
            <a:r>
              <a:rPr lang="cs-CZ" dirty="0"/>
              <a:t>. </a:t>
            </a:r>
            <a:r>
              <a:rPr lang="cs-CZ" i="1" dirty="0" err="1"/>
              <a:t>Information</a:t>
            </a:r>
            <a:r>
              <a:rPr lang="cs-CZ" i="1" dirty="0"/>
              <a:t> Technology</a:t>
            </a:r>
            <a:r>
              <a:rPr lang="cs-CZ" dirty="0"/>
              <a:t>.</a:t>
            </a:r>
          </a:p>
          <a:p>
            <a:r>
              <a:rPr lang="cs-CZ" dirty="0"/>
              <a:t>Adam </a:t>
            </a:r>
            <a:r>
              <a:rPr lang="cs-CZ" dirty="0" err="1"/>
              <a:t>Kilgarriff</a:t>
            </a:r>
            <a:r>
              <a:rPr lang="cs-CZ" dirty="0"/>
              <a:t>, Vojtěch Kovář, Simon Krek, Irena </a:t>
            </a:r>
            <a:r>
              <a:rPr lang="cs-CZ" dirty="0" err="1"/>
              <a:t>Srdanovič</a:t>
            </a:r>
            <a:r>
              <a:rPr lang="cs-CZ" dirty="0"/>
              <a:t>, Carole Tiberius (2010): A </a:t>
            </a:r>
            <a:r>
              <a:rPr lang="cs-CZ" dirty="0" err="1"/>
              <a:t>quantitative</a:t>
            </a:r>
            <a:r>
              <a:rPr lang="cs-CZ" dirty="0"/>
              <a:t> </a:t>
            </a:r>
            <a:r>
              <a:rPr lang="cs-CZ" dirty="0" err="1"/>
              <a:t>evaluation</a:t>
            </a:r>
            <a:r>
              <a:rPr lang="cs-CZ" dirty="0"/>
              <a:t> </a:t>
            </a:r>
            <a:r>
              <a:rPr lang="cs-CZ" dirty="0" err="1"/>
              <a:t>of</a:t>
            </a:r>
            <a:r>
              <a:rPr lang="cs-CZ" dirty="0"/>
              <a:t> </a:t>
            </a:r>
            <a:r>
              <a:rPr lang="cs-CZ" dirty="0" err="1"/>
              <a:t>word</a:t>
            </a:r>
            <a:r>
              <a:rPr lang="cs-CZ" dirty="0"/>
              <a:t> </a:t>
            </a:r>
            <a:r>
              <a:rPr lang="cs-CZ" dirty="0" err="1"/>
              <a:t>sketches</a:t>
            </a:r>
            <a:r>
              <a:rPr lang="cs-CZ" dirty="0"/>
              <a:t>. </a:t>
            </a:r>
            <a:r>
              <a:rPr lang="cs-CZ" i="1" dirty="0" err="1"/>
              <a:t>Proceedings</a:t>
            </a:r>
            <a:r>
              <a:rPr lang="cs-CZ" i="1" dirty="0"/>
              <a:t> </a:t>
            </a:r>
            <a:r>
              <a:rPr lang="cs-CZ" i="1" dirty="0" err="1"/>
              <a:t>of</a:t>
            </a:r>
            <a:r>
              <a:rPr lang="cs-CZ" i="1" dirty="0"/>
              <a:t> </a:t>
            </a:r>
            <a:r>
              <a:rPr lang="cs-CZ" i="1" dirty="0" err="1"/>
              <a:t>the</a:t>
            </a:r>
            <a:r>
              <a:rPr lang="cs-CZ" i="1" dirty="0"/>
              <a:t> 14th EURALEX International </a:t>
            </a:r>
            <a:r>
              <a:rPr lang="cs-CZ" i="1" dirty="0" err="1"/>
              <a:t>Congress</a:t>
            </a:r>
            <a:r>
              <a:rPr lang="cs-CZ" dirty="0"/>
              <a:t>, s. 372–379.</a:t>
            </a:r>
          </a:p>
          <a:p>
            <a:r>
              <a:rPr lang="cs-CZ" dirty="0"/>
              <a:t>Adam </a:t>
            </a:r>
            <a:r>
              <a:rPr lang="cs-CZ" dirty="0" err="1"/>
              <a:t>Kilgarriff</a:t>
            </a:r>
            <a:r>
              <a:rPr lang="cs-CZ" dirty="0"/>
              <a:t>, Vít </a:t>
            </a:r>
            <a:r>
              <a:rPr lang="cs-CZ" dirty="0" err="1"/>
              <a:t>Baisa</a:t>
            </a:r>
            <a:r>
              <a:rPr lang="cs-CZ" dirty="0"/>
              <a:t>, Jan Bušta, Miloš Jakubíček, Vojtěch </a:t>
            </a:r>
            <a:r>
              <a:rPr lang="cs-CZ" dirty="0" err="1"/>
              <a:t>Kovvář</a:t>
            </a:r>
            <a:r>
              <a:rPr lang="cs-CZ" dirty="0"/>
              <a:t>, Jan </a:t>
            </a:r>
            <a:r>
              <a:rPr lang="cs-CZ" dirty="0" err="1"/>
              <a:t>Michelfeit</a:t>
            </a:r>
            <a:r>
              <a:rPr lang="cs-CZ" dirty="0"/>
              <a:t>, Pavel Rychlý, Vít Suchomel (2014): </a:t>
            </a:r>
            <a:r>
              <a:rPr lang="cs-CZ" dirty="0" err="1"/>
              <a:t>The</a:t>
            </a:r>
            <a:r>
              <a:rPr lang="cs-CZ" dirty="0"/>
              <a:t> </a:t>
            </a:r>
            <a:r>
              <a:rPr lang="cs-CZ" dirty="0" err="1"/>
              <a:t>Sketch</a:t>
            </a:r>
            <a:r>
              <a:rPr lang="cs-CZ" dirty="0"/>
              <a:t> </a:t>
            </a:r>
            <a:r>
              <a:rPr lang="cs-CZ" dirty="0" err="1"/>
              <a:t>Engine</a:t>
            </a:r>
            <a:r>
              <a:rPr lang="cs-CZ" dirty="0"/>
              <a:t>: ten </a:t>
            </a:r>
            <a:r>
              <a:rPr lang="cs-CZ" dirty="0" err="1"/>
              <a:t>years</a:t>
            </a:r>
            <a:r>
              <a:rPr lang="cs-CZ" dirty="0"/>
              <a:t> on. </a:t>
            </a:r>
            <a:r>
              <a:rPr lang="cs-CZ" i="1" dirty="0" err="1"/>
              <a:t>Lexicography</a:t>
            </a:r>
            <a:r>
              <a:rPr lang="cs-CZ" dirty="0"/>
              <a:t>, 1, s. 7–36.</a:t>
            </a:r>
          </a:p>
          <a:p>
            <a:r>
              <a:rPr lang="cs-CZ" dirty="0"/>
              <a:t>Miloš Jakubíček, Adam </a:t>
            </a:r>
            <a:r>
              <a:rPr lang="cs-CZ" dirty="0" err="1"/>
              <a:t>Kilgarriff</a:t>
            </a:r>
            <a:r>
              <a:rPr lang="cs-CZ" dirty="0"/>
              <a:t>, Diana </a:t>
            </a:r>
            <a:r>
              <a:rPr lang="cs-CZ" dirty="0" err="1"/>
              <a:t>McCarthy</a:t>
            </a:r>
            <a:r>
              <a:rPr lang="cs-CZ" dirty="0"/>
              <a:t>, Pavel Rychlý (2010): Fast </a:t>
            </a:r>
            <a:r>
              <a:rPr lang="cs-CZ" dirty="0" err="1"/>
              <a:t>Syntactic</a:t>
            </a:r>
            <a:r>
              <a:rPr lang="cs-CZ" dirty="0"/>
              <a:t> </a:t>
            </a:r>
            <a:r>
              <a:rPr lang="cs-CZ" dirty="0" err="1"/>
              <a:t>Searching</a:t>
            </a:r>
            <a:r>
              <a:rPr lang="cs-CZ" dirty="0"/>
              <a:t> in Very </a:t>
            </a:r>
            <a:r>
              <a:rPr lang="cs-CZ" dirty="0" err="1"/>
              <a:t>Large</a:t>
            </a:r>
            <a:r>
              <a:rPr lang="cs-CZ" dirty="0"/>
              <a:t> </a:t>
            </a:r>
            <a:r>
              <a:rPr lang="cs-CZ" dirty="0" err="1"/>
              <a:t>Corpora</a:t>
            </a:r>
            <a:r>
              <a:rPr lang="cs-CZ" dirty="0"/>
              <a:t> </a:t>
            </a:r>
            <a:r>
              <a:rPr lang="cs-CZ" dirty="0" err="1"/>
              <a:t>for</a:t>
            </a:r>
            <a:r>
              <a:rPr lang="cs-CZ" dirty="0"/>
              <a:t> Many </a:t>
            </a:r>
            <a:r>
              <a:rPr lang="cs-CZ" dirty="0" err="1"/>
              <a:t>Languages</a:t>
            </a:r>
            <a:r>
              <a:rPr lang="cs-CZ" dirty="0"/>
              <a:t>. </a:t>
            </a:r>
            <a:r>
              <a:rPr lang="cs-CZ" i="1" dirty="0"/>
              <a:t>PACLIC</a:t>
            </a:r>
            <a:r>
              <a:rPr lang="cs-CZ" dirty="0"/>
              <a:t>, s. 741–747.</a:t>
            </a:r>
          </a:p>
          <a:p>
            <a:r>
              <a:rPr lang="cs-CZ" dirty="0"/>
              <a:t>Tomáš Jelínek (2008): Nové značkování v Českém národním korpusu. In: </a:t>
            </a:r>
            <a:r>
              <a:rPr lang="cs-CZ" i="1" dirty="0"/>
              <a:t>Naše řeč</a:t>
            </a:r>
            <a:r>
              <a:rPr lang="cs-CZ" dirty="0"/>
              <a:t>, 91, 1,s. 13–20. </a:t>
            </a:r>
          </a:p>
          <a:p>
            <a:r>
              <a:rPr lang="cs-CZ" dirty="0"/>
              <a:t>Vladimír </a:t>
            </a:r>
            <a:r>
              <a:rPr lang="cs-CZ" dirty="0" err="1"/>
              <a:t>Petkevič</a:t>
            </a:r>
            <a:r>
              <a:rPr lang="cs-CZ" dirty="0"/>
              <a:t> (2014): Problémy automatické morfologické </a:t>
            </a:r>
            <a:r>
              <a:rPr lang="cs-CZ" dirty="0" err="1"/>
              <a:t>disambiguace</a:t>
            </a:r>
            <a:r>
              <a:rPr lang="cs-CZ" dirty="0"/>
              <a:t> češtiny. In: </a:t>
            </a:r>
            <a:r>
              <a:rPr lang="cs-CZ" i="1" dirty="0"/>
              <a:t>Naše řeč</a:t>
            </a:r>
            <a:r>
              <a:rPr lang="cs-CZ" dirty="0"/>
              <a:t>, 97, 4, s. 194–207. </a:t>
            </a:r>
          </a:p>
          <a:p>
            <a:r>
              <a:rPr lang="cs-CZ" dirty="0"/>
              <a:t>Pavel Rychlý (2008): A </a:t>
            </a:r>
            <a:r>
              <a:rPr lang="cs-CZ" dirty="0" err="1"/>
              <a:t>Lexicographer-Friendly</a:t>
            </a:r>
            <a:r>
              <a:rPr lang="cs-CZ" dirty="0"/>
              <a:t> </a:t>
            </a:r>
            <a:r>
              <a:rPr lang="cs-CZ" dirty="0" err="1"/>
              <a:t>Association</a:t>
            </a:r>
            <a:r>
              <a:rPr lang="cs-CZ" dirty="0"/>
              <a:t> </a:t>
            </a:r>
            <a:r>
              <a:rPr lang="cs-CZ" dirty="0" err="1"/>
              <a:t>Score</a:t>
            </a:r>
            <a:r>
              <a:rPr lang="cs-CZ" dirty="0"/>
              <a:t>. </a:t>
            </a:r>
            <a:r>
              <a:rPr lang="cs-CZ" i="1" dirty="0" err="1"/>
              <a:t>Proc</a:t>
            </a:r>
            <a:r>
              <a:rPr lang="cs-CZ" i="1" dirty="0"/>
              <a:t>. 2nd Workshop on </a:t>
            </a:r>
            <a:r>
              <a:rPr lang="cs-CZ" i="1" dirty="0" err="1"/>
              <a:t>Recent</a:t>
            </a:r>
            <a:r>
              <a:rPr lang="cs-CZ" i="1" dirty="0"/>
              <a:t> </a:t>
            </a:r>
            <a:r>
              <a:rPr lang="cs-CZ" i="1" dirty="0" err="1"/>
              <a:t>Advances</a:t>
            </a:r>
            <a:r>
              <a:rPr lang="cs-CZ" i="1" dirty="0"/>
              <a:t> in Slavonic Natural </a:t>
            </a:r>
            <a:r>
              <a:rPr lang="cs-CZ" i="1" dirty="0" err="1"/>
              <a:t>Languages</a:t>
            </a:r>
            <a:r>
              <a:rPr lang="cs-CZ" i="1" dirty="0"/>
              <a:t> </a:t>
            </a:r>
            <a:r>
              <a:rPr lang="cs-CZ" i="1" dirty="0" err="1"/>
              <a:t>Processing</a:t>
            </a:r>
            <a:r>
              <a:rPr lang="cs-CZ" i="1" dirty="0"/>
              <a:t>, RASLAN</a:t>
            </a:r>
            <a:r>
              <a:rPr lang="cs-CZ" dirty="0"/>
              <a:t>, 2, s. 6–9.</a:t>
            </a:r>
          </a:p>
          <a:p>
            <a:r>
              <a:rPr lang="cs-CZ" dirty="0"/>
              <a:t>Drahomíra Spoustová, Jan Hajič, Jan Votrubec, Pavel Krbec, Pavel Květoň (2007): </a:t>
            </a:r>
            <a:r>
              <a:rPr lang="cs-CZ" dirty="0" err="1"/>
              <a:t>The</a:t>
            </a:r>
            <a:r>
              <a:rPr lang="cs-CZ" dirty="0"/>
              <a:t> Best </a:t>
            </a:r>
            <a:r>
              <a:rPr lang="cs-CZ" dirty="0" err="1"/>
              <a:t>of</a:t>
            </a:r>
            <a:r>
              <a:rPr lang="cs-CZ" dirty="0"/>
              <a:t> </a:t>
            </a:r>
            <a:r>
              <a:rPr lang="cs-CZ" dirty="0" err="1"/>
              <a:t>Two</a:t>
            </a:r>
            <a:r>
              <a:rPr lang="cs-CZ" dirty="0"/>
              <a:t> </a:t>
            </a:r>
            <a:r>
              <a:rPr lang="cs-CZ" dirty="0" err="1"/>
              <a:t>Worlds</a:t>
            </a:r>
            <a:r>
              <a:rPr lang="cs-CZ" dirty="0"/>
              <a:t>: </a:t>
            </a:r>
            <a:r>
              <a:rPr lang="cs-CZ" dirty="0" err="1"/>
              <a:t>Cooperation</a:t>
            </a:r>
            <a:r>
              <a:rPr lang="cs-CZ" dirty="0"/>
              <a:t> </a:t>
            </a:r>
            <a:r>
              <a:rPr lang="cs-CZ" dirty="0" err="1"/>
              <a:t>of</a:t>
            </a:r>
            <a:r>
              <a:rPr lang="cs-CZ" dirty="0"/>
              <a:t> </a:t>
            </a:r>
            <a:r>
              <a:rPr lang="cs-CZ" dirty="0" err="1"/>
              <a:t>Statistical</a:t>
            </a:r>
            <a:r>
              <a:rPr lang="cs-CZ" dirty="0"/>
              <a:t> and Rule-</a:t>
            </a:r>
            <a:r>
              <a:rPr lang="cs-CZ" dirty="0" err="1"/>
              <a:t>Based</a:t>
            </a:r>
            <a:r>
              <a:rPr lang="cs-CZ" dirty="0"/>
              <a:t> </a:t>
            </a:r>
            <a:r>
              <a:rPr lang="cs-CZ" dirty="0" err="1"/>
              <a:t>Taggers</a:t>
            </a:r>
            <a:r>
              <a:rPr lang="cs-CZ" dirty="0"/>
              <a:t> </a:t>
            </a:r>
            <a:r>
              <a:rPr lang="cs-CZ" dirty="0" err="1"/>
              <a:t>for</a:t>
            </a:r>
            <a:r>
              <a:rPr lang="cs-CZ" dirty="0"/>
              <a:t> Czech. In: </a:t>
            </a:r>
            <a:r>
              <a:rPr lang="cs-CZ" i="1" dirty="0" err="1"/>
              <a:t>Proceedings</a:t>
            </a:r>
            <a:r>
              <a:rPr lang="cs-CZ" i="1" dirty="0"/>
              <a:t> </a:t>
            </a:r>
            <a:r>
              <a:rPr lang="cs-CZ" i="1" dirty="0" err="1"/>
              <a:t>of</a:t>
            </a:r>
            <a:r>
              <a:rPr lang="cs-CZ" i="1" dirty="0"/>
              <a:t> </a:t>
            </a:r>
            <a:r>
              <a:rPr lang="cs-CZ" i="1" dirty="0" err="1"/>
              <a:t>the</a:t>
            </a:r>
            <a:r>
              <a:rPr lang="cs-CZ" i="1" dirty="0"/>
              <a:t> Workshop on </a:t>
            </a:r>
            <a:r>
              <a:rPr lang="cs-CZ" i="1" dirty="0" err="1"/>
              <a:t>Balto</a:t>
            </a:r>
            <a:r>
              <a:rPr lang="cs-CZ" i="1" dirty="0"/>
              <a:t>-Slavonic Natural </a:t>
            </a:r>
            <a:r>
              <a:rPr lang="cs-CZ" i="1" dirty="0" err="1"/>
              <a:t>Language</a:t>
            </a:r>
            <a:r>
              <a:rPr lang="cs-CZ" i="1" dirty="0"/>
              <a:t> </a:t>
            </a:r>
            <a:r>
              <a:rPr lang="cs-CZ" i="1" dirty="0" err="1"/>
              <a:t>Processing</a:t>
            </a:r>
            <a:r>
              <a:rPr lang="cs-CZ" dirty="0"/>
              <a:t>. ACL 2007, Praha, s. 67–74. </a:t>
            </a:r>
          </a:p>
          <a:p>
            <a:r>
              <a:rPr lang="cs-CZ" b="1" dirty="0"/>
              <a:t>Elektronické korpusy a korpusové nástroje</a:t>
            </a:r>
            <a:endParaRPr lang="cs-CZ" dirty="0"/>
          </a:p>
          <a:p>
            <a:r>
              <a:rPr lang="cs-CZ" dirty="0"/>
              <a:t>Křen, M. – Cvrček, V. – Čapka, T. – Čermáková, A. – Hnátková, M. – Chlumská, L. – Jelínek, T. – Kováříková, D. – </a:t>
            </a:r>
            <a:r>
              <a:rPr lang="cs-CZ" dirty="0" err="1"/>
              <a:t>Petkevič</a:t>
            </a:r>
            <a:r>
              <a:rPr lang="cs-CZ" dirty="0"/>
              <a:t>, V. – Procházka, P. – Skoumalová, H. – Škrabal, M. – Truneček, P. – </a:t>
            </a:r>
            <a:r>
              <a:rPr lang="cs-CZ" dirty="0" err="1"/>
              <a:t>Vondřička</a:t>
            </a:r>
            <a:r>
              <a:rPr lang="cs-CZ" dirty="0"/>
              <a:t>, P. – </a:t>
            </a:r>
            <a:r>
              <a:rPr lang="cs-CZ" dirty="0" err="1"/>
              <a:t>Zasina</a:t>
            </a:r>
            <a:r>
              <a:rPr lang="cs-CZ" dirty="0"/>
              <a:t>, A.: </a:t>
            </a:r>
            <a:r>
              <a:rPr lang="cs-CZ" i="1" dirty="0"/>
              <a:t>Korpus SYN, verze 6 z 18. 12. 2017</a:t>
            </a:r>
            <a:r>
              <a:rPr lang="cs-CZ" dirty="0"/>
              <a:t>. Ústav Českého národního korpusu FF UK, Praha 2017. Dostupný z WWW: http://www.korpus.cz </a:t>
            </a:r>
          </a:p>
          <a:p>
            <a:r>
              <a:rPr lang="cs-CZ" dirty="0"/>
              <a:t>FI MU – </a:t>
            </a:r>
            <a:r>
              <a:rPr lang="cs-CZ" i="1" dirty="0"/>
              <a:t>czTenTen12</a:t>
            </a:r>
            <a:r>
              <a:rPr lang="cs-CZ" dirty="0"/>
              <a:t>. Centrum zpracování přirozeného jazyka FI MU, Brno. Dostupný z: WWW: </a:t>
            </a:r>
            <a:r>
              <a:rPr lang="cs-CZ" u="sng" dirty="0">
                <a:hlinkClick r:id="rId3"/>
              </a:rPr>
              <a:t>http://ske.fi.muni.cz/bonito</a:t>
            </a:r>
            <a:r>
              <a:rPr lang="cs-CZ" u="sng" dirty="0"/>
              <a:t>.</a:t>
            </a:r>
            <a:endParaRPr lang="cs-CZ" dirty="0"/>
          </a:p>
          <a:p>
            <a:r>
              <a:rPr lang="cs-CZ" dirty="0"/>
              <a:t>Nástroj </a:t>
            </a:r>
            <a:r>
              <a:rPr lang="cs-CZ" i="1" dirty="0" err="1"/>
              <a:t>KonTetxt</a:t>
            </a:r>
            <a:r>
              <a:rPr lang="cs-CZ" dirty="0"/>
              <a:t> dostupný z: WWW: </a:t>
            </a:r>
            <a:r>
              <a:rPr lang="cs-CZ" u="sng" dirty="0">
                <a:hlinkClick r:id="rId4"/>
              </a:rPr>
              <a:t>https://kontext.korpus.cz/</a:t>
            </a:r>
            <a:r>
              <a:rPr lang="cs-CZ" u="sng" dirty="0" err="1">
                <a:hlinkClick r:id="rId4"/>
              </a:rPr>
              <a:t>first_form</a:t>
            </a:r>
            <a:r>
              <a:rPr lang="cs-CZ" dirty="0"/>
              <a:t>. </a:t>
            </a:r>
          </a:p>
          <a:p>
            <a:r>
              <a:rPr lang="cs-CZ" dirty="0"/>
              <a:t>Nástroj </a:t>
            </a:r>
            <a:r>
              <a:rPr lang="cs-CZ" i="1" dirty="0" err="1"/>
              <a:t>Sketch</a:t>
            </a:r>
            <a:r>
              <a:rPr lang="cs-CZ" i="1" dirty="0"/>
              <a:t> </a:t>
            </a:r>
            <a:r>
              <a:rPr lang="cs-CZ" i="1" dirty="0" err="1"/>
              <a:t>Engine</a:t>
            </a:r>
            <a:r>
              <a:rPr lang="cs-CZ" dirty="0"/>
              <a:t> dostupný z: WWW: </a:t>
            </a:r>
            <a:r>
              <a:rPr lang="cs-CZ" u="sng" dirty="0">
                <a:hlinkClick r:id="rId5"/>
              </a:rPr>
              <a:t>https://www.sketchengine.co.uk/</a:t>
            </a:r>
            <a:r>
              <a:rPr lang="cs-CZ" dirty="0"/>
              <a:t>.</a:t>
            </a:r>
          </a:p>
          <a:p>
            <a:r>
              <a:rPr lang="cs-CZ" dirty="0"/>
              <a:t>Nástroj </a:t>
            </a:r>
            <a:r>
              <a:rPr lang="cs-CZ" dirty="0" err="1"/>
              <a:t>SkELL</a:t>
            </a:r>
            <a:r>
              <a:rPr lang="cs-CZ" dirty="0"/>
              <a:t> dostupný z: WWW: </a:t>
            </a:r>
            <a:r>
              <a:rPr lang="cs-CZ" u="sng" dirty="0">
                <a:hlinkClick r:id="rId6"/>
              </a:rPr>
              <a:t>https://www.sketchengine.co.uk/</a:t>
            </a:r>
            <a:r>
              <a:rPr lang="cs-CZ" u="sng" dirty="0" err="1">
                <a:hlinkClick r:id="rId6"/>
              </a:rPr>
              <a:t>skell</a:t>
            </a:r>
            <a:r>
              <a:rPr lang="cs-CZ" u="sng" dirty="0">
                <a:hlinkClick r:id="rId6"/>
              </a:rPr>
              <a:t>/</a:t>
            </a:r>
            <a:r>
              <a:rPr lang="cs-CZ" dirty="0"/>
              <a:t>. </a:t>
            </a:r>
          </a:p>
          <a:p>
            <a:r>
              <a:rPr lang="cs-CZ" dirty="0"/>
              <a:t> Nástroj </a:t>
            </a:r>
            <a:r>
              <a:rPr lang="cs-CZ" i="1" dirty="0" err="1"/>
              <a:t>Treq</a:t>
            </a:r>
            <a:r>
              <a:rPr lang="cs-CZ" dirty="0"/>
              <a:t> dostupný z: WWW: </a:t>
            </a:r>
            <a:r>
              <a:rPr lang="cs-CZ" u="sng" dirty="0">
                <a:hlinkClick r:id="rId7"/>
              </a:rPr>
              <a:t>http://treq.korpus.cz/</a:t>
            </a:r>
            <a:r>
              <a:rPr lang="cs-CZ" u="sng" dirty="0" err="1">
                <a:hlinkClick r:id="rId7"/>
              </a:rPr>
              <a:t>index.php</a:t>
            </a:r>
            <a:r>
              <a:rPr lang="cs-CZ" dirty="0" smtClean="0"/>
              <a:t>.</a:t>
            </a:r>
            <a:endParaRPr lang="cs-CZ" dirty="0"/>
          </a:p>
        </p:txBody>
      </p:sp>
      <p:sp>
        <p:nvSpPr>
          <p:cNvPr id="4" name="Zástupný symbol pro datum 3"/>
          <p:cNvSpPr>
            <a:spLocks noGrp="1"/>
          </p:cNvSpPr>
          <p:nvPr>
            <p:ph type="dt" sz="half" idx="10"/>
          </p:nvPr>
        </p:nvSpPr>
        <p:spPr/>
        <p:txBody>
          <a:bodyPr/>
          <a:lstStyle/>
          <a:p>
            <a:fld id="{7C5E3531-46AD-4E7F-97D1-EEECDCC5D448}"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40</a:t>
            </a:fld>
            <a:endParaRPr lang="cs-CZ"/>
          </a:p>
        </p:txBody>
      </p:sp>
    </p:spTree>
    <p:extLst>
      <p:ext uri="{BB962C8B-B14F-4D97-AF65-F5344CB8AC3E}">
        <p14:creationId xmlns:p14="http://schemas.microsoft.com/office/powerpoint/2010/main" val="4056823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Děkuji vám za pozornost</a:t>
            </a:r>
            <a:endParaRPr lang="cs-CZ" dirty="0"/>
          </a:p>
        </p:txBody>
      </p:sp>
      <p:pic>
        <p:nvPicPr>
          <p:cNvPr id="7" name="Zástupný symbol pro obsah 6"/>
          <p:cNvPicPr>
            <a:picLocks noGrp="1" noChangeAspect="1"/>
          </p:cNvPicPr>
          <p:nvPr>
            <p:ph idx="1"/>
          </p:nvPr>
        </p:nvPicPr>
        <p:blipFill>
          <a:blip r:embed="rId2"/>
          <a:stretch>
            <a:fillRect/>
          </a:stretch>
        </p:blipFill>
        <p:spPr>
          <a:xfrm>
            <a:off x="2553417" y="1424648"/>
            <a:ext cx="6961517" cy="2497189"/>
          </a:xfrm>
          <a:prstGeom prst="rect">
            <a:avLst/>
          </a:prstGeom>
        </p:spPr>
      </p:pic>
      <p:sp>
        <p:nvSpPr>
          <p:cNvPr id="4" name="Zástupný symbol pro datum 3"/>
          <p:cNvSpPr>
            <a:spLocks noGrp="1"/>
          </p:cNvSpPr>
          <p:nvPr>
            <p:ph type="dt" sz="half" idx="10"/>
          </p:nvPr>
        </p:nvSpPr>
        <p:spPr/>
        <p:txBody>
          <a:bodyPr/>
          <a:lstStyle/>
          <a:p>
            <a:fld id="{C733E4D7-7004-478A-B711-78EC903238C1}"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41</a:t>
            </a:fld>
            <a:endParaRPr lang="cs-CZ"/>
          </a:p>
        </p:txBody>
      </p:sp>
      <p:pic>
        <p:nvPicPr>
          <p:cNvPr id="8" name="Obrázek 7"/>
          <p:cNvPicPr>
            <a:picLocks noChangeAspect="1"/>
          </p:cNvPicPr>
          <p:nvPr/>
        </p:nvPicPr>
        <p:blipFill>
          <a:blip r:embed="rId3"/>
          <a:stretch>
            <a:fillRect/>
          </a:stretch>
        </p:blipFill>
        <p:spPr>
          <a:xfrm>
            <a:off x="2303253" y="3893956"/>
            <a:ext cx="7585494" cy="2174807"/>
          </a:xfrm>
          <a:prstGeom prst="rect">
            <a:avLst/>
          </a:prstGeom>
        </p:spPr>
      </p:pic>
    </p:spTree>
    <p:extLst>
      <p:ext uri="{BB962C8B-B14F-4D97-AF65-F5344CB8AC3E}">
        <p14:creationId xmlns:p14="http://schemas.microsoft.com/office/powerpoint/2010/main" val="236769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Korpusy ÚČNK (http://wiki.korpus.cz/</a:t>
            </a:r>
            <a:r>
              <a:rPr lang="cs-CZ" dirty="0" err="1"/>
              <a:t>doku.php</a:t>
            </a:r>
            <a:r>
              <a:rPr lang="cs-CZ" dirty="0"/>
              <a:t>/</a:t>
            </a:r>
            <a:r>
              <a:rPr lang="cs-CZ" dirty="0" err="1"/>
              <a:t>cnk:uvod</a:t>
            </a:r>
            <a:r>
              <a:rPr lang="cs-CZ" dirty="0"/>
              <a:t>)</a:t>
            </a:r>
          </a:p>
        </p:txBody>
      </p:sp>
      <p:sp>
        <p:nvSpPr>
          <p:cNvPr id="3" name="Zástupný symbol pro obsah 2"/>
          <p:cNvSpPr>
            <a:spLocks noGrp="1"/>
          </p:cNvSpPr>
          <p:nvPr>
            <p:ph idx="1"/>
          </p:nvPr>
        </p:nvSpPr>
        <p:spPr/>
        <p:txBody>
          <a:bodyPr/>
          <a:lstStyle/>
          <a:p>
            <a:r>
              <a:rPr lang="cs-CZ" dirty="0" smtClean="0"/>
              <a:t>Psané synchronní obecné i specializované (</a:t>
            </a:r>
            <a:r>
              <a:rPr lang="cs-CZ" dirty="0" err="1" smtClean="0"/>
              <a:t>lemmatizované</a:t>
            </a:r>
            <a:r>
              <a:rPr lang="cs-CZ" dirty="0" smtClean="0"/>
              <a:t> a </a:t>
            </a:r>
            <a:r>
              <a:rPr lang="cs-CZ" dirty="0" err="1" smtClean="0"/>
              <a:t>tagované</a:t>
            </a:r>
            <a:r>
              <a:rPr lang="cs-CZ" dirty="0"/>
              <a:t> </a:t>
            </a:r>
            <a:r>
              <a:rPr lang="cs-CZ" dirty="0" smtClean="0"/>
              <a:t>morfologicky a částečně i syntakticky)</a:t>
            </a:r>
          </a:p>
          <a:p>
            <a:r>
              <a:rPr lang="cs-CZ" dirty="0" smtClean="0"/>
              <a:t>Mluvené synchronní obecné i specializované</a:t>
            </a:r>
          </a:p>
          <a:p>
            <a:r>
              <a:rPr lang="cs-CZ" dirty="0" smtClean="0"/>
              <a:t>Diachronní</a:t>
            </a:r>
          </a:p>
          <a:p>
            <a:r>
              <a:rPr lang="cs-CZ" dirty="0" smtClean="0"/>
              <a:t>Vícejazyčné – paralelní</a:t>
            </a:r>
          </a:p>
          <a:p>
            <a:r>
              <a:rPr lang="cs-CZ" dirty="0" smtClean="0"/>
              <a:t>Cizojazyčné webové</a:t>
            </a:r>
          </a:p>
          <a:p>
            <a:r>
              <a:rPr lang="cs-CZ" dirty="0" smtClean="0"/>
              <a:t>Cizojazyčné speciální</a:t>
            </a:r>
            <a:endParaRPr lang="cs-CZ" dirty="0"/>
          </a:p>
        </p:txBody>
      </p:sp>
      <p:sp>
        <p:nvSpPr>
          <p:cNvPr id="4" name="Zástupný symbol pro datum 3"/>
          <p:cNvSpPr>
            <a:spLocks noGrp="1"/>
          </p:cNvSpPr>
          <p:nvPr>
            <p:ph type="dt" sz="half" idx="10"/>
          </p:nvPr>
        </p:nvSpPr>
        <p:spPr/>
        <p:txBody>
          <a:bodyPr/>
          <a:lstStyle/>
          <a:p>
            <a:fld id="{56CE7BED-7440-4748-94DE-E4642B3FBF95}"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5</a:t>
            </a:fld>
            <a:endParaRPr lang="cs-CZ"/>
          </a:p>
        </p:txBody>
      </p:sp>
    </p:spTree>
    <p:extLst>
      <p:ext uri="{BB962C8B-B14F-4D97-AF65-F5344CB8AC3E}">
        <p14:creationId xmlns:p14="http://schemas.microsoft.com/office/powerpoint/2010/main" val="205519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Volba typu dotazu a jeho zápis v dotazovacím okně</a:t>
            </a:r>
            <a:endParaRPr lang="cs-CZ" dirty="0">
              <a:latin typeface="Times New Roman" panose="02020603050405020304" pitchFamily="18" charset="0"/>
              <a:cs typeface="Times New Roman" panose="02020603050405020304" pitchFamily="18" charset="0"/>
            </a:endParaRPr>
          </a:p>
        </p:txBody>
      </p:sp>
      <p:sp>
        <p:nvSpPr>
          <p:cNvPr id="4" name="Zástupný symbol pro datum 3"/>
          <p:cNvSpPr>
            <a:spLocks noGrp="1"/>
          </p:cNvSpPr>
          <p:nvPr>
            <p:ph type="dt" sz="half" idx="10"/>
          </p:nvPr>
        </p:nvSpPr>
        <p:spPr/>
        <p:txBody>
          <a:bodyPr/>
          <a:lstStyle/>
          <a:p>
            <a:fld id="{EA0E274A-5622-42D6-BA41-E76AD8908AF2}"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6</a:t>
            </a:fld>
            <a:endParaRPr lang="cs-CZ"/>
          </a:p>
        </p:txBody>
      </p:sp>
      <p:pic>
        <p:nvPicPr>
          <p:cNvPr id="10" name="Zástupný symbol pro obsah 9"/>
          <p:cNvPicPr>
            <a:picLocks noGrp="1" noChangeAspect="1"/>
          </p:cNvPicPr>
          <p:nvPr>
            <p:ph idx="1"/>
          </p:nvPr>
        </p:nvPicPr>
        <p:blipFill>
          <a:blip r:embed="rId2"/>
          <a:stretch>
            <a:fillRect/>
          </a:stretch>
        </p:blipFill>
        <p:spPr>
          <a:xfrm>
            <a:off x="2915885" y="1825625"/>
            <a:ext cx="6360230" cy="4351338"/>
          </a:xfrm>
          <a:prstGeom prst="rect">
            <a:avLst/>
          </a:prstGeom>
        </p:spPr>
      </p:pic>
    </p:spTree>
    <p:extLst>
      <p:ext uri="{BB962C8B-B14F-4D97-AF65-F5344CB8AC3E}">
        <p14:creationId xmlns:p14="http://schemas.microsoft.com/office/powerpoint/2010/main" val="915999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 dotazu</a:t>
            </a:r>
            <a:endParaRPr lang="cs-CZ" dirty="0"/>
          </a:p>
        </p:txBody>
      </p:sp>
      <p:sp>
        <p:nvSpPr>
          <p:cNvPr id="3" name="Zástupný symbol pro obsah 2"/>
          <p:cNvSpPr>
            <a:spLocks noGrp="1"/>
          </p:cNvSpPr>
          <p:nvPr>
            <p:ph idx="1"/>
          </p:nvPr>
        </p:nvSpPr>
        <p:spPr/>
        <p:txBody>
          <a:bodyPr/>
          <a:lstStyle/>
          <a:p>
            <a:r>
              <a:rPr lang="cs-CZ" dirty="0" smtClean="0"/>
              <a:t>Word</a:t>
            </a:r>
          </a:p>
          <a:p>
            <a:r>
              <a:rPr lang="cs-CZ" dirty="0" smtClean="0"/>
              <a:t>Lemma</a:t>
            </a:r>
          </a:p>
          <a:p>
            <a:r>
              <a:rPr lang="cs-CZ" dirty="0" smtClean="0"/>
              <a:t>Fráze</a:t>
            </a:r>
          </a:p>
          <a:p>
            <a:r>
              <a:rPr lang="cs-CZ" dirty="0" err="1" smtClean="0"/>
              <a:t>Cql</a:t>
            </a:r>
            <a:r>
              <a:rPr lang="cs-CZ" dirty="0" smtClean="0"/>
              <a:t> (corpus </a:t>
            </a:r>
            <a:r>
              <a:rPr lang="cs-CZ" dirty="0" err="1" smtClean="0"/>
              <a:t>querry</a:t>
            </a:r>
            <a:r>
              <a:rPr lang="cs-CZ" dirty="0" smtClean="0"/>
              <a:t> </a:t>
            </a:r>
            <a:r>
              <a:rPr lang="cs-CZ" dirty="0" err="1" smtClean="0"/>
              <a:t>language</a:t>
            </a:r>
            <a:r>
              <a:rPr lang="cs-CZ" dirty="0" smtClean="0"/>
              <a:t>)</a:t>
            </a:r>
            <a:endParaRPr lang="cs-CZ" dirty="0"/>
          </a:p>
        </p:txBody>
      </p:sp>
      <p:sp>
        <p:nvSpPr>
          <p:cNvPr id="4" name="Zástupný symbol pro datum 3"/>
          <p:cNvSpPr>
            <a:spLocks noGrp="1"/>
          </p:cNvSpPr>
          <p:nvPr>
            <p:ph type="dt" sz="half" idx="10"/>
          </p:nvPr>
        </p:nvSpPr>
        <p:spPr/>
        <p:txBody>
          <a:bodyPr/>
          <a:lstStyle/>
          <a:p>
            <a:fld id="{B96FB6AC-E334-4EA6-B09E-D2AA853E9F61}"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7</a:t>
            </a:fld>
            <a:endParaRPr lang="cs-CZ"/>
          </a:p>
        </p:txBody>
      </p:sp>
    </p:spTree>
    <p:extLst>
      <p:ext uri="{BB962C8B-B14F-4D97-AF65-F5344CB8AC3E}">
        <p14:creationId xmlns:p14="http://schemas.microsoft.com/office/powerpoint/2010/main" val="145830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9793" y="227102"/>
            <a:ext cx="10515600" cy="1325563"/>
          </a:xfrm>
        </p:spPr>
        <p:txBody>
          <a:bodyPr/>
          <a:lstStyle/>
          <a:p>
            <a:r>
              <a:rPr lang="cs-CZ" dirty="0" err="1" smtClean="0">
                <a:latin typeface="Times New Roman" panose="02020603050405020304" pitchFamily="18" charset="0"/>
                <a:cs typeface="Times New Roman" panose="02020603050405020304" pitchFamily="18" charset="0"/>
              </a:rPr>
              <a:t>Konkordanční</a:t>
            </a:r>
            <a:r>
              <a:rPr lang="cs-CZ" dirty="0" smtClean="0">
                <a:latin typeface="Times New Roman" panose="02020603050405020304" pitchFamily="18" charset="0"/>
                <a:cs typeface="Times New Roman" panose="02020603050405020304" pitchFamily="18" charset="0"/>
              </a:rPr>
              <a:t> seznam</a:t>
            </a:r>
            <a:endParaRPr lang="cs-CZ" dirty="0">
              <a:latin typeface="Times New Roman" panose="02020603050405020304" pitchFamily="18" charset="0"/>
              <a:cs typeface="Times New Roman" panose="02020603050405020304" pitchFamily="18" charset="0"/>
            </a:endParaRPr>
          </a:p>
        </p:txBody>
      </p:sp>
      <p:pic>
        <p:nvPicPr>
          <p:cNvPr id="7" name="Zástupný symbol pro obsah 6"/>
          <p:cNvPicPr>
            <a:picLocks noGrp="1" noChangeAspect="1"/>
          </p:cNvPicPr>
          <p:nvPr>
            <p:ph idx="1"/>
          </p:nvPr>
        </p:nvPicPr>
        <p:blipFill>
          <a:blip r:embed="rId2"/>
          <a:stretch>
            <a:fillRect/>
          </a:stretch>
        </p:blipFill>
        <p:spPr>
          <a:xfrm>
            <a:off x="838200" y="1964489"/>
            <a:ext cx="10515600" cy="4073610"/>
          </a:xfrm>
          <a:prstGeom prst="rect">
            <a:avLst/>
          </a:prstGeom>
        </p:spPr>
      </p:pic>
      <p:sp>
        <p:nvSpPr>
          <p:cNvPr id="4" name="Zástupný symbol pro datum 3"/>
          <p:cNvSpPr>
            <a:spLocks noGrp="1"/>
          </p:cNvSpPr>
          <p:nvPr>
            <p:ph type="dt" sz="half" idx="10"/>
          </p:nvPr>
        </p:nvSpPr>
        <p:spPr/>
        <p:txBody>
          <a:bodyPr/>
          <a:lstStyle/>
          <a:p>
            <a:fld id="{2C424D34-F6BA-46C7-8068-8F2356E6E565}"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8</a:t>
            </a:fld>
            <a:endParaRPr lang="cs-CZ"/>
          </a:p>
        </p:txBody>
      </p:sp>
    </p:spTree>
    <p:extLst>
      <p:ext uri="{BB962C8B-B14F-4D97-AF65-F5344CB8AC3E}">
        <p14:creationId xmlns:p14="http://schemas.microsoft.com/office/powerpoint/2010/main" val="2402932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Uložení (XLSX) </a:t>
            </a:r>
            <a:r>
              <a:rPr lang="cs-CZ" dirty="0" err="1" smtClean="0">
                <a:latin typeface="Times New Roman" panose="02020603050405020304" pitchFamily="18" charset="0"/>
                <a:cs typeface="Times New Roman" panose="02020603050405020304" pitchFamily="18" charset="0"/>
              </a:rPr>
              <a:t>of</a:t>
            </a:r>
            <a:r>
              <a:rPr lang="cs-CZ" dirty="0" smtClean="0">
                <a:latin typeface="Times New Roman" panose="02020603050405020304" pitchFamily="18" charset="0"/>
                <a:cs typeface="Times New Roman" panose="02020603050405020304" pitchFamily="18" charset="0"/>
              </a:rPr>
              <a:t> line</a:t>
            </a:r>
            <a:endParaRPr lang="cs-CZ" dirty="0">
              <a:latin typeface="Times New Roman" panose="02020603050405020304" pitchFamily="18" charset="0"/>
              <a:cs typeface="Times New Roman" panose="02020603050405020304" pitchFamily="18" charset="0"/>
            </a:endParaRPr>
          </a:p>
        </p:txBody>
      </p:sp>
      <p:pic>
        <p:nvPicPr>
          <p:cNvPr id="7" name="Zástupný symbol pro obsah 6"/>
          <p:cNvPicPr>
            <a:picLocks noGrp="1" noChangeAspect="1"/>
          </p:cNvPicPr>
          <p:nvPr>
            <p:ph idx="1"/>
          </p:nvPr>
        </p:nvPicPr>
        <p:blipFill>
          <a:blip r:embed="rId2"/>
          <a:stretch>
            <a:fillRect/>
          </a:stretch>
        </p:blipFill>
        <p:spPr>
          <a:xfrm>
            <a:off x="838200" y="2330931"/>
            <a:ext cx="10515600" cy="3340725"/>
          </a:xfrm>
          <a:prstGeom prst="rect">
            <a:avLst/>
          </a:prstGeom>
        </p:spPr>
      </p:pic>
      <p:sp>
        <p:nvSpPr>
          <p:cNvPr id="4" name="Zástupný symbol pro datum 3"/>
          <p:cNvSpPr>
            <a:spLocks noGrp="1"/>
          </p:cNvSpPr>
          <p:nvPr>
            <p:ph type="dt" sz="half" idx="10"/>
          </p:nvPr>
        </p:nvSpPr>
        <p:spPr/>
        <p:txBody>
          <a:bodyPr/>
          <a:lstStyle/>
          <a:p>
            <a:fld id="{54DC3071-0321-4129-9D7A-1804ABBB3E61}" type="datetime1">
              <a:rPr lang="cs-CZ" smtClean="0"/>
              <a:t>1.8.2018</a:t>
            </a:fld>
            <a:endParaRPr lang="cs-CZ"/>
          </a:p>
        </p:txBody>
      </p:sp>
      <p:sp>
        <p:nvSpPr>
          <p:cNvPr id="5" name="Zástupný symbol pro zápatí 4"/>
          <p:cNvSpPr>
            <a:spLocks noGrp="1"/>
          </p:cNvSpPr>
          <p:nvPr>
            <p:ph type="ftr" sz="quarter" idx="11"/>
          </p:nvPr>
        </p:nvSpPr>
        <p:spPr/>
        <p:txBody>
          <a:bodyPr/>
          <a:lstStyle/>
          <a:p>
            <a:r>
              <a:rPr lang="es-ES" smtClean="0"/>
              <a:t>LŠSS 2018</a:t>
            </a:r>
            <a:endParaRPr lang="cs-CZ"/>
          </a:p>
        </p:txBody>
      </p:sp>
      <p:sp>
        <p:nvSpPr>
          <p:cNvPr id="6" name="Zástupný symbol pro číslo snímku 5"/>
          <p:cNvSpPr>
            <a:spLocks noGrp="1"/>
          </p:cNvSpPr>
          <p:nvPr>
            <p:ph type="sldNum" sz="quarter" idx="12"/>
          </p:nvPr>
        </p:nvSpPr>
        <p:spPr/>
        <p:txBody>
          <a:bodyPr/>
          <a:lstStyle/>
          <a:p>
            <a:fld id="{82DB5CBE-2F7A-4F2D-B237-362A72275FAE}" type="slidenum">
              <a:rPr lang="cs-CZ" smtClean="0"/>
              <a:t>9</a:t>
            </a:fld>
            <a:endParaRPr lang="cs-CZ"/>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952" y="1678599"/>
            <a:ext cx="84010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386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1490</Words>
  <Application>Microsoft Office PowerPoint</Application>
  <PresentationFormat>Širokoúhlá obrazovka</PresentationFormat>
  <Paragraphs>242</Paragraphs>
  <Slides>41</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Calibri</vt:lpstr>
      <vt:lpstr>Calibri Light</vt:lpstr>
      <vt:lpstr>Times New Roman</vt:lpstr>
      <vt:lpstr>Motiv Office</vt:lpstr>
      <vt:lpstr>KonText a Sketch Engine – shody a rozdíly korpusových vyhledávačů v českém prostředí</vt:lpstr>
      <vt:lpstr>O čem budeme mluvit</vt:lpstr>
      <vt:lpstr>Český národní korpus</vt:lpstr>
      <vt:lpstr>Volba korpusu</vt:lpstr>
      <vt:lpstr>Korpusy ÚČNK (http://wiki.korpus.cz/doku.php/cnk:uvod)</vt:lpstr>
      <vt:lpstr>Volba typu dotazu a jeho zápis v dotazovacím okně</vt:lpstr>
      <vt:lpstr>Typ dotazu</vt:lpstr>
      <vt:lpstr>Konkordanční seznam</vt:lpstr>
      <vt:lpstr>Uložení (XLSX) of line</vt:lpstr>
      <vt:lpstr>Zobrazení</vt:lpstr>
      <vt:lpstr>Zobrazení lemma/tag u KWIC a zdroje (titul dokumentu)</vt:lpstr>
      <vt:lpstr>Jak číst tag (https://wiki.korpus.cz/doku.php/seznamy:tagy)</vt:lpstr>
      <vt:lpstr>Češi/Čech/NNMP1-----A----</vt:lpstr>
      <vt:lpstr>Jsou/být/VB-P---3-AA----I</vt:lpstr>
      <vt:lpstr>Zdroj (doctype)</vt:lpstr>
      <vt:lpstr>Kolokace  (bezprostředně po frázi – interval &lt;1,1&gt; hledáme statisticky významné kolokace slovních tvarů podle míry MI-score)</vt:lpstr>
      <vt:lpstr>Z výsledného seznamu kolkátů můžeme pomocí volby p/n (pozitivní/negativní) filtr získat konkordance se zvoleným kolokátem</vt:lpstr>
      <vt:lpstr>Jakým národem jsme ?</vt:lpstr>
      <vt:lpstr>Opět můžeme zopakovat hledání kolokací, tentokrát v intervalu &lt;2,2&gt;</vt:lpstr>
      <vt:lpstr>Další nástroje nabízené v rámci aplikace KonText</vt:lpstr>
      <vt:lpstr>SketchEngine (učo+sekundární heslo)</vt:lpstr>
      <vt:lpstr>Sketch Engine access funded by ELEXIS: 2018–2022 </vt:lpstr>
      <vt:lpstr>SketchEngine</vt:lpstr>
      <vt:lpstr>Sketch Engine a KonText - shody</vt:lpstr>
      <vt:lpstr>Funkce Word Sketch</vt:lpstr>
      <vt:lpstr>Word sketch Čech</vt:lpstr>
      <vt:lpstr>Funkce Thesaurus (zobrazení podobných slov)</vt:lpstr>
      <vt:lpstr>Thesaurus (zobrazení podobných slov)</vt:lpstr>
      <vt:lpstr>Sketch rozdíl (vizualizace kontextu dvojice)</vt:lpstr>
      <vt:lpstr>Sketch rozdíl (Čech/Němec)</vt:lpstr>
      <vt:lpstr>Sketch rozdíl (Čech/Američan)</vt:lpstr>
      <vt:lpstr>Korpusová lexikografie</vt:lpstr>
      <vt:lpstr>Treq: nástroj propojený s paralelními korpusy (překladový slovník) </vt:lpstr>
      <vt:lpstr>SkeLL: https://www.sketchengine.co.uk/skell/</vt:lpstr>
      <vt:lpstr>Příklady: hledání slov nebo frází a jejich zobrazení až ve 40 vhodných příkladových větách.</vt:lpstr>
      <vt:lpstr>Word sketch = kolokační profil slov: vyhledá pro základní tvar slova (např. „voda“ či „začít“) jeho nejčastější vazby zachycující kolokační a gramatické chování tohoto slova</vt:lpstr>
      <vt:lpstr>Podobná slova: hledá k základnímu tvaru slova další blízká slova, tj. nejen synonyma, ale i slova vyskytující se v podobných kontextech jako hledaný výraz (např. auto – vůz – loď ...).</vt:lpstr>
      <vt:lpstr>Co znamenají slova?</vt:lpstr>
      <vt:lpstr>Závěr</vt:lpstr>
      <vt:lpstr>Bibliografie</vt:lpstr>
      <vt:lpstr>Děkuji vám za pozornost</vt:lpstr>
    </vt:vector>
  </TitlesOfParts>
  <Company>FFMU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Korpusová lingvistika II</dc:title>
  <dc:creator>petr</dc:creator>
  <cp:lastModifiedBy>Petr</cp:lastModifiedBy>
  <cp:revision>51</cp:revision>
  <dcterms:created xsi:type="dcterms:W3CDTF">2018-02-27T11:06:20Z</dcterms:created>
  <dcterms:modified xsi:type="dcterms:W3CDTF">2018-08-01T09:54:33Z</dcterms:modified>
</cp:coreProperties>
</file>