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f2a721318_0_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4f2a721318_0_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4f2a721318_0_5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f2a721318_0_5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4f2a721318_0_5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4f2a721318_0_5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f2a721318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g4f2a721318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t/>
            </a:r>
            <a:endParaRPr/>
          </a:p>
        </p:txBody>
      </p:sp>
      <p:sp>
        <p:nvSpPr>
          <p:cNvPr id="63" name="Google Shape;63;g4f2a721318_0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03c82880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g503c82880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t/>
            </a:r>
            <a:endParaRPr/>
          </a:p>
        </p:txBody>
      </p:sp>
      <p:sp>
        <p:nvSpPr>
          <p:cNvPr id="70" name="Google Shape;70;g503c828807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f2a721318_0_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4f2a721318_0_4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4f2a721318_0_4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f2a721318_0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g4f2a721318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4f2a721318_0_1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f2a721318_0_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g4f2a721318_0_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4f2a721318_0_2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f2a721318_0_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4f2a721318_0_3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4f2a721318_0_3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f2a721318_0_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4f2a721318_0_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4f2a721318_0_3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>
  <p:cSld name="Úvodní sníme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524000" y="4944696"/>
            <a:ext cx="9144000" cy="471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2"/>
          <p:cNvSpPr txBox="1"/>
          <p:nvPr>
            <p:ph type="title"/>
          </p:nvPr>
        </p:nvSpPr>
        <p:spPr>
          <a:xfrm>
            <a:off x="1524000" y="854077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>
            <a:off x="5049301" y="2638753"/>
            <a:ext cx="471600" cy="4719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5860200" y="2638754"/>
            <a:ext cx="471600" cy="4719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6671099" y="2638752"/>
            <a:ext cx="471600" cy="4719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3581400" y="3541680"/>
            <a:ext cx="5029200" cy="471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Počítačové nástroje pro češtinu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Jaro 2019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vlevo">
  <p:cSld name="Obrázek vlevo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6400798" y="365125"/>
            <a:ext cx="49530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/>
          <p:nvPr/>
        </p:nvSpPr>
        <p:spPr>
          <a:xfrm>
            <a:off x="11474245" y="791931"/>
            <a:ext cx="717755" cy="4719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6400800" y="1825625"/>
            <a:ext cx="4953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"/>
          <p:cNvSpPr/>
          <p:nvPr>
            <p:ph idx="2" type="pic"/>
          </p:nvPr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vpravo">
  <p:cSld name="Obrázek vpravo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838200" y="365125"/>
            <a:ext cx="4953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838200" y="1825625"/>
            <a:ext cx="4953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/>
          <p:nvPr/>
        </p:nvSpPr>
        <p:spPr>
          <a:xfrm>
            <a:off x="0" y="791931"/>
            <a:ext cx="717755" cy="4719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4"/>
          <p:cNvSpPr/>
          <p:nvPr>
            <p:ph idx="2" type="pic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děkování">
  <p:cSld name="Poděkování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1524000" y="2072969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/>
          <p:nvPr/>
        </p:nvSpPr>
        <p:spPr>
          <a:xfrm>
            <a:off x="5004620" y="5173253"/>
            <a:ext cx="471600" cy="4719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5"/>
          <p:cNvSpPr/>
          <p:nvPr/>
        </p:nvSpPr>
        <p:spPr>
          <a:xfrm>
            <a:off x="5860200" y="5173253"/>
            <a:ext cx="471600" cy="4719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5"/>
          <p:cNvSpPr/>
          <p:nvPr/>
        </p:nvSpPr>
        <p:spPr>
          <a:xfrm>
            <a:off x="6715780" y="5173253"/>
            <a:ext cx="471600" cy="4719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obsah" type="obj">
  <p:cSld name="OBJECT">
    <p:bg>
      <p:bgPr>
        <a:gradFill>
          <a:gsLst>
            <a:gs pos="0">
              <a:srgbClr val="FEFEFE"/>
            </a:gs>
            <a:gs pos="100000">
              <a:srgbClr val="FEFEFE"/>
            </a:gs>
          </a:gsLst>
          <a:lin ang="3600000" scaled="0"/>
        </a:gra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791931"/>
            <a:ext cx="717755" cy="4719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2" name="Google Shape;52;p7"/>
          <p:cNvSpPr/>
          <p:nvPr/>
        </p:nvSpPr>
        <p:spPr>
          <a:xfrm>
            <a:off x="0" y="791931"/>
            <a:ext cx="717755" cy="4719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ujc.cas.cz" TargetMode="External"/><Relationship Id="rId4" Type="http://schemas.openxmlformats.org/officeDocument/2006/relationships/hyperlink" Target="http://www.fit.vutbr.cz" TargetMode="External"/><Relationship Id="rId5" Type="http://schemas.openxmlformats.org/officeDocument/2006/relationships/hyperlink" Target="http://www.fm.tul.cz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prirucka.ujc.cas.cz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" type="subTitle"/>
          </p:nvPr>
        </p:nvSpPr>
        <p:spPr>
          <a:xfrm>
            <a:off x="1524000" y="4944696"/>
            <a:ext cx="9144000" cy="471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Marie Novotná</a:t>
            </a:r>
            <a:endParaRPr/>
          </a:p>
        </p:txBody>
      </p:sp>
      <p:sp>
        <p:nvSpPr>
          <p:cNvPr id="59" name="Google Shape;59;p8"/>
          <p:cNvSpPr txBox="1"/>
          <p:nvPr>
            <p:ph idx="4294967295" type="ctrTitle"/>
          </p:nvPr>
        </p:nvSpPr>
        <p:spPr>
          <a:xfrm>
            <a:off x="1524000" y="854077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Úvod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838200" y="365125"/>
            <a:ext cx="1034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Příbuzná pracoviště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838200" y="1825625"/>
            <a:ext cx="110154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49225" lvl="0" marL="339725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rgbClr val="00B050"/>
              </a:solidFill>
            </a:endParaRPr>
          </a:p>
          <a:p>
            <a:pPr indent="-301625" lvl="0" marL="339725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cs-CZ" sz="2400">
                <a:solidFill>
                  <a:srgbClr val="00B0F0"/>
                </a:solidFill>
              </a:rPr>
              <a:t>Centrum zpracování přirozeného jazyka</a:t>
            </a:r>
            <a:r>
              <a:rPr lang="cs-CZ" sz="2400">
                <a:solidFill>
                  <a:srgbClr val="00B050"/>
                </a:solidFill>
              </a:rPr>
              <a:t> </a:t>
            </a:r>
            <a:r>
              <a:rPr lang="cs-CZ" sz="2400"/>
              <a:t>FI MU Brno – http://nlp.fi.muni.cz/ </a:t>
            </a:r>
            <a:endParaRPr sz="2400"/>
          </a:p>
          <a:p>
            <a:pPr indent="-301625" lvl="0" marL="339725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cs-CZ" sz="2400">
                <a:solidFill>
                  <a:srgbClr val="00B0F0"/>
                </a:solidFill>
              </a:rPr>
              <a:t>Ústav formální a aplikované lingvistiky</a:t>
            </a:r>
            <a:r>
              <a:rPr lang="cs-CZ" sz="2400">
                <a:solidFill>
                  <a:srgbClr val="0070C0"/>
                </a:solidFill>
              </a:rPr>
              <a:t> </a:t>
            </a:r>
            <a:r>
              <a:rPr lang="cs-CZ" sz="2400"/>
              <a:t>MFF UK Praha – http://ufal.mff.cuni.cz</a:t>
            </a:r>
            <a:endParaRPr sz="2400"/>
          </a:p>
          <a:p>
            <a:pPr indent="-301625" lvl="0" marL="339725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cs-CZ" sz="2400">
                <a:solidFill>
                  <a:srgbClr val="00B0F0"/>
                </a:solidFill>
              </a:rPr>
              <a:t>Ústav teoretické a komputační lingvistiky</a:t>
            </a:r>
            <a:r>
              <a:rPr lang="cs-CZ" sz="2400">
                <a:solidFill>
                  <a:srgbClr val="00B050"/>
                </a:solidFill>
              </a:rPr>
              <a:t> </a:t>
            </a:r>
            <a:r>
              <a:rPr lang="cs-CZ" sz="2400"/>
              <a:t>FF UK Praha – http://utkl.ff.cuni.cz</a:t>
            </a:r>
            <a:endParaRPr sz="2400"/>
          </a:p>
          <a:p>
            <a:pPr indent="-301625" lvl="0" marL="339725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cs-CZ" sz="2400">
                <a:solidFill>
                  <a:srgbClr val="00B0F0"/>
                </a:solidFill>
              </a:rPr>
              <a:t>Ústav Českého národního korpusu</a:t>
            </a:r>
            <a:r>
              <a:rPr lang="cs-CZ" sz="2400">
                <a:solidFill>
                  <a:srgbClr val="00B050"/>
                </a:solidFill>
              </a:rPr>
              <a:t> </a:t>
            </a:r>
            <a:r>
              <a:rPr lang="cs-CZ" sz="2400"/>
              <a:t>FF UK Praha – http://www.korpus.cz</a:t>
            </a:r>
            <a:endParaRPr sz="2400"/>
          </a:p>
          <a:p>
            <a:pPr indent="-301625" lvl="0" marL="339725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cs-CZ" sz="2400">
                <a:solidFill>
                  <a:srgbClr val="00B0F0"/>
                </a:solidFill>
              </a:rPr>
              <a:t>Ústav pro jazyk český </a:t>
            </a:r>
            <a:r>
              <a:rPr lang="cs-CZ" sz="2400"/>
              <a:t>AV Č</a:t>
            </a:r>
            <a:r>
              <a:rPr lang="cs-CZ" sz="2400">
                <a:solidFill>
                  <a:srgbClr val="000000"/>
                </a:solidFill>
              </a:rPr>
              <a:t>R – </a:t>
            </a:r>
            <a:r>
              <a:rPr lang="cs-CZ" sz="2400">
                <a:solidFill>
                  <a:srgbClr val="000000"/>
                </a:solidFill>
                <a:uFill>
                  <a:noFill/>
                </a:uFill>
                <a:hlinkClick r:id="rId3"/>
              </a:rPr>
              <a:t>http://www.ujc.cas.cz</a:t>
            </a:r>
            <a:endParaRPr sz="2400">
              <a:solidFill>
                <a:srgbClr val="000000"/>
              </a:solidFill>
            </a:endParaRPr>
          </a:p>
          <a:p>
            <a:pPr indent="-301625" lvl="0" marL="339725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cs-CZ" sz="2400">
                <a:solidFill>
                  <a:srgbClr val="00B0F0"/>
                </a:solidFill>
              </a:rPr>
              <a:t>Fakulta informačních technologií</a:t>
            </a:r>
            <a:r>
              <a:rPr lang="cs-CZ" sz="2400">
                <a:solidFill>
                  <a:srgbClr val="00B050"/>
                </a:solidFill>
              </a:rPr>
              <a:t> </a:t>
            </a:r>
            <a:r>
              <a:rPr lang="cs-CZ" sz="2400"/>
              <a:t>VUT Brno</a:t>
            </a:r>
            <a:r>
              <a:rPr lang="cs-CZ" sz="2400">
                <a:solidFill>
                  <a:srgbClr val="000000"/>
                </a:solidFill>
              </a:rPr>
              <a:t> – </a:t>
            </a:r>
            <a:r>
              <a:rPr lang="cs-CZ" sz="2400">
                <a:solidFill>
                  <a:srgbClr val="000000"/>
                </a:solidFill>
                <a:uFill>
                  <a:noFill/>
                </a:uFill>
                <a:hlinkClick r:id="rId4"/>
              </a:rPr>
              <a:t>http://www.fit.vutbr.cz</a:t>
            </a:r>
            <a:endParaRPr sz="2400">
              <a:solidFill>
                <a:srgbClr val="000000"/>
              </a:solidFill>
            </a:endParaRPr>
          </a:p>
          <a:p>
            <a:pPr indent="-301625" lvl="0" marL="339725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cs-CZ" sz="2400">
                <a:solidFill>
                  <a:srgbClr val="00B0F0"/>
                </a:solidFill>
              </a:rPr>
              <a:t>Katedra informatiky a výpočetní techniky</a:t>
            </a:r>
            <a:r>
              <a:rPr lang="cs-CZ" sz="2400">
                <a:solidFill>
                  <a:srgbClr val="00B050"/>
                </a:solidFill>
              </a:rPr>
              <a:t> </a:t>
            </a:r>
            <a:r>
              <a:rPr lang="cs-CZ" sz="2400"/>
              <a:t>– http://www.kiv.zcu.cz, </a:t>
            </a:r>
            <a:br>
              <a:rPr lang="cs-CZ" sz="2400"/>
            </a:br>
            <a:r>
              <a:rPr lang="cs-CZ" sz="2400">
                <a:solidFill>
                  <a:srgbClr val="00B0F0"/>
                </a:solidFill>
              </a:rPr>
              <a:t>Katedra kybernetiky </a:t>
            </a:r>
            <a:r>
              <a:rPr lang="cs-CZ" sz="2400"/>
              <a:t>http://www.kky.zcu.cz FAV ZCU Plzeň</a:t>
            </a:r>
            <a:endParaRPr sz="2400">
              <a:solidFill>
                <a:srgbClr val="CCCCFF"/>
              </a:solidFill>
            </a:endParaRPr>
          </a:p>
          <a:p>
            <a:pPr indent="-301625" lvl="0" marL="339725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cs-CZ" sz="2400">
                <a:solidFill>
                  <a:srgbClr val="00B0F0"/>
                </a:solidFill>
              </a:rPr>
              <a:t>Ústav informačních technologií a elektroniky</a:t>
            </a:r>
            <a:r>
              <a:rPr lang="cs-CZ" sz="2400">
                <a:solidFill>
                  <a:srgbClr val="00B050"/>
                </a:solidFill>
              </a:rPr>
              <a:t> </a:t>
            </a:r>
            <a:r>
              <a:rPr lang="cs-CZ" sz="2400"/>
              <a:t>FM TU Liberec – </a:t>
            </a:r>
            <a:r>
              <a:rPr lang="cs-CZ" sz="2400">
                <a:solidFill>
                  <a:srgbClr val="000000"/>
                </a:solidFill>
                <a:uFill>
                  <a:noFill/>
                </a:uFill>
                <a:hlinkClick r:id="rId5"/>
              </a:rPr>
              <a:t>http://www.fm.tul.cz</a:t>
            </a:r>
            <a:endParaRPr sz="2400">
              <a:solidFill>
                <a:srgbClr val="000000"/>
              </a:solidFill>
            </a:endParaRPr>
          </a:p>
          <a:p>
            <a:pPr indent="-301625" lvl="0" marL="339725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cs-CZ" sz="2400">
                <a:solidFill>
                  <a:srgbClr val="00B0F0"/>
                </a:solidFill>
              </a:rPr>
              <a:t>Slovenský národný korpus</a:t>
            </a:r>
            <a:r>
              <a:rPr lang="cs-CZ" sz="2400"/>
              <a:t>, JÚĽŠ SAV Bratislava – http://korpus.juls.savba.sk/ 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838200" y="365125"/>
            <a:ext cx="1034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Bonus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838200" y="1825625"/>
            <a:ext cx="110154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cs-CZ" sz="3200">
                <a:solidFill>
                  <a:srgbClr val="00B0F0"/>
                </a:solidFill>
              </a:rPr>
              <a:t>Internetová jazyková příručka</a:t>
            </a:r>
            <a:r>
              <a:rPr lang="cs-CZ" sz="3200">
                <a:solidFill>
                  <a:srgbClr val="00B050"/>
                </a:solidFill>
              </a:rPr>
              <a:t> </a:t>
            </a:r>
            <a:r>
              <a:rPr lang="cs-CZ" sz="3200"/>
              <a:t>–</a:t>
            </a:r>
            <a:r>
              <a:rPr lang="cs-CZ" sz="2400"/>
              <a:t> </a:t>
            </a:r>
            <a:r>
              <a:rPr lang="cs-CZ" sz="3200">
                <a:solidFill>
                  <a:srgbClr val="000000"/>
                </a:solidFill>
                <a:uFill>
                  <a:noFill/>
                </a:uFill>
                <a:hlinkClick r:id="rId3"/>
              </a:rPr>
              <a:t>http://prirucka.ujc.cas.cz</a:t>
            </a:r>
            <a:endParaRPr sz="3200"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cs-CZ" sz="3200">
                <a:solidFill>
                  <a:srgbClr val="00B0F0"/>
                </a:solidFill>
              </a:rPr>
              <a:t>WebMetaTrans</a:t>
            </a:r>
            <a:r>
              <a:rPr lang="cs-CZ" sz="3200"/>
              <a:t> – http://metatrans.fi.muni.cz</a:t>
            </a:r>
            <a:endParaRPr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1524000" y="2072969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Děkuji za pozornost!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838200" y="365125"/>
            <a:ext cx="5257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Organizační informace</a:t>
            </a:r>
            <a:endParaRPr/>
          </a:p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838200" y="1825625"/>
            <a:ext cx="49530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921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doktorandi českého jazyka</a:t>
            </a:r>
            <a:endParaRPr/>
          </a:p>
          <a:p>
            <a:pPr indent="-2921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docházka (2 absence)</a:t>
            </a:r>
            <a:endParaRPr/>
          </a:p>
          <a:p>
            <a:pPr indent="-2921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seminární úkol</a:t>
            </a:r>
            <a:endParaRPr/>
          </a:p>
          <a:p>
            <a:pPr indent="-2921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3 kredity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838200" y="365125"/>
            <a:ext cx="5257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Organizační informace</a:t>
            </a:r>
            <a:endParaRPr/>
          </a:p>
        </p:txBody>
      </p:sp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838200" y="1825625"/>
            <a:ext cx="49530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921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doktorandi českého jazyka</a:t>
            </a:r>
            <a:endParaRPr/>
          </a:p>
          <a:p>
            <a:pPr indent="-2921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docházka (2 absence)</a:t>
            </a:r>
            <a:endParaRPr/>
          </a:p>
          <a:p>
            <a:pPr indent="-2921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seminární úkol</a:t>
            </a:r>
            <a:endParaRPr/>
          </a:p>
          <a:p>
            <a:pPr indent="-2921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3 kredity</a:t>
            </a:r>
            <a:endParaRPr/>
          </a:p>
        </p:txBody>
      </p:sp>
      <p:pic>
        <p:nvPicPr>
          <p:cNvPr id="74" name="Google Shape;74;p10"/>
          <p:cNvPicPr preferRelativeResize="0"/>
          <p:nvPr/>
        </p:nvPicPr>
        <p:blipFill rotWithShape="1">
          <a:blip r:embed="rId3">
            <a:alphaModFix/>
          </a:blip>
          <a:srcRect b="0" l="32901" r="31339" t="0"/>
          <a:stretch/>
        </p:blipFill>
        <p:spPr>
          <a:xfrm>
            <a:off x="6256275" y="1825625"/>
            <a:ext cx="4575225" cy="401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>
            <p:ph type="title"/>
          </p:nvPr>
        </p:nvSpPr>
        <p:spPr>
          <a:xfrm>
            <a:off x="838200" y="365125"/>
            <a:ext cx="1034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Obsah kurzu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1" name="Google Shape;81;p11"/>
          <p:cNvSpPr txBox="1"/>
          <p:nvPr>
            <p:ph idx="1" type="body"/>
          </p:nvPr>
        </p:nvSpPr>
        <p:spPr>
          <a:xfrm>
            <a:off x="838200" y="1825625"/>
            <a:ext cx="103467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667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cs-CZ" sz="2400"/>
              <a:t>počítačová lexikografie</a:t>
            </a:r>
            <a:r>
              <a:rPr lang="cs-CZ" sz="2400"/>
              <a:t> – DEBDict, DEBWrite, lexikální databáze, Vokabulář webový a další</a:t>
            </a:r>
            <a:endParaRPr sz="2400"/>
          </a:p>
          <a:p>
            <a:pPr indent="-266700" lvl="0" marL="228600" rtl="0" algn="l"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b="1" lang="cs-CZ" sz="2400"/>
              <a:t>korpusová lingvistika </a:t>
            </a:r>
            <a:r>
              <a:rPr lang="cs-CZ" sz="2400"/>
              <a:t>– KonText, Sketch Engine</a:t>
            </a:r>
            <a:endParaRPr sz="2400"/>
          </a:p>
          <a:p>
            <a:pPr indent="-266700" lvl="0" marL="228600" rtl="0" algn="l"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b="1" lang="cs-CZ" sz="2400"/>
              <a:t>morfologická analýza </a:t>
            </a:r>
            <a:r>
              <a:rPr lang="cs-CZ" sz="2400"/>
              <a:t>– Ajka, Majka, Morče, MorphoDiTa, atributivní a poziční systém</a:t>
            </a:r>
            <a:endParaRPr sz="2400"/>
          </a:p>
          <a:p>
            <a:pPr indent="-266700" lvl="0" marL="228600" rtl="0" algn="l"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b="1" lang="cs-CZ" sz="2400"/>
              <a:t>derivační</a:t>
            </a:r>
            <a:r>
              <a:rPr lang="cs-CZ" sz="2400"/>
              <a:t> </a:t>
            </a:r>
            <a:r>
              <a:rPr b="1" lang="cs-CZ" sz="2400"/>
              <a:t>rozhraní</a:t>
            </a:r>
            <a:r>
              <a:rPr lang="cs-CZ" sz="2400"/>
              <a:t> – Deriv, Morfio a další </a:t>
            </a:r>
            <a:endParaRPr sz="2400"/>
          </a:p>
          <a:p>
            <a:pPr indent="-266700" lvl="0" marL="228600" rtl="0" algn="l"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b="1" lang="cs-CZ" sz="2400"/>
              <a:t>syntaktická</a:t>
            </a:r>
            <a:r>
              <a:rPr lang="cs-CZ" sz="2400"/>
              <a:t> </a:t>
            </a:r>
            <a:r>
              <a:rPr b="1" lang="cs-CZ" sz="2400"/>
              <a:t>analýza</a:t>
            </a:r>
            <a:r>
              <a:rPr lang="cs-CZ" sz="2400"/>
              <a:t> – Synt, Set, PDT (stromové banky)</a:t>
            </a:r>
            <a:endParaRPr sz="2400"/>
          </a:p>
          <a:p>
            <a:pPr indent="-266700" lvl="0" marL="228600" rtl="0" algn="l"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b="1" lang="cs-CZ" sz="2400"/>
              <a:t>sémantická</a:t>
            </a:r>
            <a:r>
              <a:rPr lang="cs-CZ" sz="2400"/>
              <a:t> </a:t>
            </a:r>
            <a:r>
              <a:rPr b="1" lang="cs-CZ" sz="2400"/>
              <a:t>analýza</a:t>
            </a:r>
            <a:r>
              <a:rPr lang="cs-CZ" sz="2400"/>
              <a:t> – WordNet, FrameNet, VerbNet </a:t>
            </a:r>
            <a:endParaRPr sz="2400"/>
          </a:p>
          <a:p>
            <a:pPr indent="-266700" lvl="0" marL="228600" rtl="0" algn="l"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b="1" lang="cs-CZ" sz="2400"/>
              <a:t>valenční databáze </a:t>
            </a:r>
            <a:r>
              <a:rPr lang="cs-CZ" sz="2400"/>
              <a:t>– Vallex, VerbaLex</a:t>
            </a:r>
            <a:endParaRPr sz="2400"/>
          </a:p>
          <a:p>
            <a:pPr indent="-266700" lvl="0" marL="228600" rtl="0" algn="l"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b="1" lang="cs-CZ" sz="2400"/>
              <a:t>slovotvorba</a:t>
            </a:r>
            <a:r>
              <a:rPr lang="cs-CZ" sz="2400"/>
              <a:t> – Deriv, Morfio, DeriNet</a:t>
            </a:r>
            <a:endParaRPr sz="2400"/>
          </a:p>
          <a:p>
            <a:pPr indent="-266700" lvl="0" marL="228600" rtl="0" algn="l"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b="1" lang="cs-CZ" sz="2400"/>
              <a:t>rozpoznávání a syntéza řeči</a:t>
            </a:r>
            <a:endParaRPr sz="2400"/>
          </a:p>
          <a:p>
            <a:pPr indent="-266700" lvl="0" marL="228600" rtl="0" algn="l"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cs-CZ" sz="2400"/>
              <a:t>seminární práce, hry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type="title"/>
          </p:nvPr>
        </p:nvSpPr>
        <p:spPr>
          <a:xfrm>
            <a:off x="838200" y="365125"/>
            <a:ext cx="5257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Počítačová lingvistika</a:t>
            </a:r>
            <a:endParaRPr/>
          </a:p>
        </p:txBody>
      </p:sp>
      <p:sp>
        <p:nvSpPr>
          <p:cNvPr id="88" name="Google Shape;88;p12"/>
          <p:cNvSpPr txBox="1"/>
          <p:nvPr>
            <p:ph idx="1" type="body"/>
          </p:nvPr>
        </p:nvSpPr>
        <p:spPr>
          <a:xfrm>
            <a:off x="838200" y="1825625"/>
            <a:ext cx="103467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obor mezi informatikou a lingvistikou</a:t>
            </a:r>
            <a:endParaRPr/>
          </a:p>
          <a:p>
            <a:pPr indent="-2264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detailní analýza jazyka a jeho formální popis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výsledkem jsou denně používané aplikace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korektor překlepů a gramatiky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vyhledávání na webu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prediktivní psaní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překladače jazyků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/>
          <p:nvPr>
            <p:ph type="title"/>
          </p:nvPr>
        </p:nvSpPr>
        <p:spPr>
          <a:xfrm>
            <a:off x="838200" y="365125"/>
            <a:ext cx="1034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Počítačové zpracování přirozeného jazyka</a:t>
            </a:r>
            <a:endParaRPr/>
          </a:p>
        </p:txBody>
      </p:sp>
      <p:sp>
        <p:nvSpPr>
          <p:cNvPr id="95" name="Google Shape;95;p13"/>
          <p:cNvSpPr txBox="1"/>
          <p:nvPr>
            <p:ph idx="1" type="body"/>
          </p:nvPr>
        </p:nvSpPr>
        <p:spPr>
          <a:xfrm>
            <a:off x="838200" y="1825625"/>
            <a:ext cx="103467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počítačové zpracování x přirozený jazyk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jak funguje počítač?</a:t>
            </a:r>
            <a:endParaRPr/>
          </a:p>
          <a:p>
            <a:pPr indent="-2921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jak funguje přirozený jazyk?</a:t>
            </a:r>
            <a:endParaRPr/>
          </a:p>
          <a:p>
            <a:pPr indent="-2921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formální popis jazyka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pravidelnost v jazyce (cca 80 %</a:t>
            </a:r>
            <a:r>
              <a:rPr lang="cs-CZ">
                <a:solidFill>
                  <a:srgbClr val="000000"/>
                </a:solidFill>
              </a:rPr>
              <a:t>) 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– algoritmický popis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838200" y="365125"/>
            <a:ext cx="1034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Počítačové zpracování češtiny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– zásady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838200" y="1825625"/>
            <a:ext cx="103467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921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proč to chceme? (cíl, účel, uživatel)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286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jak toho dosáhneme? (efektivita)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286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maximum automatizace – minimum ruční práce (při vytváření i používání)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286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zpracování velkého objemu dat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286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univerzálnost (široká množina vstupů, spojování více nástrojů do jednoho)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286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nezávislost na jednotlivých lingvistických teoriích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286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při zpracování i používání je nutná PŘESNOST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>
            <p:ph type="title"/>
          </p:nvPr>
        </p:nvSpPr>
        <p:spPr>
          <a:xfrm>
            <a:off x="838200" y="365125"/>
            <a:ext cx="1034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Počítačové zpracování češtiny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9" name="Google Shape;109;p15"/>
          <p:cNvSpPr txBox="1"/>
          <p:nvPr>
            <p:ph idx="1" type="body"/>
          </p:nvPr>
        </p:nvSpPr>
        <p:spPr>
          <a:xfrm>
            <a:off x="838200" y="1825625"/>
            <a:ext cx="103467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92100" lvl="0" marL="228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urychlení a zefektivnění práce lingvisty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286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ověřování existujících teorií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286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objevení nového jazykového jevu, zákonitosti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286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co a jak mohu použít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286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co mohu a nemohu od nástroje očekávat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286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>
                <a:solidFill>
                  <a:srgbClr val="000000"/>
                </a:solidFill>
              </a:rPr>
              <a:t>autorská práva a přístupy k nástrojům</a:t>
            </a:r>
            <a:endParaRPr>
              <a:solidFill>
                <a:srgbClr val="000000"/>
              </a:solidFill>
            </a:endParaRPr>
          </a:p>
          <a:p>
            <a:pPr indent="-228600" lvl="1" marL="6858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cs-CZ">
                <a:solidFill>
                  <a:srgbClr val="000000"/>
                </a:solidFill>
              </a:rPr>
              <a:t>veřejně dostupné (dostupné na MU)</a:t>
            </a:r>
            <a:endParaRPr>
              <a:solidFill>
                <a:srgbClr val="000000"/>
              </a:solidFill>
            </a:endParaRPr>
          </a:p>
          <a:p>
            <a:pPr indent="-228600" lvl="1" marL="6858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cs-CZ">
                <a:solidFill>
                  <a:srgbClr val="000000"/>
                </a:solidFill>
              </a:rPr>
              <a:t>hromadný přístup (společné heslo)</a:t>
            </a:r>
            <a:endParaRPr>
              <a:solidFill>
                <a:srgbClr val="000000"/>
              </a:solidFill>
            </a:endParaRPr>
          </a:p>
          <a:p>
            <a:pPr indent="-228600" lvl="1" marL="6858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cs-CZ">
                <a:solidFill>
                  <a:srgbClr val="000000"/>
                </a:solidFill>
              </a:rPr>
              <a:t>vlastní přístup (registrace)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838200" y="365125"/>
            <a:ext cx="1034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Mezioborová spolupráce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838200" y="1825625"/>
            <a:ext cx="103467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Char char="•"/>
            </a:pPr>
            <a:r>
              <a:rPr lang="cs-CZ" sz="2700">
                <a:solidFill>
                  <a:srgbClr val="000000"/>
                </a:solidFill>
              </a:rPr>
              <a:t>informatika – lingvistika  („společný jazyk“)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286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700"/>
              <a:buChar char="•"/>
            </a:pPr>
            <a:r>
              <a:rPr lang="cs-CZ" sz="2700">
                <a:solidFill>
                  <a:srgbClr val="000000"/>
                </a:solidFill>
              </a:rPr>
              <a:t>počítačová lingvistika (matematická, komputační), jazykové inženýrství, počítačové zpracování přirozeného jazyka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286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700"/>
              <a:buChar char="•"/>
            </a:pPr>
            <a:r>
              <a:rPr lang="cs-CZ" sz="2700">
                <a:solidFill>
                  <a:srgbClr val="000000"/>
                </a:solidFill>
              </a:rPr>
              <a:t>Natural Language Processing (NLP)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286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700"/>
              <a:buChar char="•"/>
            </a:pPr>
            <a:r>
              <a:rPr lang="cs-CZ" sz="2700">
                <a:solidFill>
                  <a:srgbClr val="000000"/>
                </a:solidFill>
              </a:rPr>
              <a:t>hlavní oblasti (uživatelský přístup)</a:t>
            </a:r>
            <a:endParaRPr/>
          </a:p>
          <a:p>
            <a:pPr indent="-228600" lvl="1" marL="685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syntéza a analýza řeči</a:t>
            </a:r>
            <a:endParaRPr/>
          </a:p>
          <a:p>
            <a:pPr indent="-228600" lvl="1" marL="685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počítačová lexikografie</a:t>
            </a:r>
            <a:endParaRPr/>
          </a:p>
          <a:p>
            <a:pPr indent="-228600" lvl="1" marL="685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formální analýza jazyka (morfologická, slovotvorná, syntaktická, sémantická, textová)</a:t>
            </a:r>
            <a:endParaRPr/>
          </a:p>
          <a:p>
            <a:pPr indent="-228600" lvl="1" marL="685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korpusová lingvistika</a:t>
            </a:r>
            <a:endParaRPr/>
          </a:p>
          <a:p>
            <a:pPr indent="-228600" lvl="1" marL="685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dialogové systémy, umělá inteligence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