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6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2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54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6" Type="http://schemas.openxmlformats.org/officeDocument/2006/relationships/slide" Target="slides/slide12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cs-CZ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6" name="Google Shape;56;p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g4f2a721318_0_50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19" name="Google Shape;119;g4f2a721318_0_50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0" name="Google Shape;120;g4f2a721318_0_50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g4f2a721318_0_56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26" name="Google Shape;126;g4f2a721318_0_56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7" name="Google Shape;127;g4f2a721318_0_56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7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3" name="Google Shape;133;p7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g4f2a721318_0_10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2" name="Google Shape;62;g4f2a721318_0_10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171450" lvl="0" marL="17145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t/>
            </a:r>
            <a:endParaRPr/>
          </a:p>
        </p:txBody>
      </p:sp>
      <p:sp>
        <p:nvSpPr>
          <p:cNvPr id="63" name="Google Shape;63;g4f2a721318_0_10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g503c828807_0_0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9" name="Google Shape;69;g503c828807_0_0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171450" lvl="0" marL="17145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t/>
            </a:r>
            <a:endParaRPr/>
          </a:p>
        </p:txBody>
      </p:sp>
      <p:sp>
        <p:nvSpPr>
          <p:cNvPr id="70" name="Google Shape;70;g503c828807_0_0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g4f2a721318_0_44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77" name="Google Shape;77;g4f2a721318_0_44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8" name="Google Shape;78;g4f2a721318_0_44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5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84" name="Google Shape;84;p5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5" name="Google Shape;85;p5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g4f2a721318_0_18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1" name="Google Shape;91;g4f2a721318_0_18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2" name="Google Shape;92;g4f2a721318_0_18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g4f2a721318_0_25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8" name="Google Shape;98;g4f2a721318_0_25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9" name="Google Shape;99;g4f2a721318_0_25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g4f2a721318_0_32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05" name="Google Shape;105;g4f2a721318_0_32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6" name="Google Shape;106;g4f2a721318_0_32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g4f2a721318_0_38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12" name="Google Shape;112;g4f2a721318_0_38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3" name="Google Shape;113;g4f2a721318_0_38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Úvodní snímek">
  <p:cSld name="Úvodní snímek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/>
          <p:nvPr>
            <p:ph idx="1" type="subTitle"/>
          </p:nvPr>
        </p:nvSpPr>
        <p:spPr>
          <a:xfrm>
            <a:off x="1524000" y="4944696"/>
            <a:ext cx="9144000" cy="4719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7" name="Google Shape;17;p2"/>
          <p:cNvSpPr txBox="1"/>
          <p:nvPr>
            <p:ph type="title"/>
          </p:nvPr>
        </p:nvSpPr>
        <p:spPr>
          <a:xfrm>
            <a:off x="1524000" y="854077"/>
            <a:ext cx="91440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" name="Google Shape;18;p2"/>
          <p:cNvSpPr/>
          <p:nvPr/>
        </p:nvSpPr>
        <p:spPr>
          <a:xfrm>
            <a:off x="5049301" y="2638753"/>
            <a:ext cx="471600" cy="471949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" name="Google Shape;19;p2"/>
          <p:cNvSpPr/>
          <p:nvPr/>
        </p:nvSpPr>
        <p:spPr>
          <a:xfrm>
            <a:off x="5860200" y="2638754"/>
            <a:ext cx="471600" cy="471949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" name="Google Shape;20;p2"/>
          <p:cNvSpPr/>
          <p:nvPr/>
        </p:nvSpPr>
        <p:spPr>
          <a:xfrm>
            <a:off x="6671099" y="2638752"/>
            <a:ext cx="471600" cy="471949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" name="Google Shape;21;p2"/>
          <p:cNvSpPr txBox="1"/>
          <p:nvPr/>
        </p:nvSpPr>
        <p:spPr>
          <a:xfrm>
            <a:off x="3581400" y="3541680"/>
            <a:ext cx="5029200" cy="47194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cs-CZ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Počítačové nástroje pro češtinu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cs-CZ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Jaro 2019</a:t>
            </a:r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brázek vlevo">
  <p:cSld name="Obrázek vlevo">
    <p:spTree>
      <p:nvGrpSpPr>
        <p:cNvPr id="22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3"/>
          <p:cNvSpPr txBox="1"/>
          <p:nvPr>
            <p:ph type="title"/>
          </p:nvPr>
        </p:nvSpPr>
        <p:spPr>
          <a:xfrm>
            <a:off x="6400798" y="365125"/>
            <a:ext cx="4953001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" name="Google Shape;24;p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  <p:sp>
        <p:nvSpPr>
          <p:cNvPr id="25" name="Google Shape;25;p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3"/>
          <p:cNvSpPr/>
          <p:nvPr/>
        </p:nvSpPr>
        <p:spPr>
          <a:xfrm>
            <a:off x="11474245" y="791931"/>
            <a:ext cx="717755" cy="471949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" name="Google Shape;27;p3"/>
          <p:cNvSpPr txBox="1"/>
          <p:nvPr>
            <p:ph idx="1" type="body"/>
          </p:nvPr>
        </p:nvSpPr>
        <p:spPr>
          <a:xfrm>
            <a:off x="6400800" y="1825625"/>
            <a:ext cx="49530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8" name="Google Shape;28;p3"/>
          <p:cNvSpPr/>
          <p:nvPr>
            <p:ph idx="2" type="pic"/>
          </p:nvPr>
        </p:nvSpPr>
        <p:spPr>
          <a:xfrm>
            <a:off x="0" y="0"/>
            <a:ext cx="6096000" cy="685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brázek vpravo">
  <p:cSld name="Obrázek vpravo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4"/>
          <p:cNvSpPr txBox="1"/>
          <p:nvPr>
            <p:ph type="title"/>
          </p:nvPr>
        </p:nvSpPr>
        <p:spPr>
          <a:xfrm>
            <a:off x="838200" y="365125"/>
            <a:ext cx="49530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  <p:sp>
        <p:nvSpPr>
          <p:cNvPr id="32" name="Google Shape;32;p4"/>
          <p:cNvSpPr txBox="1"/>
          <p:nvPr>
            <p:ph idx="1" type="body"/>
          </p:nvPr>
        </p:nvSpPr>
        <p:spPr>
          <a:xfrm>
            <a:off x="838200" y="1825625"/>
            <a:ext cx="49530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" name="Google Shape;33;p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4"/>
          <p:cNvSpPr/>
          <p:nvPr/>
        </p:nvSpPr>
        <p:spPr>
          <a:xfrm>
            <a:off x="0" y="791931"/>
            <a:ext cx="717755" cy="471949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5" name="Google Shape;35;p4"/>
          <p:cNvSpPr/>
          <p:nvPr>
            <p:ph idx="2" type="pic"/>
          </p:nvPr>
        </p:nvSpPr>
        <p:spPr>
          <a:xfrm>
            <a:off x="6096000" y="0"/>
            <a:ext cx="6096000" cy="685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Poděkování">
  <p:cSld name="Poděkování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5"/>
          <p:cNvSpPr txBox="1"/>
          <p:nvPr>
            <p:ph type="title"/>
          </p:nvPr>
        </p:nvSpPr>
        <p:spPr>
          <a:xfrm>
            <a:off x="1524000" y="2072969"/>
            <a:ext cx="91440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5"/>
          <p:cNvSpPr/>
          <p:nvPr/>
        </p:nvSpPr>
        <p:spPr>
          <a:xfrm>
            <a:off x="5004620" y="5173253"/>
            <a:ext cx="471600" cy="471949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9" name="Google Shape;39;p5"/>
          <p:cNvSpPr/>
          <p:nvPr/>
        </p:nvSpPr>
        <p:spPr>
          <a:xfrm>
            <a:off x="5860200" y="5173253"/>
            <a:ext cx="471600" cy="471949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0" name="Google Shape;40;p5"/>
          <p:cNvSpPr/>
          <p:nvPr/>
        </p:nvSpPr>
        <p:spPr>
          <a:xfrm>
            <a:off x="6715780" y="5173253"/>
            <a:ext cx="471600" cy="471949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Nadpis a obsah" type="obj">
  <p:cSld name="OBJECT">
    <p:bg>
      <p:bgPr>
        <a:gradFill>
          <a:gsLst>
            <a:gs pos="0">
              <a:srgbClr val="FEFEFE"/>
            </a:gs>
            <a:gs pos="100000">
              <a:srgbClr val="FEFEFE"/>
            </a:gs>
          </a:gsLst>
          <a:lin ang="3600000" scaled="0"/>
        </a:gradFill>
      </p:bgPr>
    </p:bg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6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6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4" name="Google Shape;44;p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  <p:sp>
        <p:nvSpPr>
          <p:cNvPr id="45" name="Google Shape;45;p6"/>
          <p:cNvSpPr/>
          <p:nvPr/>
        </p:nvSpPr>
        <p:spPr>
          <a:xfrm>
            <a:off x="0" y="791931"/>
            <a:ext cx="717755" cy="471949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6" name="Google Shape;46;p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Dva obsahy" type="twoObj">
  <p:cSld name="TWO_OBJECTS">
    <p:spTree>
      <p:nvGrpSpPr>
        <p:cNvPr id="47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7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7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0" name="Google Shape;50;p7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1" name="Google Shape;51;p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  <p:sp>
        <p:nvSpPr>
          <p:cNvPr id="52" name="Google Shape;52;p7"/>
          <p:cNvSpPr/>
          <p:nvPr/>
        </p:nvSpPr>
        <p:spPr>
          <a:xfrm>
            <a:off x="0" y="791931"/>
            <a:ext cx="717755" cy="471949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3" name="Google Shape;53;p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1" name="Google Shape;11;p1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" name="Google Shape;12;p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" name="Google Shape;13;p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" name="Google Shape;14;p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Relationship Id="rId3" Type="http://schemas.openxmlformats.org/officeDocument/2006/relationships/hyperlink" Target="http://www.ujc.cas.cz" TargetMode="External"/><Relationship Id="rId4" Type="http://schemas.openxmlformats.org/officeDocument/2006/relationships/hyperlink" Target="http://www.fit.vutbr.cz" TargetMode="External"/><Relationship Id="rId5" Type="http://schemas.openxmlformats.org/officeDocument/2006/relationships/hyperlink" Target="http://www.fm.tul.cz" TargetMode="Externa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Relationship Id="rId3" Type="http://schemas.openxmlformats.org/officeDocument/2006/relationships/hyperlink" Target="http://prirucka.ujc.cas.cz" TargetMode="Externa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2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8"/>
          <p:cNvSpPr txBox="1"/>
          <p:nvPr>
            <p:ph idx="1" type="subTitle"/>
          </p:nvPr>
        </p:nvSpPr>
        <p:spPr>
          <a:xfrm>
            <a:off x="1524000" y="4944696"/>
            <a:ext cx="9144000" cy="4719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cs-CZ"/>
              <a:t>Marie Novotná</a:t>
            </a:r>
            <a:endParaRPr/>
          </a:p>
        </p:txBody>
      </p:sp>
      <p:sp>
        <p:nvSpPr>
          <p:cNvPr id="59" name="Google Shape;59;p8"/>
          <p:cNvSpPr txBox="1"/>
          <p:nvPr>
            <p:ph idx="4294967295" type="ctrTitle"/>
          </p:nvPr>
        </p:nvSpPr>
        <p:spPr>
          <a:xfrm>
            <a:off x="1524000" y="854077"/>
            <a:ext cx="91440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/>
              <a:t>Úvod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17"/>
          <p:cNvSpPr txBox="1"/>
          <p:nvPr>
            <p:ph type="title"/>
          </p:nvPr>
        </p:nvSpPr>
        <p:spPr>
          <a:xfrm>
            <a:off x="838200" y="365125"/>
            <a:ext cx="103467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/>
              <a:t>Příbuzná pracoviště</a:t>
            </a:r>
            <a:endParaRPr>
              <a:solidFill>
                <a:srgbClr val="000000"/>
              </a:solidFill>
            </a:endParaRPr>
          </a:p>
        </p:txBody>
      </p:sp>
      <p:sp>
        <p:nvSpPr>
          <p:cNvPr id="123" name="Google Shape;123;p17"/>
          <p:cNvSpPr txBox="1"/>
          <p:nvPr>
            <p:ph idx="1" type="body"/>
          </p:nvPr>
        </p:nvSpPr>
        <p:spPr>
          <a:xfrm>
            <a:off x="838200" y="1825625"/>
            <a:ext cx="11015400" cy="4351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149225" lvl="0" marL="339725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 sz="3000">
              <a:solidFill>
                <a:srgbClr val="00B050"/>
              </a:solidFill>
            </a:endParaRPr>
          </a:p>
          <a:p>
            <a:pPr indent="-301625" lvl="0" marL="339725" rtl="0" algn="l">
              <a:lnSpc>
                <a:spcPct val="80000"/>
              </a:lnSpc>
              <a:spcBef>
                <a:spcPts val="700"/>
              </a:spcBef>
              <a:spcAft>
                <a:spcPts val="0"/>
              </a:spcAft>
              <a:buSzPts val="2400"/>
              <a:buFont typeface="Calibri"/>
              <a:buChar char="•"/>
            </a:pPr>
            <a:r>
              <a:rPr lang="cs-CZ" sz="2400">
                <a:solidFill>
                  <a:srgbClr val="00B0F0"/>
                </a:solidFill>
              </a:rPr>
              <a:t>Centrum zpracování přirozeného jazyka</a:t>
            </a:r>
            <a:r>
              <a:rPr lang="cs-CZ" sz="2400">
                <a:solidFill>
                  <a:srgbClr val="00B050"/>
                </a:solidFill>
              </a:rPr>
              <a:t> </a:t>
            </a:r>
            <a:r>
              <a:rPr lang="cs-CZ" sz="2400"/>
              <a:t>FI MU Brno – http://nlp.fi.muni.cz/ </a:t>
            </a:r>
            <a:endParaRPr sz="2400"/>
          </a:p>
          <a:p>
            <a:pPr indent="-301625" lvl="0" marL="339725" rtl="0" algn="l">
              <a:lnSpc>
                <a:spcPct val="80000"/>
              </a:lnSpc>
              <a:spcBef>
                <a:spcPts val="700"/>
              </a:spcBef>
              <a:spcAft>
                <a:spcPts val="0"/>
              </a:spcAft>
              <a:buSzPts val="2400"/>
              <a:buFont typeface="Calibri"/>
              <a:buChar char="•"/>
            </a:pPr>
            <a:r>
              <a:rPr lang="cs-CZ" sz="2400">
                <a:solidFill>
                  <a:srgbClr val="00B0F0"/>
                </a:solidFill>
              </a:rPr>
              <a:t>Ústav formální a aplikované lingvistiky</a:t>
            </a:r>
            <a:r>
              <a:rPr lang="cs-CZ" sz="2400">
                <a:solidFill>
                  <a:srgbClr val="0070C0"/>
                </a:solidFill>
              </a:rPr>
              <a:t> </a:t>
            </a:r>
            <a:r>
              <a:rPr lang="cs-CZ" sz="2400"/>
              <a:t>MFF UK Praha – http://ufal.mff.cuni.cz</a:t>
            </a:r>
            <a:endParaRPr sz="2400"/>
          </a:p>
          <a:p>
            <a:pPr indent="-301625" lvl="0" marL="339725" rtl="0" algn="l">
              <a:lnSpc>
                <a:spcPct val="80000"/>
              </a:lnSpc>
              <a:spcBef>
                <a:spcPts val="700"/>
              </a:spcBef>
              <a:spcAft>
                <a:spcPts val="0"/>
              </a:spcAft>
              <a:buSzPts val="2400"/>
              <a:buFont typeface="Calibri"/>
              <a:buChar char="•"/>
            </a:pPr>
            <a:r>
              <a:rPr lang="cs-CZ" sz="2400">
                <a:solidFill>
                  <a:srgbClr val="00B0F0"/>
                </a:solidFill>
              </a:rPr>
              <a:t>Ústav teoretické a komputační lingvistiky</a:t>
            </a:r>
            <a:r>
              <a:rPr lang="cs-CZ" sz="2400">
                <a:solidFill>
                  <a:srgbClr val="00B050"/>
                </a:solidFill>
              </a:rPr>
              <a:t> </a:t>
            </a:r>
            <a:r>
              <a:rPr lang="cs-CZ" sz="2400"/>
              <a:t>FF UK Praha – http://utkl.ff.cuni.cz</a:t>
            </a:r>
            <a:endParaRPr sz="2400"/>
          </a:p>
          <a:p>
            <a:pPr indent="-301625" lvl="0" marL="339725" rtl="0" algn="l">
              <a:lnSpc>
                <a:spcPct val="80000"/>
              </a:lnSpc>
              <a:spcBef>
                <a:spcPts val="700"/>
              </a:spcBef>
              <a:spcAft>
                <a:spcPts val="0"/>
              </a:spcAft>
              <a:buSzPts val="2400"/>
              <a:buFont typeface="Calibri"/>
              <a:buChar char="•"/>
            </a:pPr>
            <a:r>
              <a:rPr lang="cs-CZ" sz="2400">
                <a:solidFill>
                  <a:srgbClr val="00B0F0"/>
                </a:solidFill>
              </a:rPr>
              <a:t>Ústav Českého národního korpusu</a:t>
            </a:r>
            <a:r>
              <a:rPr lang="cs-CZ" sz="2400">
                <a:solidFill>
                  <a:srgbClr val="00B050"/>
                </a:solidFill>
              </a:rPr>
              <a:t> </a:t>
            </a:r>
            <a:r>
              <a:rPr lang="cs-CZ" sz="2400"/>
              <a:t>FF UK Praha – http://www.korpus.cz</a:t>
            </a:r>
            <a:endParaRPr sz="2400"/>
          </a:p>
          <a:p>
            <a:pPr indent="-301625" lvl="0" marL="339725" rtl="0" algn="l">
              <a:lnSpc>
                <a:spcPct val="80000"/>
              </a:lnSpc>
              <a:spcBef>
                <a:spcPts val="700"/>
              </a:spcBef>
              <a:spcAft>
                <a:spcPts val="0"/>
              </a:spcAft>
              <a:buSzPts val="2400"/>
              <a:buFont typeface="Calibri"/>
              <a:buChar char="•"/>
            </a:pPr>
            <a:r>
              <a:rPr lang="cs-CZ" sz="2400">
                <a:solidFill>
                  <a:srgbClr val="00B0F0"/>
                </a:solidFill>
              </a:rPr>
              <a:t>Ústav pro jazyk český </a:t>
            </a:r>
            <a:r>
              <a:rPr lang="cs-CZ" sz="2400"/>
              <a:t>AV Č</a:t>
            </a:r>
            <a:r>
              <a:rPr lang="cs-CZ" sz="2400">
                <a:solidFill>
                  <a:srgbClr val="000000"/>
                </a:solidFill>
              </a:rPr>
              <a:t>R – </a:t>
            </a:r>
            <a:r>
              <a:rPr lang="cs-CZ" sz="2400">
                <a:solidFill>
                  <a:srgbClr val="000000"/>
                </a:solidFill>
                <a:uFill>
                  <a:noFill/>
                </a:uFill>
                <a:hlinkClick r:id="rId3"/>
              </a:rPr>
              <a:t>http://www.ujc.cas.cz</a:t>
            </a:r>
            <a:endParaRPr sz="2400">
              <a:solidFill>
                <a:srgbClr val="000000"/>
              </a:solidFill>
            </a:endParaRPr>
          </a:p>
          <a:p>
            <a:pPr indent="-301625" lvl="0" marL="339725" rtl="0" algn="l">
              <a:lnSpc>
                <a:spcPct val="80000"/>
              </a:lnSpc>
              <a:spcBef>
                <a:spcPts val="700"/>
              </a:spcBef>
              <a:spcAft>
                <a:spcPts val="0"/>
              </a:spcAft>
              <a:buSzPts val="2400"/>
              <a:buFont typeface="Calibri"/>
              <a:buChar char="•"/>
            </a:pPr>
            <a:r>
              <a:rPr lang="cs-CZ" sz="2400">
                <a:solidFill>
                  <a:srgbClr val="00B0F0"/>
                </a:solidFill>
              </a:rPr>
              <a:t>Fakulta informačních technologií</a:t>
            </a:r>
            <a:r>
              <a:rPr lang="cs-CZ" sz="2400">
                <a:solidFill>
                  <a:srgbClr val="00B050"/>
                </a:solidFill>
              </a:rPr>
              <a:t> </a:t>
            </a:r>
            <a:r>
              <a:rPr lang="cs-CZ" sz="2400"/>
              <a:t>VUT Brno</a:t>
            </a:r>
            <a:r>
              <a:rPr lang="cs-CZ" sz="2400">
                <a:solidFill>
                  <a:srgbClr val="000000"/>
                </a:solidFill>
              </a:rPr>
              <a:t> – </a:t>
            </a:r>
            <a:r>
              <a:rPr lang="cs-CZ" sz="2400">
                <a:solidFill>
                  <a:srgbClr val="000000"/>
                </a:solidFill>
                <a:uFill>
                  <a:noFill/>
                </a:uFill>
                <a:hlinkClick r:id="rId4"/>
              </a:rPr>
              <a:t>http://www.fit.vutbr.cz</a:t>
            </a:r>
            <a:endParaRPr sz="2400">
              <a:solidFill>
                <a:srgbClr val="000000"/>
              </a:solidFill>
            </a:endParaRPr>
          </a:p>
          <a:p>
            <a:pPr indent="-301625" lvl="0" marL="339725" rtl="0" algn="l">
              <a:lnSpc>
                <a:spcPct val="80000"/>
              </a:lnSpc>
              <a:spcBef>
                <a:spcPts val="700"/>
              </a:spcBef>
              <a:spcAft>
                <a:spcPts val="0"/>
              </a:spcAft>
              <a:buSzPts val="2400"/>
              <a:buFont typeface="Calibri"/>
              <a:buChar char="•"/>
            </a:pPr>
            <a:r>
              <a:rPr lang="cs-CZ" sz="2400">
                <a:solidFill>
                  <a:srgbClr val="00B0F0"/>
                </a:solidFill>
              </a:rPr>
              <a:t>Katedra informatiky a výpočetní techniky</a:t>
            </a:r>
            <a:r>
              <a:rPr lang="cs-CZ" sz="2400">
                <a:solidFill>
                  <a:srgbClr val="00B050"/>
                </a:solidFill>
              </a:rPr>
              <a:t> </a:t>
            </a:r>
            <a:r>
              <a:rPr lang="cs-CZ" sz="2400"/>
              <a:t>– http://www.kiv.zcu.cz, </a:t>
            </a:r>
            <a:br>
              <a:rPr lang="cs-CZ" sz="2400"/>
            </a:br>
            <a:r>
              <a:rPr lang="cs-CZ" sz="2400">
                <a:solidFill>
                  <a:srgbClr val="00B0F0"/>
                </a:solidFill>
              </a:rPr>
              <a:t>Katedra kybernetiky </a:t>
            </a:r>
            <a:r>
              <a:rPr lang="cs-CZ" sz="2400"/>
              <a:t>http://www.kky.zcu.cz FAV ZCU Plzeň</a:t>
            </a:r>
            <a:endParaRPr sz="2400">
              <a:solidFill>
                <a:srgbClr val="CCCCFF"/>
              </a:solidFill>
            </a:endParaRPr>
          </a:p>
          <a:p>
            <a:pPr indent="-301625" lvl="0" marL="339725" rtl="0" algn="l">
              <a:lnSpc>
                <a:spcPct val="80000"/>
              </a:lnSpc>
              <a:spcBef>
                <a:spcPts val="700"/>
              </a:spcBef>
              <a:spcAft>
                <a:spcPts val="0"/>
              </a:spcAft>
              <a:buSzPts val="2400"/>
              <a:buFont typeface="Calibri"/>
              <a:buChar char="•"/>
            </a:pPr>
            <a:r>
              <a:rPr lang="cs-CZ" sz="2400">
                <a:solidFill>
                  <a:srgbClr val="00B0F0"/>
                </a:solidFill>
              </a:rPr>
              <a:t>Ústav informačních technologií a elektroniky</a:t>
            </a:r>
            <a:r>
              <a:rPr lang="cs-CZ" sz="2400">
                <a:solidFill>
                  <a:srgbClr val="00B050"/>
                </a:solidFill>
              </a:rPr>
              <a:t> </a:t>
            </a:r>
            <a:r>
              <a:rPr lang="cs-CZ" sz="2400"/>
              <a:t>FM TU Liberec – </a:t>
            </a:r>
            <a:r>
              <a:rPr lang="cs-CZ" sz="2400">
                <a:solidFill>
                  <a:srgbClr val="000000"/>
                </a:solidFill>
                <a:uFill>
                  <a:noFill/>
                </a:uFill>
                <a:hlinkClick r:id="rId5"/>
              </a:rPr>
              <a:t>http://www.fm.tul.cz</a:t>
            </a:r>
            <a:endParaRPr sz="2400">
              <a:solidFill>
                <a:srgbClr val="000000"/>
              </a:solidFill>
            </a:endParaRPr>
          </a:p>
          <a:p>
            <a:pPr indent="-301625" lvl="0" marL="339725" rtl="0" algn="l">
              <a:lnSpc>
                <a:spcPct val="80000"/>
              </a:lnSpc>
              <a:spcBef>
                <a:spcPts val="700"/>
              </a:spcBef>
              <a:spcAft>
                <a:spcPts val="0"/>
              </a:spcAft>
              <a:buSzPts val="2400"/>
              <a:buFont typeface="Calibri"/>
              <a:buChar char="•"/>
            </a:pPr>
            <a:r>
              <a:rPr lang="cs-CZ" sz="2400">
                <a:solidFill>
                  <a:srgbClr val="00B0F0"/>
                </a:solidFill>
              </a:rPr>
              <a:t>Slovenský národný korpus</a:t>
            </a:r>
            <a:r>
              <a:rPr lang="cs-CZ" sz="2400"/>
              <a:t>, JÚĽŠ SAV Bratislava – http://korpus.juls.savba.sk/ </a:t>
            </a:r>
            <a:endParaRPr sz="240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18"/>
          <p:cNvSpPr txBox="1"/>
          <p:nvPr>
            <p:ph type="title"/>
          </p:nvPr>
        </p:nvSpPr>
        <p:spPr>
          <a:xfrm>
            <a:off x="838200" y="365125"/>
            <a:ext cx="103467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/>
              <a:t>Bonus</a:t>
            </a:r>
            <a:endParaRPr>
              <a:solidFill>
                <a:srgbClr val="000000"/>
              </a:solidFill>
            </a:endParaRPr>
          </a:p>
        </p:txBody>
      </p:sp>
      <p:sp>
        <p:nvSpPr>
          <p:cNvPr id="130" name="Google Shape;130;p18"/>
          <p:cNvSpPr txBox="1"/>
          <p:nvPr>
            <p:ph idx="1" type="body"/>
          </p:nvPr>
        </p:nvSpPr>
        <p:spPr>
          <a:xfrm>
            <a:off x="838200" y="1825625"/>
            <a:ext cx="11015400" cy="4351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810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Calibri"/>
              <a:buChar char="•"/>
            </a:pPr>
            <a:r>
              <a:rPr lang="cs-CZ" sz="3200">
                <a:solidFill>
                  <a:srgbClr val="00B0F0"/>
                </a:solidFill>
              </a:rPr>
              <a:t>Internetová jazyková příručka</a:t>
            </a:r>
            <a:r>
              <a:rPr lang="cs-CZ" sz="3200">
                <a:solidFill>
                  <a:srgbClr val="00B050"/>
                </a:solidFill>
              </a:rPr>
              <a:t> </a:t>
            </a:r>
            <a:r>
              <a:rPr lang="cs-CZ" sz="3200"/>
              <a:t>–</a:t>
            </a:r>
            <a:r>
              <a:rPr lang="cs-CZ" sz="2400"/>
              <a:t> </a:t>
            </a:r>
            <a:r>
              <a:rPr lang="cs-CZ" sz="3200">
                <a:solidFill>
                  <a:srgbClr val="000000"/>
                </a:solidFill>
                <a:uFill>
                  <a:noFill/>
                </a:uFill>
                <a:hlinkClick r:id="rId3"/>
              </a:rPr>
              <a:t>http://prirucka.ujc.cas.cz</a:t>
            </a:r>
            <a:endParaRPr sz="3200">
              <a:solidFill>
                <a:srgbClr val="000000"/>
              </a:solidFill>
            </a:endParaRPr>
          </a:p>
          <a:p>
            <a:pPr indent="-4318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Char char="•"/>
            </a:pPr>
            <a:r>
              <a:rPr lang="cs-CZ" sz="3200">
                <a:solidFill>
                  <a:srgbClr val="00B0F0"/>
                </a:solidFill>
              </a:rPr>
              <a:t>WebMetaTrans</a:t>
            </a:r>
            <a:r>
              <a:rPr lang="cs-CZ" sz="3200"/>
              <a:t> – http://metatrans.fi.muni.cz</a:t>
            </a:r>
            <a:endParaRPr sz="320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19"/>
          <p:cNvSpPr txBox="1"/>
          <p:nvPr>
            <p:ph type="title"/>
          </p:nvPr>
        </p:nvSpPr>
        <p:spPr>
          <a:xfrm>
            <a:off x="1524000" y="2072969"/>
            <a:ext cx="91440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/>
              <a:t>Děkuji za pozornost!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9"/>
          <p:cNvSpPr txBox="1"/>
          <p:nvPr>
            <p:ph type="title"/>
          </p:nvPr>
        </p:nvSpPr>
        <p:spPr>
          <a:xfrm>
            <a:off x="838200" y="365125"/>
            <a:ext cx="52578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/>
              <a:t>Organizační informace</a:t>
            </a:r>
            <a:endParaRPr/>
          </a:p>
        </p:txBody>
      </p:sp>
      <p:sp>
        <p:nvSpPr>
          <p:cNvPr id="66" name="Google Shape;66;p9"/>
          <p:cNvSpPr txBox="1"/>
          <p:nvPr>
            <p:ph idx="1" type="body"/>
          </p:nvPr>
        </p:nvSpPr>
        <p:spPr>
          <a:xfrm>
            <a:off x="838200" y="1825625"/>
            <a:ext cx="4953000" cy="4351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292100" lvl="0" marL="228600" rtl="0" algn="l">
              <a:spcBef>
                <a:spcPts val="0"/>
              </a:spcBef>
              <a:spcAft>
                <a:spcPts val="0"/>
              </a:spcAft>
              <a:buSzPts val="2800"/>
              <a:buChar char="•"/>
            </a:pPr>
            <a:r>
              <a:rPr lang="cs-CZ"/>
              <a:t>doktorandi českého jazyka</a:t>
            </a:r>
            <a:endParaRPr/>
          </a:p>
          <a:p>
            <a:pPr indent="-292100" lvl="0" marL="228600" rtl="0" algn="l">
              <a:spcBef>
                <a:spcPts val="1000"/>
              </a:spcBef>
              <a:spcAft>
                <a:spcPts val="0"/>
              </a:spcAft>
              <a:buSzPts val="2800"/>
              <a:buChar char="•"/>
            </a:pPr>
            <a:r>
              <a:rPr lang="cs-CZ"/>
              <a:t>docházka (2 absence)</a:t>
            </a:r>
            <a:endParaRPr/>
          </a:p>
          <a:p>
            <a:pPr indent="-292100" lvl="0" marL="228600" rtl="0" algn="l">
              <a:spcBef>
                <a:spcPts val="1000"/>
              </a:spcBef>
              <a:spcAft>
                <a:spcPts val="0"/>
              </a:spcAft>
              <a:buSzPts val="2800"/>
              <a:buChar char="•"/>
            </a:pPr>
            <a:r>
              <a:rPr lang="cs-CZ"/>
              <a:t>seminární úkol</a:t>
            </a:r>
            <a:endParaRPr/>
          </a:p>
          <a:p>
            <a:pPr indent="-292100" lvl="0" marL="228600" rtl="0" algn="l">
              <a:spcBef>
                <a:spcPts val="1000"/>
              </a:spcBef>
              <a:spcAft>
                <a:spcPts val="0"/>
              </a:spcAft>
              <a:buSzPts val="2800"/>
              <a:buChar char="•"/>
            </a:pPr>
            <a:r>
              <a:rPr lang="cs-CZ"/>
              <a:t>3 kredity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0"/>
          <p:cNvSpPr txBox="1"/>
          <p:nvPr>
            <p:ph type="title"/>
          </p:nvPr>
        </p:nvSpPr>
        <p:spPr>
          <a:xfrm>
            <a:off x="838200" y="365125"/>
            <a:ext cx="52578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/>
              <a:t>Organizační informace</a:t>
            </a:r>
            <a:endParaRPr/>
          </a:p>
        </p:txBody>
      </p:sp>
      <p:sp>
        <p:nvSpPr>
          <p:cNvPr id="73" name="Google Shape;73;p10"/>
          <p:cNvSpPr txBox="1"/>
          <p:nvPr>
            <p:ph idx="1" type="body"/>
          </p:nvPr>
        </p:nvSpPr>
        <p:spPr>
          <a:xfrm>
            <a:off x="838200" y="1825625"/>
            <a:ext cx="4953000" cy="4351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292100" lvl="0" marL="228600" rtl="0" algn="l">
              <a:spcBef>
                <a:spcPts val="0"/>
              </a:spcBef>
              <a:spcAft>
                <a:spcPts val="0"/>
              </a:spcAft>
              <a:buSzPts val="2800"/>
              <a:buChar char="•"/>
            </a:pPr>
            <a:r>
              <a:rPr lang="cs-CZ"/>
              <a:t>doktorandi českého jazyka</a:t>
            </a:r>
            <a:endParaRPr/>
          </a:p>
          <a:p>
            <a:pPr indent="-292100" lvl="0" marL="228600" rtl="0" algn="l">
              <a:spcBef>
                <a:spcPts val="1000"/>
              </a:spcBef>
              <a:spcAft>
                <a:spcPts val="0"/>
              </a:spcAft>
              <a:buSzPts val="2800"/>
              <a:buChar char="•"/>
            </a:pPr>
            <a:r>
              <a:rPr lang="cs-CZ"/>
              <a:t>docházka (2 absence)</a:t>
            </a:r>
            <a:endParaRPr/>
          </a:p>
          <a:p>
            <a:pPr indent="-292100" lvl="0" marL="228600" rtl="0" algn="l">
              <a:spcBef>
                <a:spcPts val="1000"/>
              </a:spcBef>
              <a:spcAft>
                <a:spcPts val="0"/>
              </a:spcAft>
              <a:buSzPts val="2800"/>
              <a:buChar char="•"/>
            </a:pPr>
            <a:r>
              <a:rPr lang="cs-CZ"/>
              <a:t>seminární úkol</a:t>
            </a:r>
            <a:endParaRPr/>
          </a:p>
          <a:p>
            <a:pPr indent="-292100" lvl="0" marL="228600" rtl="0" algn="l">
              <a:spcBef>
                <a:spcPts val="1000"/>
              </a:spcBef>
              <a:spcAft>
                <a:spcPts val="0"/>
              </a:spcAft>
              <a:buSzPts val="2800"/>
              <a:buChar char="•"/>
            </a:pPr>
            <a:r>
              <a:rPr lang="cs-CZ"/>
              <a:t>3 kredity</a:t>
            </a:r>
            <a:endParaRPr/>
          </a:p>
        </p:txBody>
      </p:sp>
      <p:pic>
        <p:nvPicPr>
          <p:cNvPr id="74" name="Google Shape;74;p10"/>
          <p:cNvPicPr preferRelativeResize="0"/>
          <p:nvPr/>
        </p:nvPicPr>
        <p:blipFill rotWithShape="1">
          <a:blip r:embed="rId3">
            <a:alphaModFix/>
          </a:blip>
          <a:srcRect b="0" l="32901" r="31339" t="0"/>
          <a:stretch/>
        </p:blipFill>
        <p:spPr>
          <a:xfrm>
            <a:off x="6256275" y="1825625"/>
            <a:ext cx="4575225" cy="40174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1"/>
          <p:cNvSpPr txBox="1"/>
          <p:nvPr>
            <p:ph type="title"/>
          </p:nvPr>
        </p:nvSpPr>
        <p:spPr>
          <a:xfrm>
            <a:off x="838200" y="365125"/>
            <a:ext cx="103467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/>
              <a:t>Obsah kurzu</a:t>
            </a:r>
            <a:endParaRPr>
              <a:solidFill>
                <a:srgbClr val="000000"/>
              </a:solidFill>
            </a:endParaRPr>
          </a:p>
        </p:txBody>
      </p:sp>
      <p:sp>
        <p:nvSpPr>
          <p:cNvPr id="81" name="Google Shape;81;p11"/>
          <p:cNvSpPr txBox="1"/>
          <p:nvPr>
            <p:ph idx="1" type="body"/>
          </p:nvPr>
        </p:nvSpPr>
        <p:spPr>
          <a:xfrm>
            <a:off x="838200" y="1825625"/>
            <a:ext cx="10346700" cy="4351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266700" lvl="0" marL="228600" rtl="0" algn="l">
              <a:spcBef>
                <a:spcPts val="0"/>
              </a:spcBef>
              <a:spcAft>
                <a:spcPts val="0"/>
              </a:spcAft>
              <a:buSzPts val="2400"/>
              <a:buChar char="•"/>
            </a:pPr>
            <a:r>
              <a:rPr b="1" lang="cs-CZ" sz="2400"/>
              <a:t>počítačová lexikografie</a:t>
            </a:r>
            <a:r>
              <a:rPr lang="cs-CZ" sz="2400"/>
              <a:t> – DEBDict, DEBWrite, lexikální databáze, Vokabulář webový a další</a:t>
            </a:r>
            <a:endParaRPr sz="2400"/>
          </a:p>
          <a:p>
            <a:pPr indent="-266700" lvl="0" marL="228600" rtl="0" algn="l">
              <a:spcBef>
                <a:spcPts val="700"/>
              </a:spcBef>
              <a:spcAft>
                <a:spcPts val="0"/>
              </a:spcAft>
              <a:buSzPts val="2400"/>
              <a:buChar char="•"/>
            </a:pPr>
            <a:r>
              <a:rPr b="1" lang="cs-CZ" sz="2400"/>
              <a:t>korpusová lingvistika </a:t>
            </a:r>
            <a:r>
              <a:rPr lang="cs-CZ" sz="2400"/>
              <a:t>– KonText, Sketch Engine</a:t>
            </a:r>
            <a:endParaRPr sz="2400"/>
          </a:p>
          <a:p>
            <a:pPr indent="-266700" lvl="0" marL="228600" rtl="0" algn="l">
              <a:spcBef>
                <a:spcPts val="700"/>
              </a:spcBef>
              <a:spcAft>
                <a:spcPts val="0"/>
              </a:spcAft>
              <a:buSzPts val="2400"/>
              <a:buChar char="•"/>
            </a:pPr>
            <a:r>
              <a:rPr b="1" lang="cs-CZ" sz="2400"/>
              <a:t>morfologická analýza </a:t>
            </a:r>
            <a:r>
              <a:rPr lang="cs-CZ" sz="2400"/>
              <a:t>– Ajka, Majka, Morče, MorphoDiTa, atributivní a poziční systém</a:t>
            </a:r>
            <a:endParaRPr sz="2400"/>
          </a:p>
          <a:p>
            <a:pPr indent="-266700" lvl="0" marL="228600" rtl="0" algn="l">
              <a:spcBef>
                <a:spcPts val="700"/>
              </a:spcBef>
              <a:spcAft>
                <a:spcPts val="0"/>
              </a:spcAft>
              <a:buSzPts val="2400"/>
              <a:buChar char="•"/>
            </a:pPr>
            <a:r>
              <a:rPr b="1" lang="cs-CZ" sz="2400"/>
              <a:t>derivační</a:t>
            </a:r>
            <a:r>
              <a:rPr lang="cs-CZ" sz="2400"/>
              <a:t> </a:t>
            </a:r>
            <a:r>
              <a:rPr b="1" lang="cs-CZ" sz="2400"/>
              <a:t>rozhraní</a:t>
            </a:r>
            <a:r>
              <a:rPr lang="cs-CZ" sz="2400"/>
              <a:t> – Deriv, Morfio a další </a:t>
            </a:r>
            <a:endParaRPr sz="2400"/>
          </a:p>
          <a:p>
            <a:pPr indent="-266700" lvl="0" marL="228600" rtl="0" algn="l">
              <a:spcBef>
                <a:spcPts val="700"/>
              </a:spcBef>
              <a:spcAft>
                <a:spcPts val="0"/>
              </a:spcAft>
              <a:buSzPts val="2400"/>
              <a:buChar char="•"/>
            </a:pPr>
            <a:r>
              <a:rPr b="1" lang="cs-CZ" sz="2400"/>
              <a:t>syntaktická</a:t>
            </a:r>
            <a:r>
              <a:rPr lang="cs-CZ" sz="2400"/>
              <a:t> </a:t>
            </a:r>
            <a:r>
              <a:rPr b="1" lang="cs-CZ" sz="2400"/>
              <a:t>analýza</a:t>
            </a:r>
            <a:r>
              <a:rPr lang="cs-CZ" sz="2400"/>
              <a:t> – Synt, Set, PDT (stromové banky)</a:t>
            </a:r>
            <a:endParaRPr sz="2400"/>
          </a:p>
          <a:p>
            <a:pPr indent="-266700" lvl="0" marL="228600" rtl="0" algn="l">
              <a:spcBef>
                <a:spcPts val="700"/>
              </a:spcBef>
              <a:spcAft>
                <a:spcPts val="0"/>
              </a:spcAft>
              <a:buSzPts val="2400"/>
              <a:buChar char="•"/>
            </a:pPr>
            <a:r>
              <a:rPr b="1" lang="cs-CZ" sz="2400"/>
              <a:t>sémantická</a:t>
            </a:r>
            <a:r>
              <a:rPr lang="cs-CZ" sz="2400"/>
              <a:t> </a:t>
            </a:r>
            <a:r>
              <a:rPr b="1" lang="cs-CZ" sz="2400"/>
              <a:t>analýza</a:t>
            </a:r>
            <a:r>
              <a:rPr lang="cs-CZ" sz="2400"/>
              <a:t> – WordNet, FrameNet, VerbNet </a:t>
            </a:r>
            <a:endParaRPr sz="2400"/>
          </a:p>
          <a:p>
            <a:pPr indent="-266700" lvl="0" marL="228600" rtl="0" algn="l">
              <a:spcBef>
                <a:spcPts val="700"/>
              </a:spcBef>
              <a:spcAft>
                <a:spcPts val="0"/>
              </a:spcAft>
              <a:buSzPts val="2400"/>
              <a:buChar char="•"/>
            </a:pPr>
            <a:r>
              <a:rPr b="1" lang="cs-CZ" sz="2400"/>
              <a:t>valenční databáze </a:t>
            </a:r>
            <a:r>
              <a:rPr lang="cs-CZ" sz="2400"/>
              <a:t>– Vallex, VerbaLex</a:t>
            </a:r>
            <a:endParaRPr sz="2400"/>
          </a:p>
          <a:p>
            <a:pPr indent="-266700" lvl="0" marL="228600" rtl="0" algn="l">
              <a:spcBef>
                <a:spcPts val="700"/>
              </a:spcBef>
              <a:spcAft>
                <a:spcPts val="0"/>
              </a:spcAft>
              <a:buSzPts val="2400"/>
              <a:buChar char="•"/>
            </a:pPr>
            <a:r>
              <a:rPr b="1" lang="cs-CZ" sz="2400"/>
              <a:t>slovotvorba</a:t>
            </a:r>
            <a:r>
              <a:rPr lang="cs-CZ" sz="2400"/>
              <a:t> – Deriv, Morfio, DeriNet</a:t>
            </a:r>
            <a:endParaRPr sz="2400"/>
          </a:p>
          <a:p>
            <a:pPr indent="-266700" lvl="0" marL="228600" rtl="0" algn="l">
              <a:spcBef>
                <a:spcPts val="700"/>
              </a:spcBef>
              <a:spcAft>
                <a:spcPts val="0"/>
              </a:spcAft>
              <a:buSzPts val="2400"/>
              <a:buChar char="•"/>
            </a:pPr>
            <a:r>
              <a:rPr b="1" lang="cs-CZ" sz="2400"/>
              <a:t>rozpoznávání a syntéza řeči</a:t>
            </a:r>
            <a:endParaRPr sz="2400"/>
          </a:p>
          <a:p>
            <a:pPr indent="-266700" lvl="0" marL="228600" rtl="0" algn="l">
              <a:spcBef>
                <a:spcPts val="700"/>
              </a:spcBef>
              <a:spcAft>
                <a:spcPts val="0"/>
              </a:spcAft>
              <a:buSzPts val="2400"/>
              <a:buChar char="•"/>
            </a:pPr>
            <a:r>
              <a:rPr lang="cs-CZ" sz="2400"/>
              <a:t>seminární práce, hry</a:t>
            </a:r>
            <a:endParaRPr sz="240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2"/>
          <p:cNvSpPr txBox="1"/>
          <p:nvPr>
            <p:ph type="title"/>
          </p:nvPr>
        </p:nvSpPr>
        <p:spPr>
          <a:xfrm>
            <a:off x="838200" y="365125"/>
            <a:ext cx="52578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/>
              <a:t>Počítačová lingvistika</a:t>
            </a:r>
            <a:endParaRPr/>
          </a:p>
        </p:txBody>
      </p:sp>
      <p:sp>
        <p:nvSpPr>
          <p:cNvPr id="88" name="Google Shape;88;p12"/>
          <p:cNvSpPr txBox="1"/>
          <p:nvPr>
            <p:ph idx="1" type="body"/>
          </p:nvPr>
        </p:nvSpPr>
        <p:spPr>
          <a:xfrm>
            <a:off x="838200" y="1825625"/>
            <a:ext cx="10346700" cy="4351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cs-CZ"/>
              <a:t>obor mezi informatikou a lingvistikou</a:t>
            </a:r>
            <a:endParaRPr/>
          </a:p>
          <a:p>
            <a:pPr indent="-226400" lvl="0" marL="228600" rtl="0" algn="l">
              <a:spcBef>
                <a:spcPts val="1000"/>
              </a:spcBef>
              <a:spcAft>
                <a:spcPts val="0"/>
              </a:spcAft>
              <a:buSzPts val="2800"/>
              <a:buChar char="•"/>
            </a:pPr>
            <a:r>
              <a:rPr lang="cs-CZ"/>
              <a:t>detailní analýza jazyka a jeho formální popis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cs-CZ"/>
              <a:t>výsledkem jsou denně používané aplikace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r>
              <a:rPr lang="cs-CZ"/>
              <a:t>korektor překlepů a gramatiky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r>
              <a:rPr lang="cs-CZ"/>
              <a:t>vyhledávání na webu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r>
              <a:rPr lang="cs-CZ"/>
              <a:t>prediktivní psaní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r>
              <a:rPr lang="cs-CZ"/>
              <a:t>překladače jazyků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3"/>
          <p:cNvSpPr txBox="1"/>
          <p:nvPr>
            <p:ph type="title"/>
          </p:nvPr>
        </p:nvSpPr>
        <p:spPr>
          <a:xfrm>
            <a:off x="838200" y="365125"/>
            <a:ext cx="103467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/>
              <a:t>Počítačové zpracování přirozeného jazyka</a:t>
            </a:r>
            <a:endParaRPr/>
          </a:p>
        </p:txBody>
      </p:sp>
      <p:sp>
        <p:nvSpPr>
          <p:cNvPr id="95" name="Google Shape;95;p13"/>
          <p:cNvSpPr txBox="1"/>
          <p:nvPr>
            <p:ph idx="1" type="body"/>
          </p:nvPr>
        </p:nvSpPr>
        <p:spPr>
          <a:xfrm>
            <a:off x="838200" y="1825625"/>
            <a:ext cx="10346700" cy="4351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cs-CZ"/>
              <a:t>počítačové zpracování x přirozený jazyk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cs-CZ"/>
              <a:t>jak funguje počítač?</a:t>
            </a:r>
            <a:endParaRPr/>
          </a:p>
          <a:p>
            <a:pPr indent="-292100" lvl="0" marL="228600" rtl="0" algn="l">
              <a:spcBef>
                <a:spcPts val="1000"/>
              </a:spcBef>
              <a:spcAft>
                <a:spcPts val="0"/>
              </a:spcAft>
              <a:buSzPts val="2800"/>
              <a:buChar char="•"/>
            </a:pPr>
            <a:r>
              <a:rPr lang="cs-CZ"/>
              <a:t>jak funguje přirozený jazyk?</a:t>
            </a:r>
            <a:endParaRPr/>
          </a:p>
          <a:p>
            <a:pPr indent="-292100" lvl="0" marL="228600" rtl="0" algn="l">
              <a:spcBef>
                <a:spcPts val="1000"/>
              </a:spcBef>
              <a:spcAft>
                <a:spcPts val="0"/>
              </a:spcAft>
              <a:buSzPts val="2800"/>
              <a:buChar char="•"/>
            </a:pPr>
            <a:r>
              <a:rPr lang="cs-CZ"/>
              <a:t>formální popis jazyka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cs-CZ"/>
              <a:t>pravidelnost v jazyce (cca 80 %</a:t>
            </a:r>
            <a:r>
              <a:rPr lang="cs-CZ">
                <a:solidFill>
                  <a:srgbClr val="000000"/>
                </a:solidFill>
              </a:rPr>
              <a:t>) </a:t>
            </a:r>
            <a:r>
              <a:rPr lang="cs-CZ">
                <a:solidFill>
                  <a:srgbClr val="000000"/>
                </a:solidFill>
                <a:highlight>
                  <a:srgbClr val="FFFFFF"/>
                </a:highlight>
              </a:rPr>
              <a:t>– algoritmický popis</a:t>
            </a:r>
            <a:endParaRPr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14"/>
          <p:cNvSpPr txBox="1"/>
          <p:nvPr>
            <p:ph type="title"/>
          </p:nvPr>
        </p:nvSpPr>
        <p:spPr>
          <a:xfrm>
            <a:off x="838200" y="365125"/>
            <a:ext cx="103467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/>
              <a:t>Počítačové zpracování češtiny</a:t>
            </a:r>
            <a:r>
              <a:rPr lang="cs-CZ">
                <a:solidFill>
                  <a:srgbClr val="000000"/>
                </a:solidFill>
              </a:rPr>
              <a:t> </a:t>
            </a:r>
            <a:r>
              <a:rPr lang="cs-CZ">
                <a:solidFill>
                  <a:srgbClr val="000000"/>
                </a:solidFill>
                <a:highlight>
                  <a:srgbClr val="FFFFFF"/>
                </a:highlight>
              </a:rPr>
              <a:t>– zásady</a:t>
            </a:r>
            <a:endParaRPr>
              <a:solidFill>
                <a:srgbClr val="000000"/>
              </a:solidFill>
            </a:endParaRPr>
          </a:p>
        </p:txBody>
      </p:sp>
      <p:sp>
        <p:nvSpPr>
          <p:cNvPr id="102" name="Google Shape;102;p14"/>
          <p:cNvSpPr txBox="1"/>
          <p:nvPr>
            <p:ph idx="1" type="body"/>
          </p:nvPr>
        </p:nvSpPr>
        <p:spPr>
          <a:xfrm>
            <a:off x="838200" y="1825625"/>
            <a:ext cx="10346700" cy="4351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292100" lvl="0" marL="2286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Char char="•"/>
            </a:pPr>
            <a:r>
              <a:rPr lang="cs-CZ">
                <a:solidFill>
                  <a:srgbClr val="000000"/>
                </a:solidFill>
              </a:rPr>
              <a:t>proč to chceme? (cíl, účel, uživatel)</a:t>
            </a:r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92100" lvl="0" marL="22860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SzPts val="2800"/>
              <a:buChar char="•"/>
            </a:pPr>
            <a:r>
              <a:rPr lang="cs-CZ">
                <a:solidFill>
                  <a:srgbClr val="000000"/>
                </a:solidFill>
              </a:rPr>
              <a:t>jak toho dosáhneme? (efektivita)</a:t>
            </a:r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92100" lvl="0" marL="22860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SzPts val="2800"/>
              <a:buChar char="•"/>
            </a:pPr>
            <a:r>
              <a:rPr lang="cs-CZ">
                <a:solidFill>
                  <a:srgbClr val="000000"/>
                </a:solidFill>
              </a:rPr>
              <a:t>maximum automatizace – minimum ruční práce (při vytváření i používání)</a:t>
            </a:r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92100" lvl="0" marL="22860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SzPts val="2800"/>
              <a:buChar char="•"/>
            </a:pPr>
            <a:r>
              <a:rPr lang="cs-CZ">
                <a:solidFill>
                  <a:srgbClr val="000000"/>
                </a:solidFill>
              </a:rPr>
              <a:t>zpracování velkého objemu dat</a:t>
            </a:r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92100" lvl="0" marL="22860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SzPts val="2800"/>
              <a:buChar char="•"/>
            </a:pPr>
            <a:r>
              <a:rPr lang="cs-CZ">
                <a:solidFill>
                  <a:srgbClr val="000000"/>
                </a:solidFill>
              </a:rPr>
              <a:t>univerzálnost (široká množina vstupů, spojování více nástrojů do jednoho)</a:t>
            </a:r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92100" lvl="0" marL="22860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SzPts val="2800"/>
              <a:buChar char="•"/>
            </a:pPr>
            <a:r>
              <a:rPr lang="cs-CZ">
                <a:solidFill>
                  <a:srgbClr val="000000"/>
                </a:solidFill>
              </a:rPr>
              <a:t>nezávislost na jednotlivých lingvistických teoriích</a:t>
            </a:r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92100" lvl="0" marL="22860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SzPts val="2800"/>
              <a:buChar char="•"/>
            </a:pPr>
            <a:r>
              <a:rPr lang="cs-CZ">
                <a:solidFill>
                  <a:srgbClr val="000000"/>
                </a:solidFill>
              </a:rPr>
              <a:t>při zpracování i používání je nutná PŘESNOST</a:t>
            </a:r>
            <a:endParaRPr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15"/>
          <p:cNvSpPr txBox="1"/>
          <p:nvPr>
            <p:ph type="title"/>
          </p:nvPr>
        </p:nvSpPr>
        <p:spPr>
          <a:xfrm>
            <a:off x="838200" y="365125"/>
            <a:ext cx="103467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/>
              <a:t>Počítačové zpracování češtiny</a:t>
            </a:r>
            <a:endParaRPr>
              <a:solidFill>
                <a:srgbClr val="000000"/>
              </a:solidFill>
            </a:endParaRPr>
          </a:p>
        </p:txBody>
      </p:sp>
      <p:sp>
        <p:nvSpPr>
          <p:cNvPr id="109" name="Google Shape;109;p15"/>
          <p:cNvSpPr txBox="1"/>
          <p:nvPr>
            <p:ph idx="1" type="body"/>
          </p:nvPr>
        </p:nvSpPr>
        <p:spPr>
          <a:xfrm>
            <a:off x="838200" y="1825625"/>
            <a:ext cx="10346700" cy="4351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292100" lvl="0" marL="2286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Char char="•"/>
            </a:pPr>
            <a:r>
              <a:rPr lang="cs-CZ">
                <a:solidFill>
                  <a:srgbClr val="000000"/>
                </a:solidFill>
              </a:rPr>
              <a:t>urychlení a zefektivnění práce lingvisty</a:t>
            </a:r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92100" lvl="0" marL="228600" rtl="0" algn="l"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SzPts val="2800"/>
              <a:buChar char="•"/>
            </a:pPr>
            <a:r>
              <a:rPr lang="cs-CZ">
                <a:solidFill>
                  <a:srgbClr val="000000"/>
                </a:solidFill>
              </a:rPr>
              <a:t>ověřování existujících teorií</a:t>
            </a:r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92100" lvl="0" marL="228600" rtl="0" algn="l"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SzPts val="2800"/>
              <a:buChar char="•"/>
            </a:pPr>
            <a:r>
              <a:rPr lang="cs-CZ">
                <a:solidFill>
                  <a:srgbClr val="000000"/>
                </a:solidFill>
              </a:rPr>
              <a:t>objevení nového jazykového jevu, zákonitosti</a:t>
            </a:r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92100" lvl="0" marL="228600" rtl="0" algn="l"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SzPts val="2800"/>
              <a:buChar char="•"/>
            </a:pPr>
            <a:r>
              <a:rPr lang="cs-CZ">
                <a:solidFill>
                  <a:srgbClr val="000000"/>
                </a:solidFill>
              </a:rPr>
              <a:t>co a jak mohu použít</a:t>
            </a:r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92100" lvl="0" marL="228600" rtl="0" algn="l"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SzPts val="2800"/>
              <a:buChar char="•"/>
            </a:pPr>
            <a:r>
              <a:rPr lang="cs-CZ">
                <a:solidFill>
                  <a:srgbClr val="000000"/>
                </a:solidFill>
              </a:rPr>
              <a:t>co mohu a nemohu od nástroje očekávat</a:t>
            </a:r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92100" lvl="0" marL="228600" rtl="0" algn="l"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SzPts val="2800"/>
              <a:buChar char="•"/>
            </a:pPr>
            <a:r>
              <a:rPr lang="cs-CZ">
                <a:solidFill>
                  <a:srgbClr val="000000"/>
                </a:solidFill>
              </a:rPr>
              <a:t>autorská práva a přístupy k nástrojům</a:t>
            </a:r>
            <a:endParaRPr>
              <a:solidFill>
                <a:srgbClr val="000000"/>
              </a:solidFill>
            </a:endParaRPr>
          </a:p>
          <a:p>
            <a:pPr indent="-228600" lvl="1" marL="685800" rtl="0" algn="l"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</a:pPr>
            <a:r>
              <a:rPr lang="cs-CZ">
                <a:solidFill>
                  <a:srgbClr val="000000"/>
                </a:solidFill>
              </a:rPr>
              <a:t>veřejně dostupné (dostupné na MU)</a:t>
            </a:r>
            <a:endParaRPr>
              <a:solidFill>
                <a:srgbClr val="000000"/>
              </a:solidFill>
            </a:endParaRPr>
          </a:p>
          <a:p>
            <a:pPr indent="-228600" lvl="1" marL="685800" rtl="0" algn="l"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</a:pPr>
            <a:r>
              <a:rPr lang="cs-CZ">
                <a:solidFill>
                  <a:srgbClr val="000000"/>
                </a:solidFill>
              </a:rPr>
              <a:t>hromadný přístup (společné heslo)</a:t>
            </a:r>
            <a:endParaRPr>
              <a:solidFill>
                <a:srgbClr val="000000"/>
              </a:solidFill>
            </a:endParaRPr>
          </a:p>
          <a:p>
            <a:pPr indent="-228600" lvl="1" marL="685800" rtl="0" algn="l"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</a:pPr>
            <a:r>
              <a:rPr lang="cs-CZ">
                <a:solidFill>
                  <a:srgbClr val="000000"/>
                </a:solidFill>
              </a:rPr>
              <a:t>vlastní přístup (registrace)</a:t>
            </a:r>
            <a:endParaRPr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16"/>
          <p:cNvSpPr txBox="1"/>
          <p:nvPr>
            <p:ph type="title"/>
          </p:nvPr>
        </p:nvSpPr>
        <p:spPr>
          <a:xfrm>
            <a:off x="838200" y="365125"/>
            <a:ext cx="103467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/>
              <a:t>Mezioborová spolupráce</a:t>
            </a:r>
            <a:endParaRPr>
              <a:solidFill>
                <a:srgbClr val="000000"/>
              </a:solidFill>
            </a:endParaRPr>
          </a:p>
        </p:txBody>
      </p:sp>
      <p:sp>
        <p:nvSpPr>
          <p:cNvPr id="116" name="Google Shape;116;p16"/>
          <p:cNvSpPr txBox="1"/>
          <p:nvPr>
            <p:ph idx="1" type="body"/>
          </p:nvPr>
        </p:nvSpPr>
        <p:spPr>
          <a:xfrm>
            <a:off x="838200" y="1825625"/>
            <a:ext cx="10346700" cy="4351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285750" lvl="0" marL="22860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Char char="•"/>
            </a:pPr>
            <a:r>
              <a:rPr lang="cs-CZ" sz="2700">
                <a:solidFill>
                  <a:srgbClr val="000000"/>
                </a:solidFill>
              </a:rPr>
              <a:t>informatika – lingvistika  („společný jazyk“)</a:t>
            </a:r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85750" lvl="0" marL="228600" rtl="0" algn="l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700"/>
              <a:buChar char="•"/>
            </a:pPr>
            <a:r>
              <a:rPr lang="cs-CZ" sz="2700">
                <a:solidFill>
                  <a:srgbClr val="000000"/>
                </a:solidFill>
              </a:rPr>
              <a:t>počítačová lingvistika (matematická, komputační), jazykové inženýrství, počítačové zpracování přirozeného jazyka</a:t>
            </a:r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85750" lvl="0" marL="228600" rtl="0" algn="l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700"/>
              <a:buChar char="•"/>
            </a:pPr>
            <a:r>
              <a:rPr lang="cs-CZ" sz="2700">
                <a:solidFill>
                  <a:srgbClr val="000000"/>
                </a:solidFill>
              </a:rPr>
              <a:t>Natural Language Processing (NLP)</a:t>
            </a:r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85750" lvl="0" marL="228600" rtl="0" algn="l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700"/>
              <a:buChar char="•"/>
            </a:pPr>
            <a:r>
              <a:rPr lang="cs-CZ" sz="2700">
                <a:solidFill>
                  <a:srgbClr val="000000"/>
                </a:solidFill>
              </a:rPr>
              <a:t>hlavní oblasti (uživatelský přístup)</a:t>
            </a:r>
            <a:endParaRPr/>
          </a:p>
          <a:p>
            <a:pPr indent="-228600" lvl="1" marL="685800" rtl="0" algn="l"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r>
              <a:rPr lang="cs-CZ"/>
              <a:t>syntéza a analýza řeči</a:t>
            </a:r>
            <a:endParaRPr/>
          </a:p>
          <a:p>
            <a:pPr indent="-228600" lvl="1" marL="685800" rtl="0" algn="l"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r>
              <a:rPr lang="cs-CZ"/>
              <a:t>počítačová lexikografie</a:t>
            </a:r>
            <a:endParaRPr/>
          </a:p>
          <a:p>
            <a:pPr indent="-228600" lvl="1" marL="685800" rtl="0" algn="l"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r>
              <a:rPr lang="cs-CZ"/>
              <a:t>formální analýza jazyka (morfologická, slovotvorná, syntaktická, sémantická, textová)</a:t>
            </a:r>
            <a:endParaRPr/>
          </a:p>
          <a:p>
            <a:pPr indent="-228600" lvl="1" marL="685800" rtl="0" algn="l"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r>
              <a:rPr lang="cs-CZ"/>
              <a:t>korpusová lingvistika</a:t>
            </a:r>
            <a:endParaRPr/>
          </a:p>
          <a:p>
            <a:pPr indent="-228600" lvl="1" marL="685800" rtl="0" algn="l"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r>
              <a:rPr lang="cs-CZ"/>
              <a:t>dialogové systémy, umělá inteligence</a:t>
            </a:r>
            <a:endParaRPr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Motiv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Motiv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