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5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E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87" autoAdjust="0"/>
  </p:normalViewPr>
  <p:slideViewPr>
    <p:cSldViewPr snapToGrid="0">
      <p:cViewPr varScale="1">
        <p:scale>
          <a:sx n="69" d="100"/>
          <a:sy n="69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0767-CDC9-47E8-8C03-9BEA140C40DE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16CB-0C31-4DA2-8050-76AA796838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1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Obsáhlost – hodně hesel, co největší pokrytí slovní zásoby jazyka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Aktuálnost – zachycení současného stavu jazyka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Reálnost – užití slov v reálných kontextech, ne vykonstruované věty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Rychlost – aby jejich tvorba netrvala sto let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316CB-0C31-4DA2-8050-76AA796838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28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Multimediální slovníky – přidání výslovnosti, obrázků, videí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Aktualizace hesel –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316CB-0C31-4DA2-8050-76AA796838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01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Slovníková data – ruční sběr (klasická lexikografie) × data z korpusu (korpusová lexikografie)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GUI – program (případně webová služba), který je přímo určený k vytváření určitého obsahu (je to přímo určeno k danému účelu)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316CB-0C31-4DA2-8050-76AA7968383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5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316CB-0C31-4DA2-8050-76AA796838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DEB – http://deb.fi.muni.cz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Přístupy pro </a:t>
            </a:r>
            <a:r>
              <a:rPr lang="cs-CZ" dirty="0" err="1"/>
              <a:t>DebDict</a:t>
            </a:r>
            <a:r>
              <a:rPr lang="cs-CZ" dirty="0"/>
              <a:t>: </a:t>
            </a:r>
            <a:r>
              <a:rPr lang="cs-CZ" dirty="0" err="1"/>
              <a:t>plin</a:t>
            </a:r>
            <a:r>
              <a:rPr lang="cs-CZ" dirty="0"/>
              <a:t>/</a:t>
            </a:r>
            <a:r>
              <a:rPr lang="cs-CZ" dirty="0" err="1"/>
              <a:t>plin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Internetová jazyková příručka – http://prirucka.ujc.cas.cz/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Nový encyklopedický slovník češtiny – https://www.czechency.org/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316CB-0C31-4DA2-8050-76AA7968383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E1B5B0F-993C-4405-BB6A-3EDDFBF1D5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44696"/>
            <a:ext cx="9144000" cy="4719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přednášejícího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A651389-D512-4217-839D-9EB6D3DE0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854077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4264FE4-8802-4203-8ABC-B8EC8FE4789E}"/>
              </a:ext>
            </a:extLst>
          </p:cNvPr>
          <p:cNvSpPr/>
          <p:nvPr userDrawn="1"/>
        </p:nvSpPr>
        <p:spPr>
          <a:xfrm>
            <a:off x="5049301" y="2638753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127A743-3B89-4B93-93F7-27D97CFB1182}"/>
              </a:ext>
            </a:extLst>
          </p:cNvPr>
          <p:cNvSpPr/>
          <p:nvPr userDrawn="1"/>
        </p:nvSpPr>
        <p:spPr>
          <a:xfrm>
            <a:off x="5860200" y="2638754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50F31E4-3F64-4AF0-8F0D-2A57C9C5A312}"/>
              </a:ext>
            </a:extLst>
          </p:cNvPr>
          <p:cNvSpPr/>
          <p:nvPr userDrawn="1"/>
        </p:nvSpPr>
        <p:spPr>
          <a:xfrm>
            <a:off x="6671099" y="2638752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ástupný symbol pro datum 10">
            <a:extLst>
              <a:ext uri="{FF2B5EF4-FFF2-40B4-BE49-F238E27FC236}">
                <a16:creationId xmlns:a16="http://schemas.microsoft.com/office/drawing/2014/main" id="{9D3A12BC-5115-4C7C-BA2C-A1D3DCCE0F5F}"/>
              </a:ext>
            </a:extLst>
          </p:cNvPr>
          <p:cNvSpPr txBox="1">
            <a:spLocks/>
          </p:cNvSpPr>
          <p:nvPr userDrawn="1"/>
        </p:nvSpPr>
        <p:spPr>
          <a:xfrm>
            <a:off x="3581400" y="3541680"/>
            <a:ext cx="5029200" cy="47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/>
              <a:t>Počítačové nástroje pro češtinu</a:t>
            </a:r>
          </a:p>
          <a:p>
            <a:pPr algn="ctr"/>
            <a:r>
              <a:rPr lang="cs-CZ" sz="1800" dirty="0"/>
              <a:t>Jaro 2019</a:t>
            </a:r>
          </a:p>
        </p:txBody>
      </p:sp>
    </p:spTree>
    <p:extLst>
      <p:ext uri="{BB962C8B-B14F-4D97-AF65-F5344CB8AC3E}">
        <p14:creationId xmlns:p14="http://schemas.microsoft.com/office/powerpoint/2010/main" val="32625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46A5C-94DA-472D-B3B2-55A3B2DF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43816-19BC-4D44-A10A-ABAE02F4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F03ACAD-5967-4FCF-B999-8908CCBD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10">
            <a:extLst>
              <a:ext uri="{FF2B5EF4-FFF2-40B4-BE49-F238E27FC236}">
                <a16:creationId xmlns:a16="http://schemas.microsoft.com/office/drawing/2014/main" id="{D5D4462D-B146-4630-8A79-69E957ED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Počítačové nástroje pro češtinu, JS 2019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9471865-DBA2-4DB0-86B4-7BA4FDF87270}"/>
              </a:ext>
            </a:extLst>
          </p:cNvPr>
          <p:cNvSpPr/>
          <p:nvPr userDrawn="1"/>
        </p:nvSpPr>
        <p:spPr>
          <a:xfrm>
            <a:off x="0" y="791931"/>
            <a:ext cx="71775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0833D67E-FBA9-4A09-81EB-2AC7D8D7EB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89227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FF4C9B2C-24F9-485D-82DE-FD7BE95A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365125"/>
            <a:ext cx="4953001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43816-19BC-4D44-A10A-ABAE02F4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datum 10">
            <a:extLst>
              <a:ext uri="{FF2B5EF4-FFF2-40B4-BE49-F238E27FC236}">
                <a16:creationId xmlns:a16="http://schemas.microsoft.com/office/drawing/2014/main" id="{D5D4462D-B146-4630-8A79-69E957ED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Počítačové nástroje pro češtinu, JS 2019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9471865-DBA2-4DB0-86B4-7BA4FDF87270}"/>
              </a:ext>
            </a:extLst>
          </p:cNvPr>
          <p:cNvSpPr/>
          <p:nvPr userDrawn="1"/>
        </p:nvSpPr>
        <p:spPr>
          <a:xfrm>
            <a:off x="11474245" y="791931"/>
            <a:ext cx="71775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39CDAF1-1AE5-4A26-89A9-AA687C352B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0800" y="1825625"/>
            <a:ext cx="4953000" cy="4351338"/>
          </a:xfrm>
        </p:spPr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obrázku 15">
            <a:extLst>
              <a:ext uri="{FF2B5EF4-FFF2-40B4-BE49-F238E27FC236}">
                <a16:creationId xmlns:a16="http://schemas.microsoft.com/office/drawing/2014/main" id="{9B9499DD-5609-4C99-B5AD-06498706C2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8472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gradFill>
          <a:gsLst>
            <a:gs pos="0">
              <a:schemeClr val="bg1">
                <a:lumMod val="12000"/>
                <a:lumOff val="88000"/>
              </a:schemeClr>
            </a:gs>
            <a:gs pos="100000">
              <a:schemeClr val="bg1">
                <a:lumMod val="84000"/>
                <a:lumOff val="16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D30F1-E53B-4649-8FC5-80F1F0D8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4B1A2-C8A7-4CAA-9B8E-9C9F06AE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F511D9-3022-4BCE-902C-8FF66671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AFDC1FE-7049-48F6-981F-F2DFE4EE93E0}"/>
              </a:ext>
            </a:extLst>
          </p:cNvPr>
          <p:cNvSpPr/>
          <p:nvPr userDrawn="1"/>
        </p:nvSpPr>
        <p:spPr>
          <a:xfrm>
            <a:off x="0" y="791931"/>
            <a:ext cx="71775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datum 10">
            <a:extLst>
              <a:ext uri="{FF2B5EF4-FFF2-40B4-BE49-F238E27FC236}">
                <a16:creationId xmlns:a16="http://schemas.microsoft.com/office/drawing/2014/main" id="{7E3E69F5-DBB6-4900-B84D-F3CEE2A4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Počítačové nástroje pro češtinu, JS 2019</a:t>
            </a:r>
          </a:p>
        </p:txBody>
      </p:sp>
    </p:spTree>
    <p:extLst>
      <p:ext uri="{BB962C8B-B14F-4D97-AF65-F5344CB8AC3E}">
        <p14:creationId xmlns:p14="http://schemas.microsoft.com/office/powerpoint/2010/main" val="70250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citát">
    <p:bg>
      <p:bgPr>
        <a:gradFill>
          <a:gsLst>
            <a:gs pos="0">
              <a:schemeClr val="bg1">
                <a:lumMod val="12000"/>
                <a:lumOff val="88000"/>
              </a:schemeClr>
            </a:gs>
            <a:gs pos="100000">
              <a:schemeClr val="bg1">
                <a:lumMod val="84000"/>
                <a:lumOff val="16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D30F1-E53B-4649-8FC5-80F1F0D8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F511D9-3022-4BCE-902C-8FF66671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AFDC1FE-7049-48F6-981F-F2DFE4EE93E0}"/>
              </a:ext>
            </a:extLst>
          </p:cNvPr>
          <p:cNvSpPr/>
          <p:nvPr userDrawn="1"/>
        </p:nvSpPr>
        <p:spPr>
          <a:xfrm>
            <a:off x="0" y="791931"/>
            <a:ext cx="71775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datum 10">
            <a:extLst>
              <a:ext uri="{FF2B5EF4-FFF2-40B4-BE49-F238E27FC236}">
                <a16:creationId xmlns:a16="http://schemas.microsoft.com/office/drawing/2014/main" id="{7E3E69F5-DBB6-4900-B84D-F3CEE2A4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Počítačové nástroje pro češtinu, JS 2019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89ECBE-E120-4563-9B25-FA48626AA117}"/>
              </a:ext>
            </a:extLst>
          </p:cNvPr>
          <p:cNvSpPr txBox="1"/>
          <p:nvPr userDrawn="1"/>
        </p:nvSpPr>
        <p:spPr>
          <a:xfrm>
            <a:off x="766439" y="1885188"/>
            <a:ext cx="14433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cs-CZ" sz="300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„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7772E0-4041-4E2A-885E-B61E0A063216}"/>
              </a:ext>
            </a:extLst>
          </p:cNvPr>
          <p:cNvSpPr txBox="1"/>
          <p:nvPr userDrawn="1"/>
        </p:nvSpPr>
        <p:spPr>
          <a:xfrm>
            <a:off x="9644567" y="1027905"/>
            <a:ext cx="14433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“</a:t>
            </a:r>
            <a:endParaRPr lang="cs-CZ" sz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696BAED5-7483-4FF6-8D2D-0378FEA13C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5075624"/>
            <a:ext cx="7192169" cy="661262"/>
          </a:xfrm>
        </p:spPr>
        <p:txBody>
          <a:bodyPr/>
          <a:lstStyle>
            <a:lvl1pPr marL="0" indent="0" algn="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 dirty="0"/>
              <a:t>Zdroj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140EFCCD-1062-4A6F-ACBC-EC19F6B42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48000"/>
            <a:ext cx="10515600" cy="19161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cs-CZ" dirty="0"/>
              <a:t>Citát</a:t>
            </a:r>
          </a:p>
        </p:txBody>
      </p:sp>
    </p:spTree>
    <p:extLst>
      <p:ext uri="{BB962C8B-B14F-4D97-AF65-F5344CB8AC3E}">
        <p14:creationId xmlns:p14="http://schemas.microsoft.com/office/powerpoint/2010/main" val="42293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63E05-FD7A-4D64-923D-C0618915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B3644B-2539-48D5-832E-366FE1764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BD1ACC-3D87-4547-95C2-A5145EC5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168E18-FBDB-45EC-A630-F19CDF13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8B2D335-82A0-4147-8BCE-F4FB43464DF5}"/>
              </a:ext>
            </a:extLst>
          </p:cNvPr>
          <p:cNvSpPr/>
          <p:nvPr userDrawn="1"/>
        </p:nvSpPr>
        <p:spPr>
          <a:xfrm>
            <a:off x="0" y="791931"/>
            <a:ext cx="71775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10">
            <a:extLst>
              <a:ext uri="{FF2B5EF4-FFF2-40B4-BE49-F238E27FC236}">
                <a16:creationId xmlns:a16="http://schemas.microsoft.com/office/drawing/2014/main" id="{CC9CCC8E-FAA6-423C-86D5-81BBEC4A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Počítačové nástroje pro češtinu, JS 2019</a:t>
            </a:r>
          </a:p>
        </p:txBody>
      </p:sp>
    </p:spTree>
    <p:extLst>
      <p:ext uri="{BB962C8B-B14F-4D97-AF65-F5344CB8AC3E}">
        <p14:creationId xmlns:p14="http://schemas.microsoft.com/office/powerpoint/2010/main" val="173558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A651389-D512-4217-839D-9EB6D3DE0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2072969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4264FE4-8802-4203-8ABC-B8EC8FE4789E}"/>
              </a:ext>
            </a:extLst>
          </p:cNvPr>
          <p:cNvSpPr/>
          <p:nvPr userDrawn="1"/>
        </p:nvSpPr>
        <p:spPr>
          <a:xfrm>
            <a:off x="5004620" y="5173253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127A743-3B89-4B93-93F7-27D97CFB1182}"/>
              </a:ext>
            </a:extLst>
          </p:cNvPr>
          <p:cNvSpPr/>
          <p:nvPr userDrawn="1"/>
        </p:nvSpPr>
        <p:spPr>
          <a:xfrm>
            <a:off x="5860200" y="5173253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50F31E4-3F64-4AF0-8F0D-2A57C9C5A312}"/>
              </a:ext>
            </a:extLst>
          </p:cNvPr>
          <p:cNvSpPr/>
          <p:nvPr userDrawn="1"/>
        </p:nvSpPr>
        <p:spPr>
          <a:xfrm>
            <a:off x="6715780" y="5173253"/>
            <a:ext cx="471600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50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C7CE90F-D39B-4F6B-B36A-6021AD7D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1C077A-6798-47D7-AFA6-CCCD8399C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D8B3F5-0D65-4C49-A502-90556CE46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7A1F-0AD8-4ABF-9D35-B6402CAB1E7E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42DF4-553B-413D-B8D8-02044FA8A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63A09-FC13-4C2A-A49C-3BAD17811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5163-537B-491B-B270-E62459421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9" r:id="rId5"/>
    <p:sldLayoutId id="2147483652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8CA80546-0EF4-482E-B0D1-EAFB17615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Vojtěch Mrkývka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F4B61-3940-48C3-9499-D81C86A7C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Počítačová lexikografie</a:t>
            </a:r>
          </a:p>
        </p:txBody>
      </p:sp>
    </p:spTree>
    <p:extLst>
      <p:ext uri="{BB962C8B-B14F-4D97-AF65-F5344CB8AC3E}">
        <p14:creationId xmlns:p14="http://schemas.microsoft.com/office/powerpoint/2010/main" val="37274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64657-7A28-4D30-840E-3D8BD3E5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slovník?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B13596-3BA0-4ACE-981C-9F85B5385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dirty="0"/>
              <a:t>Slovník spisovné češtiny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1BF113-7230-4911-99B5-44FB071AC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souborné zpracování jednotek lexikální zásoby v heslech, zprav. abecedně řazených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28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29FDE5D9-9CF7-47FE-9D0E-9F372532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slovník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BAB77CA-1538-449B-B763-CC3CDC063A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anchor="ctr"/>
          <a:lstStyle/>
          <a:p>
            <a:r>
              <a:rPr lang="cs-CZ" dirty="0"/>
              <a:t>Obsáhlost</a:t>
            </a:r>
          </a:p>
          <a:p>
            <a:r>
              <a:rPr lang="cs-CZ" dirty="0"/>
              <a:t>Aktuálnost</a:t>
            </a:r>
          </a:p>
          <a:p>
            <a:r>
              <a:rPr lang="cs-CZ" dirty="0"/>
              <a:t>Reálnost</a:t>
            </a:r>
          </a:p>
          <a:p>
            <a:r>
              <a:rPr lang="cs-CZ" dirty="0"/>
              <a:t>Rychlost</a:t>
            </a:r>
          </a:p>
        </p:txBody>
      </p:sp>
      <p:pic>
        <p:nvPicPr>
          <p:cNvPr id="16" name="Zástupný symbol obrázku 10">
            <a:extLst>
              <a:ext uri="{FF2B5EF4-FFF2-40B4-BE49-F238E27FC236}">
                <a16:creationId xmlns:a16="http://schemas.microsoft.com/office/drawing/2014/main" id="{7E409685-6F95-4B8B-8E6B-D5B88E51E0E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96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DD1B9-1ECC-4166-A51E-E8371FBB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slovník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508ED-0D6E-4230-A26E-01B1F748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Multimediální slovníky</a:t>
            </a:r>
          </a:p>
          <a:p>
            <a:r>
              <a:rPr lang="cs-CZ" dirty="0"/>
              <a:t>Aktualizace hesel</a:t>
            </a:r>
          </a:p>
          <a:p>
            <a:r>
              <a:rPr lang="cs-CZ" dirty="0"/>
              <a:t>Hypertextové odkazy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CC3F8D5-2163-4493-899B-EE3D8521550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702" r="44227" b="11702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05057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91F02-A697-41C7-9810-840F35C5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slovníků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94168-2455-4F56-9A19-780E51B27A6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anchor="ctr"/>
          <a:lstStyle/>
          <a:p>
            <a:r>
              <a:rPr lang="cs-CZ" dirty="0"/>
              <a:t>Obsahová stránka přípravy</a:t>
            </a:r>
          </a:p>
          <a:p>
            <a:pPr lvl="1"/>
            <a:r>
              <a:rPr lang="cs-CZ" dirty="0"/>
              <a:t>Slovníková data</a:t>
            </a:r>
          </a:p>
          <a:p>
            <a:r>
              <a:rPr lang="cs-CZ" dirty="0"/>
              <a:t>Formální stránka přípravy</a:t>
            </a:r>
          </a:p>
          <a:p>
            <a:pPr lvl="1"/>
            <a:r>
              <a:rPr lang="cs-CZ" dirty="0"/>
              <a:t>Tužka – papír</a:t>
            </a:r>
          </a:p>
          <a:p>
            <a:pPr lvl="1"/>
            <a:r>
              <a:rPr lang="cs-CZ" dirty="0"/>
              <a:t>Psací stroj</a:t>
            </a:r>
          </a:p>
          <a:p>
            <a:pPr lvl="1"/>
            <a:r>
              <a:rPr lang="cs-CZ" dirty="0"/>
              <a:t>MS Word</a:t>
            </a:r>
          </a:p>
          <a:p>
            <a:pPr lvl="1"/>
            <a:r>
              <a:rPr lang="cs-CZ" dirty="0"/>
              <a:t>GUI (</a:t>
            </a:r>
            <a:r>
              <a:rPr lang="cs-CZ" dirty="0" err="1"/>
              <a:t>Graphical</a:t>
            </a:r>
            <a:r>
              <a:rPr lang="cs-CZ" dirty="0"/>
              <a:t> User Interface)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A959E970-8AE2-414E-A623-6C2BCBAB6AD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811"/>
          <a:stretch/>
        </p:blipFill>
        <p:spPr>
          <a:xfrm rot="16200000">
            <a:off x="-389425" y="383330"/>
            <a:ext cx="6868755" cy="6102094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7C97940-29EA-416E-9136-1518E509D7A4}"/>
              </a:ext>
            </a:extLst>
          </p:cNvPr>
          <p:cNvSpPr/>
          <p:nvPr/>
        </p:nvSpPr>
        <p:spPr>
          <a:xfrm>
            <a:off x="6096000" y="6560978"/>
            <a:ext cx="3300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898989"/>
                </a:solidFill>
              </a:rPr>
              <a:t>Zdroj obrázku: https://bara.ujc.cas.cz/psjc/</a:t>
            </a:r>
          </a:p>
        </p:txBody>
      </p:sp>
    </p:spTree>
    <p:extLst>
      <p:ext uri="{BB962C8B-B14F-4D97-AF65-F5344CB8AC3E}">
        <p14:creationId xmlns:p14="http://schemas.microsoft.com/office/powerpoint/2010/main" val="367108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E9BF63C-A17B-459F-BC6B-15DBB16B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GUI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BD180E-53AE-49C5-91AF-DC3D30F0F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Přehlednost vkládání</a:t>
            </a:r>
          </a:p>
          <a:p>
            <a:r>
              <a:rPr lang="cs-CZ" dirty="0"/>
              <a:t>Strojová čitelnost (XML)</a:t>
            </a:r>
          </a:p>
          <a:p>
            <a:r>
              <a:rPr lang="cs-CZ" dirty="0" err="1"/>
              <a:t>Multiplatformnost</a:t>
            </a:r>
            <a:endParaRPr lang="cs-CZ" dirty="0"/>
          </a:p>
          <a:p>
            <a:r>
              <a:rPr lang="cs-CZ" dirty="0"/>
              <a:t>Převoditelnost (PDF, web, …)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A161D26-B188-4E36-93F4-77162282901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8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8034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51828-54B9-4FF5-86CF-525844E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P. lexikografie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F6F49-1E15-48A4-8754-06C92ACB52C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dirty="0"/>
              <a:t>DEB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Dictionary</a:t>
            </a:r>
            <a:r>
              <a:rPr lang="cs-CZ" dirty="0"/>
              <a:t> Editor and Browser)</a:t>
            </a:r>
          </a:p>
          <a:p>
            <a:pPr lvl="1"/>
            <a:r>
              <a:rPr lang="cs-CZ" dirty="0" err="1"/>
              <a:t>DebWrite</a:t>
            </a:r>
            <a:r>
              <a:rPr lang="cs-CZ" dirty="0"/>
              <a:t>, </a:t>
            </a:r>
            <a:r>
              <a:rPr lang="cs-CZ" dirty="0" err="1"/>
              <a:t>DebDict</a:t>
            </a:r>
            <a:r>
              <a:rPr lang="cs-CZ" dirty="0"/>
              <a:t>, …</a:t>
            </a:r>
          </a:p>
          <a:p>
            <a:r>
              <a:rPr lang="cs-CZ" dirty="0"/>
              <a:t>Internetová jazyková příručka</a:t>
            </a:r>
          </a:p>
          <a:p>
            <a:r>
              <a:rPr lang="cs-CZ" dirty="0"/>
              <a:t>Nový encyklopedický</a:t>
            </a:r>
            <a:br>
              <a:rPr lang="cs-CZ" dirty="0"/>
            </a:br>
            <a:r>
              <a:rPr lang="cs-CZ" dirty="0"/>
              <a:t>slovník češtiny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Lexiko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6E0976B5-69E2-40F6-88CD-7D057B46C4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 b="1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276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1408D-B142-4F57-9B90-C5A1D484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30293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241</Words>
  <Application>Microsoft Office PowerPoint</Application>
  <PresentationFormat>Širokoúhlá obrazovka</PresentationFormat>
  <Paragraphs>53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Počítačová lexikografie</vt:lpstr>
      <vt:lpstr>Co je slovník?</vt:lpstr>
      <vt:lpstr>Ideální slovník</vt:lpstr>
      <vt:lpstr>Počítačový slovník</vt:lpstr>
      <vt:lpstr>Tvorba slovníků</vt:lpstr>
      <vt:lpstr>Proč GUI</vt:lpstr>
      <vt:lpstr>P. lexikografie v ČR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Mrkývka</dc:creator>
  <cp:lastModifiedBy>Vojtěch Mrkývka</cp:lastModifiedBy>
  <cp:revision>25</cp:revision>
  <dcterms:created xsi:type="dcterms:W3CDTF">2019-01-15T08:52:17Z</dcterms:created>
  <dcterms:modified xsi:type="dcterms:W3CDTF">2019-02-22T15:11:12Z</dcterms:modified>
</cp:coreProperties>
</file>