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9" r:id="rId8"/>
    <p:sldId id="268" r:id="rId9"/>
    <p:sldId id="263" r:id="rId10"/>
    <p:sldId id="264" r:id="rId11"/>
    <p:sldId id="265" r:id="rId12"/>
    <p:sldId id="267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20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67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231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835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723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627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561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493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97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678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12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550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347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71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83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7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E2E2A2F-D7B9-4171-A5F6-B2CF0DBD04AD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0439FB6-581A-423B-827D-6F31306410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27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old.sketchengine.co.uk/corpus/wsdef?corpname=preloaded/cstenten17_mj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sskell.sketchengine.co.uk/run.cgi/skel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ke.fi.muni.cz/" TargetMode="External"/><Relationship Id="rId2" Type="http://schemas.openxmlformats.org/officeDocument/2006/relationships/hyperlink" Target="https://app.sketchengine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orpus.cz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yd.korpus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yd.korpus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kwords.korpus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treq.korpus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treq.korpus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ketchengine.eu/" TargetMode="External"/><Relationship Id="rId2" Type="http://schemas.openxmlformats.org/officeDocument/2006/relationships/hyperlink" Target="https://nlp.fi.muni.cz/projekty/ajka/tag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0552F2-BE05-4225-AD7B-91D264F07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4575" y="1881809"/>
            <a:ext cx="9965634" cy="1043608"/>
          </a:xfrm>
        </p:spPr>
        <p:txBody>
          <a:bodyPr>
            <a:normAutofit/>
          </a:bodyPr>
          <a:lstStyle/>
          <a:p>
            <a:pPr algn="ctr"/>
            <a:r>
              <a:rPr lang="cs-CZ" sz="5800" b="1" dirty="0">
                <a:latin typeface="Courier New" panose="02070309020205020404" pitchFamily="49" charset="0"/>
                <a:cs typeface="Courier New" panose="02070309020205020404" pitchFamily="49" charset="0"/>
              </a:rPr>
              <a:t>Korpusová lingvistika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083412-C3AD-4B18-BA56-AD94D4453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1027" y="5233873"/>
            <a:ext cx="7315334" cy="1388534"/>
          </a:xfrm>
        </p:spPr>
        <p:txBody>
          <a:bodyPr>
            <a:normAutofit fontScale="77500" lnSpcReduction="20000"/>
          </a:bodyPr>
          <a:lstStyle/>
          <a:p>
            <a:r>
              <a:rPr lang="cs-CZ" sz="3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CJBB85</a:t>
            </a:r>
            <a:r>
              <a:rPr lang="cs-CZ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Počítačové nástroje pro češtinu</a:t>
            </a:r>
          </a:p>
          <a:p>
            <a:r>
              <a:rPr lang="cs-CZ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Mgr. Jakub Machura</a:t>
            </a:r>
          </a:p>
          <a:p>
            <a:r>
              <a:rPr lang="cs-CZ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415795@mail.muni.cz</a:t>
            </a:r>
          </a:p>
        </p:txBody>
      </p:sp>
    </p:spTree>
    <p:extLst>
      <p:ext uri="{BB962C8B-B14F-4D97-AF65-F5344CB8AC3E}">
        <p14:creationId xmlns:p14="http://schemas.microsoft.com/office/powerpoint/2010/main" val="1546381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B3557-D3AD-4C83-B000-8B18D4634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62" y="127778"/>
            <a:ext cx="10018713" cy="123209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Sketch</a:t>
            </a:r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Engine</a:t>
            </a:r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cs-CZ" sz="5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 </a:t>
            </a:r>
            <a:r>
              <a:rPr lang="cs-CZ" sz="5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Sketches</a:t>
            </a:r>
            <a:endParaRPr lang="cs-CZ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FE928-BA9B-495E-8D7A-C8306153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961" y="2625964"/>
            <a:ext cx="10018713" cy="362009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SzPct val="120000"/>
            </a:pPr>
            <a:r>
              <a:rPr lang="cs-CZ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tzv. slovní profily</a:t>
            </a:r>
          </a:p>
          <a:p>
            <a:pPr>
              <a:lnSpc>
                <a:spcPct val="150000"/>
              </a:lnSpc>
              <a:buSzPct val="120000"/>
            </a:pPr>
            <a:r>
              <a:rPr lang="cs-CZ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sdružují kolokace slov na základě gramatických relací (podmět, přísudek, atribut, …)</a:t>
            </a:r>
          </a:p>
          <a:p>
            <a:pPr>
              <a:lnSpc>
                <a:spcPct val="150000"/>
              </a:lnSpc>
              <a:buSzPct val="120000"/>
            </a:pPr>
            <a:r>
              <a:rPr lang="cs-CZ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hodnoty frekvence a skóre</a:t>
            </a:r>
          </a:p>
          <a:p>
            <a:pPr>
              <a:lnSpc>
                <a:spcPct val="150000"/>
              </a:lnSpc>
              <a:buSzPct val="120000"/>
            </a:pPr>
            <a:r>
              <a:rPr lang="cs-CZ" sz="2600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https://old.sketchengine.co.uk/corpus/wsdef?corpname=preloaded/cstenten17_mj2</a:t>
            </a:r>
            <a:endParaRPr lang="cs-CZ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A40DAC4-FD5A-4D22-9569-59EC5506FABB}"/>
              </a:ext>
            </a:extLst>
          </p:cNvPr>
          <p:cNvSpPr txBox="1"/>
          <p:nvPr/>
        </p:nvSpPr>
        <p:spPr>
          <a:xfrm>
            <a:off x="8637563" y="6457071"/>
            <a:ext cx="334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11. 3. 2018, 9/12</a:t>
            </a:r>
          </a:p>
        </p:txBody>
      </p:sp>
    </p:spTree>
    <p:extLst>
      <p:ext uri="{BB962C8B-B14F-4D97-AF65-F5344CB8AC3E}">
        <p14:creationId xmlns:p14="http://schemas.microsoft.com/office/powerpoint/2010/main" val="2795571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B3557-D3AD-4C83-B000-8B18D4634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62" y="127778"/>
            <a:ext cx="10018713" cy="123209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Sketch</a:t>
            </a:r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Engine</a:t>
            </a:r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cs-CZ" sz="5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Tezaurus</a:t>
            </a:r>
            <a:endParaRPr lang="cs-CZ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FE928-BA9B-495E-8D7A-C8306153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961" y="2625964"/>
            <a:ext cx="10018713" cy="4231217"/>
          </a:xfrm>
        </p:spPr>
        <p:txBody>
          <a:bodyPr>
            <a:normAutofit/>
          </a:bodyPr>
          <a:lstStyle/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obecně: „Ucelený obraz lexikálního systému </a:t>
            </a:r>
            <a:b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(popř. jeho části) v slovníkové podobě, organizovaný pojmově, významově, věcně; vystavěný na principu onomaziologickém (tj. od významu k formě).“ (Čermák, Hladká.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NESČ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https://www.czechency.org/slovnik/TEZAURUS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   </a:t>
            </a:r>
          </a:p>
          <a:p>
            <a:pPr>
              <a:lnSpc>
                <a:spcPct val="150000"/>
              </a:lnSpc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využití Word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Sketches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a jejich následného porovnání</a:t>
            </a: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A40DAC4-FD5A-4D22-9569-59EC5506FABB}"/>
              </a:ext>
            </a:extLst>
          </p:cNvPr>
          <p:cNvSpPr txBox="1"/>
          <p:nvPr/>
        </p:nvSpPr>
        <p:spPr>
          <a:xfrm>
            <a:off x="8637563" y="6457071"/>
            <a:ext cx="334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11. 3. 2018, 10/12</a:t>
            </a:r>
          </a:p>
        </p:txBody>
      </p:sp>
    </p:spTree>
    <p:extLst>
      <p:ext uri="{BB962C8B-B14F-4D97-AF65-F5344CB8AC3E}">
        <p14:creationId xmlns:p14="http://schemas.microsoft.com/office/powerpoint/2010/main" val="3341919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B3557-D3AD-4C83-B000-8B18D4634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62" y="127778"/>
            <a:ext cx="10018713" cy="123209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Sketch</a:t>
            </a:r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Engine</a:t>
            </a:r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cs-CZ" sz="5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n-gramy</a:t>
            </a:r>
            <a:endParaRPr lang="cs-CZ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FE928-BA9B-495E-8D7A-C8306153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9675" y="2625964"/>
            <a:ext cx="10018713" cy="4231217"/>
          </a:xfrm>
        </p:spPr>
        <p:txBody>
          <a:bodyPr>
            <a:normAutofit/>
          </a:bodyPr>
          <a:lstStyle/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sled po sobě jdoucích položek z dané posloupnosti</a:t>
            </a:r>
          </a:p>
          <a:p>
            <a:pPr>
              <a:buSzPct val="120000"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unigram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bigram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, trigram…</a:t>
            </a: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kolokace vs. n-gram</a:t>
            </a: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r>
              <a:rPr 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The office building was demolished yesterday.</a:t>
            </a:r>
            <a:endParaRPr lang="cs-CZ" sz="28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bigramů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a 2 kolokace	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office building</a:t>
            </a:r>
          </a:p>
          <a:p>
            <a:pPr marL="0" indent="0">
              <a:buSzPct val="120000"/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										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 demolish a building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A40DAC4-FD5A-4D22-9569-59EC5506FABB}"/>
              </a:ext>
            </a:extLst>
          </p:cNvPr>
          <p:cNvSpPr txBox="1"/>
          <p:nvPr/>
        </p:nvSpPr>
        <p:spPr>
          <a:xfrm>
            <a:off x="8637563" y="6457071"/>
            <a:ext cx="334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11. 3. 2018, 11/12</a:t>
            </a:r>
          </a:p>
        </p:txBody>
      </p:sp>
    </p:spTree>
    <p:extLst>
      <p:ext uri="{BB962C8B-B14F-4D97-AF65-F5344CB8AC3E}">
        <p14:creationId xmlns:p14="http://schemas.microsoft.com/office/powerpoint/2010/main" val="4211100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B3557-D3AD-4C83-B000-8B18D4634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62" y="127778"/>
            <a:ext cx="10018713" cy="123209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Sketch</a:t>
            </a:r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Engine</a:t>
            </a:r>
            <a:r>
              <a:rPr lang="cs-CZ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cs-CZ" sz="5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SkELL</a:t>
            </a:r>
            <a:endParaRPr lang="cs-CZ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FE928-BA9B-495E-8D7A-C8306153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961" y="1613090"/>
            <a:ext cx="10018713" cy="4231217"/>
          </a:xfrm>
        </p:spPr>
        <p:txBody>
          <a:bodyPr>
            <a:normAutofit/>
          </a:bodyPr>
          <a:lstStyle/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https://csskell.sketchengine.co.uk/run.cgi/skell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webová aplikace pro učení jazyka na základě dat z korpusu</a:t>
            </a: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A40DAC4-FD5A-4D22-9569-59EC5506FABB}"/>
              </a:ext>
            </a:extLst>
          </p:cNvPr>
          <p:cNvSpPr txBox="1"/>
          <p:nvPr/>
        </p:nvSpPr>
        <p:spPr>
          <a:xfrm>
            <a:off x="8637563" y="6457071"/>
            <a:ext cx="334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11. 3. 2018, 12/12</a:t>
            </a:r>
          </a:p>
        </p:txBody>
      </p:sp>
    </p:spTree>
    <p:extLst>
      <p:ext uri="{BB962C8B-B14F-4D97-AF65-F5344CB8AC3E}">
        <p14:creationId xmlns:p14="http://schemas.microsoft.com/office/powerpoint/2010/main" val="254934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B3557-D3AD-4C83-B000-8B18D4634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62" y="28135"/>
            <a:ext cx="10018713" cy="1232094"/>
          </a:xfrm>
        </p:spPr>
        <p:txBody>
          <a:bodyPr/>
          <a:lstStyle/>
          <a:p>
            <a:pPr algn="l"/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Co nás čeká?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FE928-BA9B-495E-8D7A-C8306153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2362" y="1120722"/>
            <a:ext cx="10018713" cy="5745482"/>
          </a:xfrm>
        </p:spPr>
        <p:txBody>
          <a:bodyPr>
            <a:normAutofit lnSpcReduction="10000"/>
          </a:bodyPr>
          <a:lstStyle/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nástroje běžící na pražské platformě:</a:t>
            </a:r>
          </a:p>
          <a:p>
            <a:pPr marL="1350963" lvl="2" indent="-436563">
              <a:buSzPct val="120000"/>
            </a:pPr>
            <a:r>
              <a:rPr lang="cs-CZ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SyD</a:t>
            </a:r>
            <a:endParaRPr lang="cs-CZ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50963" lvl="2" indent="-436563">
              <a:buSzPct val="120000"/>
            </a:pPr>
            <a:r>
              <a:rPr lang="cs-CZ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Morfio</a:t>
            </a:r>
            <a:endParaRPr lang="cs-CZ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50963" lvl="2" indent="-436563">
              <a:buSzPct val="120000"/>
            </a:pPr>
            <a:r>
              <a:rPr lang="cs-CZ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Kwords</a:t>
            </a:r>
            <a:endParaRPr lang="cs-CZ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50963" lvl="2" indent="-436563">
              <a:buSzPct val="120000"/>
            </a:pPr>
            <a:r>
              <a:rPr lang="cs-CZ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Treq</a:t>
            </a:r>
            <a:endParaRPr lang="cs-CZ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lvl="2">
              <a:buSzPct val="120000"/>
              <a:buFont typeface="Arial" panose="020B0604020202020204" pitchFamily="34" charset="0"/>
              <a:buChar char="•"/>
            </a:pPr>
            <a:r>
              <a:rPr lang="cs-CZ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brněnský korpusový manažer </a:t>
            </a:r>
            <a:r>
              <a:rPr lang="cs-CZ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Sketch</a:t>
            </a:r>
            <a:r>
              <a:rPr 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Engine</a:t>
            </a:r>
            <a:endParaRPr lang="cs-CZ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435100" lvl="4" indent="-520700">
              <a:buSzPct val="120000"/>
              <a:buFont typeface="Arial" panose="020B0604020202020204" pitchFamily="34" charset="0"/>
              <a:buChar char="•"/>
            </a:pPr>
            <a:r>
              <a:rPr lang="cs-CZ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 </a:t>
            </a:r>
            <a:r>
              <a:rPr lang="cs-CZ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Sketch</a:t>
            </a:r>
            <a:endParaRPr lang="cs-CZ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435100" lvl="4" indent="-520700">
              <a:buSzPct val="120000"/>
              <a:buFont typeface="Arial" panose="020B0604020202020204" pitchFamily="34" charset="0"/>
              <a:buChar char="•"/>
            </a:pPr>
            <a:r>
              <a:rPr lang="cs-CZ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Tezaurus</a:t>
            </a:r>
          </a:p>
          <a:p>
            <a:pPr marL="1435100" lvl="4" indent="-520700">
              <a:buSzPct val="120000"/>
              <a:buFont typeface="Arial" panose="020B0604020202020204" pitchFamily="34" charset="0"/>
              <a:buChar char="•"/>
            </a:pPr>
            <a:r>
              <a:rPr lang="cs-CZ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N-gramy</a:t>
            </a:r>
          </a:p>
          <a:p>
            <a:pPr marL="1435100" lvl="4" indent="-520700">
              <a:buSzPct val="120000"/>
              <a:buFont typeface="Arial" panose="020B0604020202020204" pitchFamily="34" charset="0"/>
              <a:buChar char="•"/>
            </a:pPr>
            <a:r>
              <a:rPr lang="cs-CZ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Skell</a:t>
            </a:r>
            <a:endParaRPr lang="cs-CZ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19ECC86-AC6E-44B3-90D2-4ED8C0637015}"/>
              </a:ext>
            </a:extLst>
          </p:cNvPr>
          <p:cNvSpPr txBox="1"/>
          <p:nvPr/>
        </p:nvSpPr>
        <p:spPr>
          <a:xfrm>
            <a:off x="8637563" y="6457071"/>
            <a:ext cx="334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11. 3. 2018, 2/12</a:t>
            </a:r>
          </a:p>
        </p:txBody>
      </p:sp>
    </p:spTree>
    <p:extLst>
      <p:ext uri="{BB962C8B-B14F-4D97-AF65-F5344CB8AC3E}">
        <p14:creationId xmlns:p14="http://schemas.microsoft.com/office/powerpoint/2010/main" val="337980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B3557-D3AD-4C83-B000-8B18D4634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62" y="28135"/>
            <a:ext cx="10018713" cy="1232094"/>
          </a:xfrm>
        </p:spPr>
        <p:txBody>
          <a:bodyPr/>
          <a:lstStyle/>
          <a:p>
            <a:pPr algn="l"/>
            <a:endParaRPr 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FE928-BA9B-495E-8D7A-C8306153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2362" y="1120722"/>
            <a:ext cx="10018713" cy="5745482"/>
          </a:xfrm>
        </p:spPr>
        <p:txBody>
          <a:bodyPr>
            <a:normAutofit/>
          </a:bodyPr>
          <a:lstStyle/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https://app.sketchengine.eu/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http://ske.fi.muni.cz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http://korpus.cz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0FF6B6C-2048-4480-B613-39A61B8BDBA6}"/>
              </a:ext>
            </a:extLst>
          </p:cNvPr>
          <p:cNvSpPr txBox="1"/>
          <p:nvPr/>
        </p:nvSpPr>
        <p:spPr>
          <a:xfrm>
            <a:off x="8637563" y="6457071"/>
            <a:ext cx="334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11. 3. 2018, 3/12</a:t>
            </a:r>
          </a:p>
        </p:txBody>
      </p:sp>
    </p:spTree>
    <p:extLst>
      <p:ext uri="{BB962C8B-B14F-4D97-AF65-F5344CB8AC3E}">
        <p14:creationId xmlns:p14="http://schemas.microsoft.com/office/powerpoint/2010/main" val="1488904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B3557-D3AD-4C83-B000-8B18D4634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62" y="127778"/>
            <a:ext cx="10018713" cy="1232094"/>
          </a:xfrm>
        </p:spPr>
        <p:txBody>
          <a:bodyPr>
            <a:normAutofit/>
          </a:bodyPr>
          <a:lstStyle/>
          <a:p>
            <a:pPr algn="l"/>
            <a:r>
              <a:rPr lang="cs-CZ" sz="6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SyD</a:t>
            </a:r>
            <a:endParaRPr lang="cs-CZ" sz="6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FE928-BA9B-495E-8D7A-C8306153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2362" y="1359872"/>
            <a:ext cx="10018713" cy="4137071"/>
          </a:xfrm>
        </p:spPr>
        <p:txBody>
          <a:bodyPr>
            <a:normAutofit/>
          </a:bodyPr>
          <a:lstStyle/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https://syd.korpus.cz/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nástroj pro korpusový průzkum variant</a:t>
            </a: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synchronní a diachronní část</a:t>
            </a: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A40DAC4-FD5A-4D22-9569-59EC5506FABB}"/>
              </a:ext>
            </a:extLst>
          </p:cNvPr>
          <p:cNvSpPr txBox="1"/>
          <p:nvPr/>
        </p:nvSpPr>
        <p:spPr>
          <a:xfrm>
            <a:off x="8637563" y="6457071"/>
            <a:ext cx="334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11. 3. 2018, 4/12</a:t>
            </a:r>
          </a:p>
        </p:txBody>
      </p:sp>
    </p:spTree>
    <p:extLst>
      <p:ext uri="{BB962C8B-B14F-4D97-AF65-F5344CB8AC3E}">
        <p14:creationId xmlns:p14="http://schemas.microsoft.com/office/powerpoint/2010/main" val="87601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B3557-D3AD-4C83-B000-8B18D4634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62" y="127778"/>
            <a:ext cx="10018713" cy="1232094"/>
          </a:xfrm>
        </p:spPr>
        <p:txBody>
          <a:bodyPr>
            <a:normAutofit/>
          </a:bodyPr>
          <a:lstStyle/>
          <a:p>
            <a:pPr algn="l"/>
            <a:r>
              <a:rPr lang="cs-CZ" sz="6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Morfio</a:t>
            </a:r>
            <a:endParaRPr lang="cs-CZ" sz="6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FE928-BA9B-495E-8D7A-C8306153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2362" y="1359872"/>
            <a:ext cx="10018713" cy="4137071"/>
          </a:xfrm>
        </p:spPr>
        <p:txBody>
          <a:bodyPr>
            <a:normAutofit/>
          </a:bodyPr>
          <a:lstStyle/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https://morfio.korpus.cz/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slovotvorný výzkum, zejména derivace</a:t>
            </a: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více informací v hodině věnované slovotvorbě</a:t>
            </a: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A40DAC4-FD5A-4D22-9569-59EC5506FABB}"/>
              </a:ext>
            </a:extLst>
          </p:cNvPr>
          <p:cNvSpPr txBox="1"/>
          <p:nvPr/>
        </p:nvSpPr>
        <p:spPr>
          <a:xfrm>
            <a:off x="8637563" y="6457071"/>
            <a:ext cx="334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11. 3. 2018, 5/12</a:t>
            </a:r>
          </a:p>
        </p:txBody>
      </p:sp>
    </p:spTree>
    <p:extLst>
      <p:ext uri="{BB962C8B-B14F-4D97-AF65-F5344CB8AC3E}">
        <p14:creationId xmlns:p14="http://schemas.microsoft.com/office/powerpoint/2010/main" val="813824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B3557-D3AD-4C83-B000-8B18D4634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62" y="127778"/>
            <a:ext cx="10018713" cy="1232094"/>
          </a:xfrm>
        </p:spPr>
        <p:txBody>
          <a:bodyPr>
            <a:normAutofit/>
          </a:bodyPr>
          <a:lstStyle/>
          <a:p>
            <a:pPr algn="l"/>
            <a:r>
              <a:rPr lang="cs-CZ" sz="6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KWords</a:t>
            </a:r>
            <a:endParaRPr lang="cs-CZ" sz="6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FE928-BA9B-495E-8D7A-C8306153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2362" y="1359872"/>
            <a:ext cx="10018713" cy="5497309"/>
          </a:xfrm>
        </p:spPr>
        <p:txBody>
          <a:bodyPr>
            <a:normAutofit/>
          </a:bodyPr>
          <a:lstStyle/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https://kwords.korpus.cz/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nástroj pro identifikaci klíčových slov</a:t>
            </a: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součást projektu </a:t>
            </a:r>
            <a:r>
              <a:rPr lang="cs-CZ" i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cs-CZ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Needle</a:t>
            </a:r>
            <a:r>
              <a:rPr lang="cs-CZ" i="1" dirty="0">
                <a:latin typeface="Courier New" panose="02070309020205020404" pitchFamily="49" charset="0"/>
                <a:cs typeface="Courier New" panose="02070309020205020404" pitchFamily="49" charset="0"/>
              </a:rPr>
              <a:t> in a </a:t>
            </a:r>
            <a:r>
              <a:rPr lang="cs-CZ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Haystack</a:t>
            </a:r>
            <a:endParaRPr lang="cs-CZ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zkoumaný text je porovnáván s korpusem (referenční text)</a:t>
            </a: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A40DAC4-FD5A-4D22-9569-59EC5506FABB}"/>
              </a:ext>
            </a:extLst>
          </p:cNvPr>
          <p:cNvSpPr txBox="1"/>
          <p:nvPr/>
        </p:nvSpPr>
        <p:spPr>
          <a:xfrm>
            <a:off x="8637563" y="6457071"/>
            <a:ext cx="334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11. 3. 2018, 6/12</a:t>
            </a:r>
          </a:p>
        </p:txBody>
      </p:sp>
    </p:spTree>
    <p:extLst>
      <p:ext uri="{BB962C8B-B14F-4D97-AF65-F5344CB8AC3E}">
        <p14:creationId xmlns:p14="http://schemas.microsoft.com/office/powerpoint/2010/main" val="2445918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B3557-D3AD-4C83-B000-8B18D4634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62" y="127778"/>
            <a:ext cx="10018713" cy="1232094"/>
          </a:xfrm>
        </p:spPr>
        <p:txBody>
          <a:bodyPr>
            <a:normAutofit/>
          </a:bodyPr>
          <a:lstStyle/>
          <a:p>
            <a:pPr algn="l"/>
            <a:r>
              <a:rPr lang="cs-CZ" sz="6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Treq</a:t>
            </a:r>
            <a:endParaRPr lang="cs-CZ" sz="6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FE928-BA9B-495E-8D7A-C8306153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2361" y="955068"/>
            <a:ext cx="10018713" cy="5497309"/>
          </a:xfrm>
        </p:spPr>
        <p:txBody>
          <a:bodyPr>
            <a:normAutofit/>
          </a:bodyPr>
          <a:lstStyle/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https://treq.korpus.cz/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databáze překladových ekvivalentů</a:t>
            </a: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vytvořeno automaticky na základě dat z paralelního korpusu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InterCorp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A40DAC4-FD5A-4D22-9569-59EC5506FABB}"/>
              </a:ext>
            </a:extLst>
          </p:cNvPr>
          <p:cNvSpPr txBox="1"/>
          <p:nvPr/>
        </p:nvSpPr>
        <p:spPr>
          <a:xfrm>
            <a:off x="8637563" y="6457071"/>
            <a:ext cx="334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11. 3. 2018, 7/12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CF3BEBF-5CB9-4D22-8B75-AF95DE2BBCB8}"/>
              </a:ext>
            </a:extLst>
          </p:cNvPr>
          <p:cNvSpPr txBox="1"/>
          <p:nvPr/>
        </p:nvSpPr>
        <p:spPr>
          <a:xfrm>
            <a:off x="2196255" y="6076673"/>
            <a:ext cx="7106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Převzato z 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http://wiki.korpus.cz/lib/exe/fetch.php/manualy:carky_gdfa.jpg?cache=</a:t>
            </a:r>
            <a:endParaRPr lang="cs-CZ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807FCF6-6A05-4E5A-8359-15C1E4F643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255" y="3396299"/>
            <a:ext cx="8073160" cy="263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214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B3557-D3AD-4C83-B000-8B18D4634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62" y="127778"/>
            <a:ext cx="10018713" cy="1232094"/>
          </a:xfrm>
        </p:spPr>
        <p:txBody>
          <a:bodyPr>
            <a:normAutofit/>
          </a:bodyPr>
          <a:lstStyle/>
          <a:p>
            <a:pPr algn="l"/>
            <a:r>
              <a:rPr lang="cs-CZ" sz="6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Treq</a:t>
            </a:r>
            <a:endParaRPr lang="cs-CZ" sz="6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FE928-BA9B-495E-8D7A-C8306153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2361" y="955068"/>
            <a:ext cx="10018713" cy="5497309"/>
          </a:xfrm>
        </p:spPr>
        <p:txBody>
          <a:bodyPr>
            <a:normAutofit/>
          </a:bodyPr>
          <a:lstStyle/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https://treq.korpus.cz/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databáze překladových ekvivalentů</a:t>
            </a:r>
          </a:p>
          <a:p>
            <a:pPr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vytvořeno automaticky na základě dat z paralelního korpusu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InterCorp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A40DAC4-FD5A-4D22-9569-59EC5506FABB}"/>
              </a:ext>
            </a:extLst>
          </p:cNvPr>
          <p:cNvSpPr txBox="1"/>
          <p:nvPr/>
        </p:nvSpPr>
        <p:spPr>
          <a:xfrm>
            <a:off x="8637563" y="6457071"/>
            <a:ext cx="334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11. 3. 2018, 7/12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8B1A918-1339-4D04-8F39-38A4976B3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255" y="3355045"/>
            <a:ext cx="8087228" cy="264101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8CF3BEBF-5CB9-4D22-8B75-AF95DE2BBCB8}"/>
              </a:ext>
            </a:extLst>
          </p:cNvPr>
          <p:cNvSpPr txBox="1"/>
          <p:nvPr/>
        </p:nvSpPr>
        <p:spPr>
          <a:xfrm>
            <a:off x="2196255" y="6076673"/>
            <a:ext cx="7106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Převzato z 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http://wiki.korpus.cz/lib/exe/fetch.php/manualy:carky_gdfa.jpg?cache=</a:t>
            </a:r>
            <a:endParaRPr lang="cs-CZ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297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B3557-D3AD-4C83-B000-8B18D4634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62" y="127778"/>
            <a:ext cx="10018713" cy="1232094"/>
          </a:xfrm>
        </p:spPr>
        <p:txBody>
          <a:bodyPr>
            <a:normAutofit/>
          </a:bodyPr>
          <a:lstStyle/>
          <a:p>
            <a:pPr algn="l"/>
            <a:r>
              <a:rPr lang="cs-CZ" sz="6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Sketch</a:t>
            </a:r>
            <a:r>
              <a:rPr lang="cs-CZ" sz="6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6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Engine</a:t>
            </a:r>
            <a:endParaRPr lang="cs-CZ" sz="6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FE928-BA9B-495E-8D7A-C8306153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287" y="2724438"/>
            <a:ext cx="10018713" cy="58990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komerční korpusový manažer</a:t>
            </a:r>
          </a:p>
          <a:p>
            <a:pPr>
              <a:lnSpc>
                <a:spcPct val="150000"/>
              </a:lnSpc>
              <a:buSzPct val="120000"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Lexical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Computing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500 korpusů (převážně webových) ve více </a:t>
            </a:r>
            <a:b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než 90 jazycích</a:t>
            </a:r>
          </a:p>
          <a:p>
            <a:pPr>
              <a:lnSpc>
                <a:spcPct val="150000"/>
              </a:lnSpc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atributivní značkovací systém</a:t>
            </a:r>
          </a:p>
          <a:p>
            <a:pPr>
              <a:lnSpc>
                <a:spcPct val="150000"/>
              </a:lnSpc>
              <a:buSzPct val="120000"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tagset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https://nlp.fi.muni.cz/projekty/ajka/tags.pdf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buSzPct val="120000"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https://app.sketchengine.eu/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SzPct val="120000"/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SzPct val="120000"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A40DAC4-FD5A-4D22-9569-59EC5506FABB}"/>
              </a:ext>
            </a:extLst>
          </p:cNvPr>
          <p:cNvSpPr txBox="1"/>
          <p:nvPr/>
        </p:nvSpPr>
        <p:spPr>
          <a:xfrm>
            <a:off x="8637563" y="6457071"/>
            <a:ext cx="334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11. 3. 2018, 8/12</a:t>
            </a:r>
          </a:p>
        </p:txBody>
      </p:sp>
    </p:spTree>
    <p:extLst>
      <p:ext uri="{BB962C8B-B14F-4D97-AF65-F5344CB8AC3E}">
        <p14:creationId xmlns:p14="http://schemas.microsoft.com/office/powerpoint/2010/main" val="1069586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401</TotalTime>
  <Words>455</Words>
  <Application>Microsoft Office PowerPoint</Application>
  <PresentationFormat>Širokoúhlá obrazovka</PresentationFormat>
  <Paragraphs>116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Corbel</vt:lpstr>
      <vt:lpstr>Courier New</vt:lpstr>
      <vt:lpstr>Paralaxa</vt:lpstr>
      <vt:lpstr>Korpusová lingvistika</vt:lpstr>
      <vt:lpstr>Co nás čeká?</vt:lpstr>
      <vt:lpstr>Prezentace aplikace PowerPoint</vt:lpstr>
      <vt:lpstr>SyD</vt:lpstr>
      <vt:lpstr>Morfio</vt:lpstr>
      <vt:lpstr>KWords</vt:lpstr>
      <vt:lpstr>Treq</vt:lpstr>
      <vt:lpstr>Treq</vt:lpstr>
      <vt:lpstr>Sketch Engine</vt:lpstr>
      <vt:lpstr>Sketch Engine – Word Sketches</vt:lpstr>
      <vt:lpstr>Sketch Engine: Tezaurus</vt:lpstr>
      <vt:lpstr>Sketch Engine: n-gramy</vt:lpstr>
      <vt:lpstr>Sketch Engine: SkELL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Korpusová lingvistika</dc:title>
  <dc:creator>Jakub Machura</dc:creator>
  <cp:lastModifiedBy>Jakub Machura</cp:lastModifiedBy>
  <cp:revision>26</cp:revision>
  <dcterms:created xsi:type="dcterms:W3CDTF">2019-03-09T16:59:05Z</dcterms:created>
  <dcterms:modified xsi:type="dcterms:W3CDTF">2019-03-11T07:05:20Z</dcterms:modified>
</cp:coreProperties>
</file>