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455" r:id="rId2"/>
    <p:sldId id="423" r:id="rId3"/>
    <p:sldId id="261" r:id="rId4"/>
    <p:sldId id="267" r:id="rId5"/>
    <p:sldId id="399" r:id="rId6"/>
    <p:sldId id="457" r:id="rId7"/>
    <p:sldId id="459" r:id="rId8"/>
    <p:sldId id="342" r:id="rId9"/>
    <p:sldId id="285" r:id="rId10"/>
    <p:sldId id="456" r:id="rId11"/>
    <p:sldId id="402" r:id="rId12"/>
    <p:sldId id="460" r:id="rId13"/>
    <p:sldId id="461" r:id="rId14"/>
    <p:sldId id="269" r:id="rId15"/>
    <p:sldId id="274" r:id="rId16"/>
    <p:sldId id="275" r:id="rId17"/>
    <p:sldId id="403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DC249-E5C5-4CBA-9E58-52F8B86AD4B5}" type="datetimeFigureOut">
              <a:rPr lang="cs-CZ" smtClean="0"/>
              <a:t>22.03.2019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CD885-EFE5-4A54-ABE5-42F84A8D88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292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Srovnání s prototypickými texty – </a:t>
            </a:r>
            <a:r>
              <a:rPr lang="cs-CZ" dirty="0" err="1"/>
              <a:t>architext</a:t>
            </a:r>
            <a:endParaRPr lang="cs-CZ" dirty="0"/>
          </a:p>
          <a:p>
            <a:r>
              <a:rPr lang="cs-CZ" dirty="0"/>
              <a:t>(pod)vědomá polarizace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7E59-A515-41D0-AB9D-42AB2D7843B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759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Alchymie jako věda – okultní vědy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7E59-A515-41D0-AB9D-42AB2D7843B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21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fantastika mimesis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7E59-A515-41D0-AB9D-42AB2D7843B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427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Michal </a:t>
            </a:r>
            <a:r>
              <a:rPr lang="cs-CZ" dirty="0" err="1"/>
              <a:t>Ajvaz</a:t>
            </a:r>
            <a:r>
              <a:rPr lang="cs-CZ" dirty="0"/>
              <a:t>: Letní noc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7E59-A515-41D0-AB9D-42AB2D7843B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292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Spisovatelka, básnířka, literární kritička, feministická a sociální aktivistka.  Přidat ještě </a:t>
            </a:r>
            <a:r>
              <a:rPr lang="cs-CZ" dirty="0" err="1"/>
              <a:t>mythic</a:t>
            </a:r>
            <a:r>
              <a:rPr lang="cs-CZ" dirty="0"/>
              <a:t> fiction – z </a:t>
            </a:r>
            <a:r>
              <a:rPr lang="cs-CZ" dirty="0" err="1"/>
              <a:t>dp</a:t>
            </a:r>
            <a:r>
              <a:rPr lang="cs-CZ" dirty="0"/>
              <a:t> </a:t>
            </a:r>
            <a:r>
              <a:rPr lang="cs-CZ" dirty="0" err="1"/>
              <a:t>jany</a:t>
            </a:r>
            <a:r>
              <a:rPr lang="cs-CZ" dirty="0"/>
              <a:t> </a:t>
            </a:r>
            <a:r>
              <a:rPr lang="cs-CZ" dirty="0" err="1"/>
              <a:t>balharové</a:t>
            </a:r>
            <a:r>
              <a:rPr lang="cs-CZ" dirty="0"/>
              <a:t>? Zdroje citací: https://en.wikipedia.org/wiki/Margaret_Atwood#Speculative_and_science_fiction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7E59-A515-41D0-AB9D-42AB2D7843B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208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7E59-A515-41D0-AB9D-42AB2D7843B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56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Jaké příběhy?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7E59-A515-41D0-AB9D-42AB2D7843B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63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Brian </a:t>
            </a:r>
            <a:r>
              <a:rPr lang="cs-CZ" dirty="0" err="1"/>
              <a:t>Attebery</a:t>
            </a:r>
            <a:r>
              <a:rPr lang="cs-CZ" dirty="0"/>
              <a:t>: </a:t>
            </a:r>
            <a:r>
              <a:rPr lang="cs-CZ" dirty="0" err="1"/>
              <a:t>Strategies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Fantasy, 1992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7E59-A515-41D0-AB9D-42AB2D7843B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773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Zásadní role a počet FP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07E59-A515-41D0-AB9D-42AB2D7843B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37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9901" y="2895600"/>
            <a:ext cx="6096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12192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12192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F7B5C-B545-42B4-831F-00BF2B767482}" type="datetime1">
              <a:rPr lang="cs-CZ" smtClean="0"/>
              <a:t>22.03.2019</a:t>
            </a:fld>
            <a:endParaRPr lang="cs-CZ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6EF6DA-FB22-4A4B-9D47-E41F874BAA9A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69901" y="457201"/>
            <a:ext cx="1024128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671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4BDD-4880-465E-9FD2-F49229635E64}" type="datetime1">
              <a:rPr lang="cs-CZ" smtClean="0"/>
              <a:t>22.03.2019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EF6DA-FB22-4A4B-9D47-E41F874BAA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22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433C7-2E68-4756-8F4D-DF7FACB450FA}" type="datetime1">
              <a:rPr lang="cs-CZ" smtClean="0"/>
              <a:t>22.03.2019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EF6DA-FB22-4A4B-9D47-E41F874BAA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888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6F37-05B9-49D1-9E73-6C364D8E8FFD}" type="datetimeFigureOut">
              <a:rPr lang="cs-CZ" smtClean="0">
                <a:solidFill>
                  <a:srgbClr val="F2E8AC">
                    <a:shade val="50000"/>
                  </a:srgbClr>
                </a:solidFill>
              </a:rPr>
              <a:pPr/>
              <a:t>22.03.2019</a:t>
            </a:fld>
            <a:endParaRPr lang="cs-CZ">
              <a:solidFill>
                <a:srgbClr val="F2E8AC">
                  <a:shade val="50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2E8AC">
                  <a:shade val="50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F8D7-7ED3-46DF-B296-0108F57BAF90}" type="slidenum">
              <a:rPr lang="cs-CZ" smtClean="0">
                <a:solidFill>
                  <a:srgbClr val="F2E8AC">
                    <a:shade val="50000"/>
                  </a:srgbClr>
                </a:solidFill>
              </a:rPr>
              <a:pPr/>
              <a:t>‹#›</a:t>
            </a:fld>
            <a:endParaRPr lang="cs-CZ">
              <a:solidFill>
                <a:srgbClr val="F2E8AC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42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69901" y="1463040"/>
            <a:ext cx="10241280" cy="4724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9C064A3-0B57-4A9B-8D83-756B84FCF76B}" type="datetime1">
              <a:rPr lang="cs-CZ" smtClean="0"/>
              <a:t>22.03.2019</a:t>
            </a:fld>
            <a:endParaRPr lang="cs-CZ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16EF6DA-FB22-4A4B-9D47-E41F874BAA9A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9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69901" y="4003302"/>
            <a:ext cx="6096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AE00-79F4-4D7D-8F03-0401F49C0F18}" type="datetime1">
              <a:rPr lang="cs-CZ" smtClean="0"/>
              <a:t>22.03.2019</a:t>
            </a:fld>
            <a:endParaRPr lang="cs-CZ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6EF6DA-FB22-4A4B-9D47-E41F874BAA9A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8" name="Straight Connector 17"/>
          <p:cNvCxnSpPr/>
          <p:nvPr/>
        </p:nvCxnSpPr>
        <p:spPr>
          <a:xfrm>
            <a:off x="-5919" y="1828800"/>
            <a:ext cx="12192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72488" y="1990078"/>
            <a:ext cx="11253216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691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6534912" y="1463040"/>
            <a:ext cx="51816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469901" y="1463040"/>
            <a:ext cx="51816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600DD1D-0EC1-4B76-B35D-90B28FACA607}" type="datetime1">
              <a:rPr lang="cs-CZ" smtClean="0"/>
              <a:t>22.03.2019</a:t>
            </a:fld>
            <a:endParaRPr lang="cs-CZ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6EF6DA-FB22-4A4B-9D47-E41F874BAA9A}" type="slidenum">
              <a:rPr lang="cs-CZ" smtClean="0"/>
              <a:t>‹#›</a:t>
            </a:fld>
            <a:endParaRPr lang="cs-CZ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84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469901" y="1463041"/>
            <a:ext cx="51816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34151" y="1463041"/>
            <a:ext cx="51816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6534151" y="2011680"/>
            <a:ext cx="51816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469901" y="2011680"/>
            <a:ext cx="51816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33C41A2-7271-4DA5-86ED-2C49C1AB62D7}" type="datetime1">
              <a:rPr lang="cs-CZ" smtClean="0"/>
              <a:t>22.03.2019</a:t>
            </a:fld>
            <a:endParaRPr lang="cs-CZ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6EF6DA-FB22-4A4B-9D47-E41F874BAA9A}" type="slidenum">
              <a:rPr lang="cs-CZ" smtClean="0"/>
              <a:t>‹#›</a:t>
            </a:fld>
            <a:endParaRPr lang="cs-CZ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21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940D-73A4-4C69-B0A9-EED77551D66F}" type="datetime1">
              <a:rPr lang="cs-CZ" smtClean="0"/>
              <a:t>22.03.2019</a:t>
            </a:fld>
            <a:endParaRPr lang="cs-CZ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6EF6DA-FB22-4A4B-9D47-E41F874BAA9A}" type="slidenum">
              <a:rPr lang="cs-CZ" smtClean="0"/>
              <a:t>‹#›</a:t>
            </a:fld>
            <a:endParaRPr lang="cs-CZ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3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09A59-44C8-4861-A0FA-52FEC02902B0}" type="datetime1">
              <a:rPr lang="cs-CZ" smtClean="0"/>
              <a:t>22.03.2019</a:t>
            </a:fld>
            <a:endParaRPr lang="cs-CZ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6EF6DA-FB22-4A4B-9D47-E41F874BAA9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179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12192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12192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469902" y="1463040"/>
            <a:ext cx="4508500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5473700" y="1463040"/>
            <a:ext cx="6242051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B2703D3-2E1C-4535-91D0-65AA0B85A30E}" type="datetime1">
              <a:rPr lang="cs-CZ" smtClean="0"/>
              <a:t>22.03.2019</a:t>
            </a:fld>
            <a:endParaRPr lang="cs-CZ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6EF6DA-FB22-4A4B-9D47-E41F874BAA9A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53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72299" y="0"/>
            <a:ext cx="5219700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469901" y="1600200"/>
            <a:ext cx="6096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12192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12192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469900" y="275208"/>
            <a:ext cx="6096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C3C1486-315D-4951-A159-ABFC3C19F7BF}" type="datetime1">
              <a:rPr lang="cs-CZ" smtClean="0"/>
              <a:t>22.03.2019</a:t>
            </a:fld>
            <a:endParaRPr lang="cs-CZ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16EF6DA-FB22-4A4B-9D47-E41F874BAA9A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43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shivaisme-cachemire.blogspot.com/2015/04/une-vague-sans-fin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2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9901" y="228600"/>
            <a:ext cx="1024128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901" y="1463040"/>
            <a:ext cx="1024128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9901" y="6543676"/>
            <a:ext cx="19558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A3888EFE-1933-4764-9E71-853FF7B533F6}" type="datetime1">
              <a:rPr lang="cs-CZ" smtClean="0"/>
              <a:t>22.03.2019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2999" y="6543676"/>
            <a:ext cx="5448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5600" y="6543676"/>
            <a:ext cx="11684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E16EF6DA-FB22-4A4B-9D47-E41F874BAA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7067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D137E79D-83DC-4122-AD20-5CF998E1CA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1344" y="980728"/>
            <a:ext cx="6994251" cy="1965960"/>
          </a:xfrm>
        </p:spPr>
        <p:txBody>
          <a:bodyPr>
            <a:normAutofit fontScale="92500"/>
          </a:bodyPr>
          <a:lstStyle/>
          <a:p>
            <a:pPr algn="just"/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Věci, které z toho nebo onoho důvodu zařadíme do téže kategorie, považujeme za podobnější, než skutečně jsou, a ty, které jsou v různých kategoriích, nám připadají odlišnější, než skutečně jsou.</a:t>
            </a:r>
          </a:p>
          <a:p>
            <a:pPr algn="just"/>
            <a:r>
              <a:rPr lang="cs-CZ" sz="1600" dirty="0">
                <a:solidFill>
                  <a:srgbClr val="003300"/>
                </a:solidFill>
                <a:latin typeface="Century Schoolbook" panose="02040604050505020304" pitchFamily="18" charset="0"/>
              </a:rPr>
              <a:t>Leonard </a:t>
            </a:r>
            <a:r>
              <a:rPr lang="cs-CZ" sz="1600" dirty="0" err="1">
                <a:solidFill>
                  <a:srgbClr val="003300"/>
                </a:solidFill>
                <a:latin typeface="Century Schoolbook" panose="02040604050505020304" pitchFamily="18" charset="0"/>
              </a:rPr>
              <a:t>Mlodinov</a:t>
            </a:r>
            <a:r>
              <a:rPr lang="cs-CZ" sz="1600" dirty="0">
                <a:solidFill>
                  <a:srgbClr val="003300"/>
                </a:solidFill>
                <a:latin typeface="Century Schoolbook" panose="02040604050505020304" pitchFamily="18" charset="0"/>
              </a:rPr>
              <a:t>: Vědomí podvědomí, 2013: 179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C2B393-173E-41E5-9911-3135F29EAAF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EF6DA-FB22-4A4B-9D47-E41F874BAA9A}" type="slidenum">
              <a:rPr kumimoji="0" lang="cs-CZ" sz="1000" b="1" i="0" u="none" strike="noStrike" kern="1200" cap="none" spc="0" normalizeH="0" baseline="0" noProof="0" smtClean="0">
                <a:ln>
                  <a:noFill/>
                </a:ln>
                <a:solidFill>
                  <a:srgbClr val="FFE69D">
                    <a:alpha val="65000"/>
                  </a:srgb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000" b="1" i="0" u="none" strike="noStrike" kern="1200" cap="none" spc="0" normalizeH="0" baseline="0" noProof="0">
              <a:ln>
                <a:noFill/>
              </a:ln>
              <a:solidFill>
                <a:srgbClr val="FFE69D">
                  <a:alpha val="65000"/>
                </a:srgb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D7D414-4823-4B2E-BDF2-E04189E19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560841" cy="77034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660033"/>
                </a:solidFill>
                <a:latin typeface="Century Schoolbook" panose="02040604050505020304" pitchFamily="18" charset="0"/>
              </a:rPr>
              <a:t>Kategorizace…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E08F6D-68CB-427D-81C3-88A2044A4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784" y="289180"/>
            <a:ext cx="2469094" cy="2091109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76E9E81-0630-47E4-AD3C-1F20028E1971}"/>
              </a:ext>
            </a:extLst>
          </p:cNvPr>
          <p:cNvSpPr/>
          <p:nvPr/>
        </p:nvSpPr>
        <p:spPr>
          <a:xfrm>
            <a:off x="191344" y="2731244"/>
            <a:ext cx="110892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highlight>
                  <a:srgbClr val="FFFF00"/>
                </a:highlight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Už jen zařazení objektu do určité kategorie může ovlivnit jeho hodnocení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AF573AC-6484-44C0-9F81-3416A92D2838}"/>
              </a:ext>
            </a:extLst>
          </p:cNvPr>
          <p:cNvSpPr/>
          <p:nvPr/>
        </p:nvSpPr>
        <p:spPr>
          <a:xfrm>
            <a:off x="8616280" y="283392"/>
            <a:ext cx="14672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3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My x Oni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362D06D-85A3-4314-AB77-5A2338E43BB7}"/>
              </a:ext>
            </a:extLst>
          </p:cNvPr>
          <p:cNvSpPr/>
          <p:nvPr/>
        </p:nvSpPr>
        <p:spPr>
          <a:xfrm>
            <a:off x="0" y="3157072"/>
            <a:ext cx="24240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Zařazení k žánru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83F454B-7996-46A0-8A8C-A9FC7BFDBF01}"/>
              </a:ext>
            </a:extLst>
          </p:cNvPr>
          <p:cNvSpPr/>
          <p:nvPr/>
        </p:nvSpPr>
        <p:spPr>
          <a:xfrm>
            <a:off x="-8198" y="3512027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Srovnání s prototypickými texty – </a:t>
            </a:r>
            <a:r>
              <a:rPr kumimoji="0" lang="cs-CZ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architext</a:t>
            </a: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rgbClr val="060238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(pod)vědomá polarizace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5C79CFF-E94F-4F00-8315-DCE746B8D253}"/>
              </a:ext>
            </a:extLst>
          </p:cNvPr>
          <p:cNvSpPr/>
          <p:nvPr/>
        </p:nvSpPr>
        <p:spPr>
          <a:xfrm>
            <a:off x="7768241" y="3341927"/>
            <a:ext cx="39212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unga" pitchFamily="2"/>
              </a:rPr>
              <a:t>…a identifikace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E69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22FF19E-78A9-445F-9EF0-9BAFC206ED4E}"/>
              </a:ext>
            </a:extLst>
          </p:cNvPr>
          <p:cNvSpPr/>
          <p:nvPr/>
        </p:nvSpPr>
        <p:spPr>
          <a:xfrm>
            <a:off x="7430984" y="4049813"/>
            <a:ext cx="4595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Potřeba identifikace se skupinou a vymezení se proti ostatním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F09863C-9A51-442C-919F-8D31E10B4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628" y="4757699"/>
            <a:ext cx="2847943" cy="1898629"/>
          </a:xfrm>
          <a:prstGeom prst="roundRect">
            <a:avLst>
              <a:gd name="adj" fmla="val 1547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0718CE9-81A8-4857-B8F0-AD86C6E48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6724" y="4620023"/>
            <a:ext cx="3834117" cy="215669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757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3305F2BF-6FE4-479F-AE15-C140ABB217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91544" y="1052736"/>
            <a:ext cx="6624735" cy="1368152"/>
          </a:xfrm>
        </p:spPr>
        <p:txBody>
          <a:bodyPr>
            <a:normAutofit lnSpcReduction="10000"/>
          </a:bodyPr>
          <a:lstStyle/>
          <a:p>
            <a:r>
              <a:rPr lang="cs-CZ" sz="2200" dirty="0">
                <a:solidFill>
                  <a:srgbClr val="660033"/>
                </a:solidFill>
                <a:highlight>
                  <a:srgbClr val="FFFF00"/>
                </a:highlight>
                <a:latin typeface="Century Schoolbook" panose="02040604050505020304" pitchFamily="18" charset="0"/>
              </a:rPr>
              <a:t>FANTASTIKA</a:t>
            </a:r>
            <a:r>
              <a:rPr lang="cs-CZ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 </a:t>
            </a:r>
            <a:r>
              <a:rPr lang="cs-CZ" sz="2200" dirty="0">
                <a:solidFill>
                  <a:srgbClr val="003300"/>
                </a:solidFill>
                <a:latin typeface="Century Schoolbook" panose="02040604050505020304" pitchFamily="18" charset="0"/>
              </a:rPr>
              <a:t>(John </a:t>
            </a:r>
            <a:r>
              <a:rPr lang="cs-CZ" sz="2200" dirty="0" err="1">
                <a:solidFill>
                  <a:srgbClr val="003300"/>
                </a:solidFill>
                <a:latin typeface="Century Schoolbook" panose="02040604050505020304" pitchFamily="18" charset="0"/>
              </a:rPr>
              <a:t>Clute</a:t>
            </a:r>
            <a:r>
              <a:rPr lang="cs-CZ" sz="2200" dirty="0">
                <a:solidFill>
                  <a:srgbClr val="003300"/>
                </a:solidFill>
                <a:latin typeface="Century Schoolbook" panose="02040604050505020304" pitchFamily="18" charset="0"/>
              </a:rPr>
              <a:t>, 2007)</a:t>
            </a:r>
          </a:p>
          <a:p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Science fiction, fantasy, horor a jejich </a:t>
            </a:r>
            <a:r>
              <a:rPr lang="cs-CZ" sz="2200" dirty="0" err="1">
                <a:solidFill>
                  <a:srgbClr val="060238"/>
                </a:solidFill>
                <a:latin typeface="Century Schoolbook" panose="02040604050505020304" pitchFamily="18" charset="0"/>
              </a:rPr>
              <a:t>subžánry</a:t>
            </a:r>
            <a:endParaRPr lang="cs-CZ" sz="2200" dirty="0">
              <a:solidFill>
                <a:srgbClr val="060238"/>
              </a:solidFill>
              <a:latin typeface="Century Schoolbook" panose="02040604050505020304" pitchFamily="18" charset="0"/>
            </a:endParaRPr>
          </a:p>
          <a:p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NE kořenové texty</a:t>
            </a:r>
          </a:p>
          <a:p>
            <a:endParaRPr lang="cs-CZ" sz="2200" dirty="0">
              <a:solidFill>
                <a:srgbClr val="660033"/>
              </a:solidFill>
              <a:latin typeface="Century Schoolbook" panose="02040604050505020304" pitchFamily="18" charset="0"/>
            </a:endParaRPr>
          </a:p>
          <a:p>
            <a:endParaRPr lang="cs-CZ" sz="2200" dirty="0">
              <a:solidFill>
                <a:srgbClr val="660033"/>
              </a:solidFill>
              <a:latin typeface="Century Schoolbook" panose="02040604050505020304" pitchFamily="18" charset="0"/>
            </a:endParaRPr>
          </a:p>
          <a:p>
            <a:endParaRPr lang="cs-CZ" sz="2200" dirty="0">
              <a:solidFill>
                <a:srgbClr val="660033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AB666F-CE64-4FD1-ABEC-3A32F0B46CF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EF6DA-FB22-4A4B-9D47-E41F874BAA9A}" type="slidenum">
              <a:rPr kumimoji="0" lang="cs-CZ" sz="1000" b="1" i="0" u="none" strike="noStrike" kern="1200" cap="none" spc="0" normalizeH="0" baseline="0" noProof="0" smtClean="0">
                <a:ln>
                  <a:noFill/>
                </a:ln>
                <a:solidFill>
                  <a:srgbClr val="FFE69D">
                    <a:alpha val="65000"/>
                  </a:srgb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000" b="1" i="0" u="none" strike="noStrike" kern="1200" cap="none" spc="0" normalizeH="0" baseline="0" noProof="0">
              <a:ln>
                <a:noFill/>
              </a:ln>
              <a:solidFill>
                <a:srgbClr val="FFE69D">
                  <a:alpha val="65000"/>
                </a:srgb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4AC95CA-8254-43DA-BECC-EBA7A5FF3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9675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660033"/>
                </a:solidFill>
                <a:latin typeface="Century Schoolbook" panose="02040604050505020304" pitchFamily="18" charset="0"/>
              </a:rPr>
              <a:t>Fantastika – fantastická literatura – spekulativní fikce…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34225A0-2FE6-410B-95D7-430D46423FDD}"/>
              </a:ext>
            </a:extLst>
          </p:cNvPr>
          <p:cNvSpPr/>
          <p:nvPr/>
        </p:nvSpPr>
        <p:spPr>
          <a:xfrm>
            <a:off x="14799" y="2624422"/>
            <a:ext cx="1216240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highlight>
                  <a:srgbClr val="FFFF00"/>
                </a:highlight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SPEKULATIVNÍ FIKCE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1941 - </a:t>
            </a: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Robert A. </a:t>
            </a:r>
            <a:r>
              <a:rPr kumimoji="0" lang="cs-CZ" sz="2200" b="0" i="0" u="none" strike="noStrike" kern="1200" cap="none" spc="3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Heinlein</a:t>
            </a: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</a:t>
            </a: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– nejnáročnější a nejkvalitnější science fiction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2017 – </a:t>
            </a: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Marek </a:t>
            </a:r>
            <a:r>
              <a:rPr kumimoji="0" lang="cs-CZ" sz="2200" b="0" i="0" u="none" strike="noStrike" kern="1200" cap="none" spc="3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Oziewicz</a:t>
            </a: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</a:t>
            </a: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– </a:t>
            </a:r>
            <a:r>
              <a:rPr kumimoji="0" lang="cs-CZ" sz="2200" b="0" i="0" u="none" strike="noStrike" kern="1200" cap="none" spc="30" normalizeH="0" baseline="0" noProof="0" dirty="0" err="1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nemimetické</a:t>
            </a: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žánry, opozice </a:t>
            </a:r>
            <a:r>
              <a:rPr kumimoji="0" lang="cs-CZ" sz="2200" b="0" i="0" u="none" strike="noStrike" kern="1200" cap="none" spc="30" normalizeH="0" baseline="0" noProof="0" dirty="0" err="1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postosvícenského</a:t>
            </a: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upřednostňování literatury imitující realitu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Západní i „nezápadní“ literární tradice, domorodá </a:t>
            </a:r>
            <a:r>
              <a:rPr kumimoji="0" lang="cs-CZ" sz="2200" b="0" i="0" u="none" strike="noStrike" kern="1200" cap="none" spc="30" normalizeH="0" baseline="0" noProof="0" dirty="0" err="1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literatura,menšinový</a:t>
            </a: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či alternativní úhel pohledu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„Ve všech těchto směrech spekulativní fikce představuje globální reakci lidské tvůrčí představivosti, která se snaží představit možnou budoucnost v době velkého přechodu z lokálního ke globálnímu lidství. “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AF2504-E500-4A24-B84D-94ADA3C8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6" t="5749" r="12078" b="7006"/>
          <a:stretch/>
        </p:blipFill>
        <p:spPr>
          <a:xfrm>
            <a:off x="9077860" y="598376"/>
            <a:ext cx="2875480" cy="2747681"/>
          </a:xfrm>
          <a:prstGeom prst="roundRect">
            <a:avLst>
              <a:gd name="adj" fmla="val 3159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4589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60446" y="3552190"/>
            <a:ext cx="8339810" cy="3117170"/>
          </a:xfrm>
          <a:noFill/>
          <a:effectLst/>
        </p:spPr>
        <p:txBody>
          <a:bodyPr>
            <a:noAutofit/>
          </a:bodyPr>
          <a:lstStyle/>
          <a:p>
            <a:pPr algn="just"/>
            <a:r>
              <a:rPr lang="cs-CZ" sz="2200" b="1" dirty="0">
                <a:solidFill>
                  <a:srgbClr val="060238"/>
                </a:solidFill>
                <a:latin typeface="Century Schoolbook" panose="02040604050505020304" pitchFamily="18" charset="0"/>
              </a:rPr>
              <a:t>Žánr</a:t>
            </a:r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: </a:t>
            </a:r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  <a:ea typeface="Times New Roman"/>
              </a:rPr>
              <a:t>„Kategorie žánru se zdá být užitečným způsobem, jak vymezit příběhy, které si jsou více podobné, než požaduje modus, a přitom méně homogenní než diktuje formule.“</a:t>
            </a:r>
          </a:p>
          <a:p>
            <a:pPr algn="just"/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1) Prvek nemožného „Nějaké porušení toho, co autor zjevně považuje za přírodní zákon.“</a:t>
            </a:r>
          </a:p>
          <a:p>
            <a:pPr algn="just"/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2) Charakteristická struktura zápletky začínající problémem a ústící v řešení.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9668" y="0"/>
            <a:ext cx="12072664" cy="648072"/>
          </a:xfrm>
          <a:effectLst/>
        </p:spPr>
        <p:txBody>
          <a:bodyPr>
            <a:noAutofit/>
          </a:bodyPr>
          <a:lstStyle/>
          <a:p>
            <a:r>
              <a:rPr lang="cs-CZ" sz="3600" dirty="0">
                <a:solidFill>
                  <a:srgbClr val="660033"/>
                </a:solidFill>
                <a:latin typeface="Century Schoolbook" panose="02040604050505020304" pitchFamily="18" charset="0"/>
              </a:rPr>
              <a:t>Brian </a:t>
            </a:r>
            <a:r>
              <a:rPr lang="cs-CZ" sz="3600" dirty="0" err="1">
                <a:solidFill>
                  <a:srgbClr val="660033"/>
                </a:solidFill>
                <a:latin typeface="Century Schoolbook" panose="02040604050505020304" pitchFamily="18" charset="0"/>
              </a:rPr>
              <a:t>Attebery</a:t>
            </a:r>
            <a:r>
              <a:rPr lang="cs-CZ" sz="3600" dirty="0">
                <a:solidFill>
                  <a:srgbClr val="660033"/>
                </a:solidFill>
                <a:latin typeface="Century Schoolbook" panose="02040604050505020304" pitchFamily="18" charset="0"/>
              </a:rPr>
              <a:t>: Fantastika jako modus</a:t>
            </a:r>
            <a:r>
              <a:rPr lang="cs-CZ" sz="3600" dirty="0">
                <a:solidFill>
                  <a:srgbClr val="660033"/>
                </a:solidFill>
                <a:latin typeface="Century Schoolbook" panose="02040604050505020304" pitchFamily="18" charset="0"/>
                <a:cs typeface="Times New Roman"/>
              </a:rPr>
              <a:t>&gt;</a:t>
            </a:r>
            <a:r>
              <a:rPr lang="cs-CZ" sz="3600" dirty="0">
                <a:solidFill>
                  <a:srgbClr val="660033"/>
                </a:solidFill>
                <a:latin typeface="Century Schoolbook" panose="02040604050505020304" pitchFamily="18" charset="0"/>
              </a:rPr>
              <a:t> žánr</a:t>
            </a:r>
            <a:r>
              <a:rPr lang="cs-CZ" sz="3600" dirty="0">
                <a:solidFill>
                  <a:srgbClr val="660033"/>
                </a:solidFill>
                <a:latin typeface="Century Schoolbook" panose="02040604050505020304" pitchFamily="18" charset="0"/>
                <a:cs typeface="Times New Roman"/>
              </a:rPr>
              <a:t>&gt;</a:t>
            </a:r>
            <a:r>
              <a:rPr lang="cs-CZ" sz="3600" dirty="0">
                <a:solidFill>
                  <a:srgbClr val="660033"/>
                </a:solidFill>
                <a:latin typeface="Century Schoolbook" panose="02040604050505020304" pitchFamily="18" charset="0"/>
              </a:rPr>
              <a:t> formule</a:t>
            </a:r>
          </a:p>
        </p:txBody>
      </p:sp>
      <p:pic>
        <p:nvPicPr>
          <p:cNvPr id="3074" name="Picture 2" descr="C:\Users\jesterka\Desktop\97880863547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3556474"/>
            <a:ext cx="3249378" cy="2797828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B93D6CB-2AAC-4BFF-8269-C1B02A709F61}"/>
              </a:ext>
            </a:extLst>
          </p:cNvPr>
          <p:cNvSpPr/>
          <p:nvPr/>
        </p:nvSpPr>
        <p:spPr>
          <a:xfrm>
            <a:off x="-13407" y="798964"/>
            <a:ext cx="1164747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„</a:t>
            </a:r>
            <a:r>
              <a:rPr kumimoji="0" lang="cs-CZ" sz="2200" b="1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Modus</a:t>
            </a: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je způsob, jak něco dělat, v tomto případě vyprávět příběhy. Ale vyprávění je složitá věc. Pro zobrazení toho zásadního v charakteru, dialogu, akci a fyzickém prostředí, spisovatel musí najít způsob, jak nejen prezentovat, ale také interpretovat vzhled, chování, myšlení a řeč. Musí zakládat svůj popis na nějaké koncepci identity, kauzality, záměrnosti a laskavosti, zášti nebo lhostejnosti vesmíru. Modus je tedy postoj, pozice ve světě, stejně jako prostředek jeho zobrazení.“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Brian </a:t>
            </a:r>
            <a:r>
              <a:rPr kumimoji="0" lang="cs-CZ" sz="1600" b="0" i="0" u="none" strike="noStrike" kern="1200" cap="none" spc="3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Attebery</a:t>
            </a:r>
            <a:r>
              <a:rPr kumimoji="0" lang="cs-CZ" sz="16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: </a:t>
            </a:r>
            <a:r>
              <a:rPr kumimoji="0" lang="cs-CZ" sz="1600" b="0" i="0" u="none" strike="noStrike" kern="1200" cap="none" spc="3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Strategies</a:t>
            </a:r>
            <a:r>
              <a:rPr kumimoji="0" lang="cs-CZ" sz="16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</a:t>
            </a:r>
            <a:r>
              <a:rPr kumimoji="0" lang="cs-CZ" sz="1600" b="0" i="0" u="none" strike="noStrike" kern="1200" cap="none" spc="3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of</a:t>
            </a:r>
            <a:r>
              <a:rPr kumimoji="0" lang="cs-CZ" sz="16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Fantasy, 1992: 2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5F595D0-1E04-4FB7-8DC8-59C5D4562F8D}"/>
              </a:ext>
            </a:extLst>
          </p:cNvPr>
          <p:cNvSpPr/>
          <p:nvPr/>
        </p:nvSpPr>
        <p:spPr>
          <a:xfrm>
            <a:off x="8093406" y="2904514"/>
            <a:ext cx="40389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Formule</a:t>
            </a: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– vzorec, konvence</a:t>
            </a:r>
          </a:p>
        </p:txBody>
      </p:sp>
    </p:spTree>
    <p:extLst>
      <p:ext uri="{BB962C8B-B14F-4D97-AF65-F5344CB8AC3E}">
        <p14:creationId xmlns:p14="http://schemas.microsoft.com/office/powerpoint/2010/main" val="241392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192" y="1196635"/>
            <a:ext cx="6073808" cy="2667595"/>
          </a:xfrm>
          <a:effectLst/>
        </p:spPr>
        <p:txBody>
          <a:bodyPr>
            <a:normAutofit/>
          </a:bodyPr>
          <a:lstStyle/>
          <a:p>
            <a:pPr marL="137160"/>
            <a:r>
              <a:rPr lang="cs-CZ" sz="2400" dirty="0">
                <a:solidFill>
                  <a:srgbClr val="660033"/>
                </a:solidFill>
                <a:highlight>
                  <a:srgbClr val="FFFF00"/>
                </a:highlight>
                <a:latin typeface="Century Schoolbook" panose="02040604050505020304" pitchFamily="18" charset="0"/>
              </a:rPr>
              <a:t>Neostré množiny (fuzzy </a:t>
            </a:r>
            <a:r>
              <a:rPr lang="cs-CZ" sz="2400" dirty="0" err="1">
                <a:solidFill>
                  <a:srgbClr val="660033"/>
                </a:solidFill>
                <a:highlight>
                  <a:srgbClr val="FFFF00"/>
                </a:highlight>
                <a:latin typeface="Century Schoolbook" panose="02040604050505020304" pitchFamily="18" charset="0"/>
              </a:rPr>
              <a:t>sets</a:t>
            </a:r>
            <a:r>
              <a:rPr lang="cs-CZ" sz="2400" dirty="0">
                <a:solidFill>
                  <a:srgbClr val="660033"/>
                </a:solidFill>
                <a:highlight>
                  <a:srgbClr val="FFFF00"/>
                </a:highlight>
                <a:latin typeface="Century Schoolbook" panose="02040604050505020304" pitchFamily="18" charset="0"/>
              </a:rPr>
              <a:t>)</a:t>
            </a:r>
          </a:p>
          <a:p>
            <a:pPr marL="137160"/>
            <a:r>
              <a:rPr lang="cs-CZ" sz="2200" dirty="0">
                <a:solidFill>
                  <a:srgbClr val="4F2145"/>
                </a:solidFill>
                <a:latin typeface="Century Schoolbook" panose="02040604050505020304" pitchFamily="18" charset="0"/>
              </a:rPr>
              <a:t>Neexistuje ostrá hranice mezi tím, co je a vně uvnitř množiny, ale stupně přináležitosti.</a:t>
            </a:r>
          </a:p>
          <a:p>
            <a:pPr marL="137160"/>
            <a:endParaRPr lang="cs-CZ" sz="2200" dirty="0">
              <a:solidFill>
                <a:srgbClr val="4F2145"/>
              </a:solidFill>
              <a:latin typeface="Century Schoolbook" panose="02040604050505020304" pitchFamily="18" charset="0"/>
            </a:endParaRPr>
          </a:p>
          <a:p>
            <a:pPr marL="137160"/>
            <a:endParaRPr lang="cs-CZ" sz="2200" dirty="0">
              <a:solidFill>
                <a:srgbClr val="4F2145"/>
              </a:solidFill>
              <a:latin typeface="Century Schoolbook" panose="02040604050505020304" pitchFamily="18" charset="0"/>
            </a:endParaRPr>
          </a:p>
          <a:p>
            <a:pPr marL="137160"/>
            <a:endParaRPr lang="cs-CZ" sz="2200" dirty="0">
              <a:solidFill>
                <a:srgbClr val="4F2145"/>
              </a:solidFill>
              <a:latin typeface="Century Schoolbook" panose="02040604050505020304" pitchFamily="18" charset="0"/>
            </a:endParaRPr>
          </a:p>
          <a:p>
            <a:pPr marL="137160"/>
            <a:endParaRPr lang="cs-CZ" sz="2200" dirty="0">
              <a:solidFill>
                <a:srgbClr val="4F2145"/>
              </a:solidFill>
              <a:latin typeface="Century Schoolbook" panose="02040604050505020304" pitchFamily="18" charset="0"/>
            </a:endParaRPr>
          </a:p>
          <a:p>
            <a:pPr marL="137160"/>
            <a:endParaRPr lang="cs-CZ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2051" name="Picture 3" descr="C:\Users\jesterka\Documents\rachota\fantastika\seminar fantastika\cyklus prednasek o fantastice\slide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53" y="3669004"/>
            <a:ext cx="4960978" cy="107568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041" y="2337816"/>
            <a:ext cx="1303506" cy="1303506"/>
          </a:xfrm>
          <a:prstGeom prst="ellipse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C208FC37-784C-4827-A0EE-FA37332D2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2" y="14448"/>
            <a:ext cx="11546416" cy="678248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solidFill>
                  <a:srgbClr val="660033"/>
                </a:solidFill>
                <a:latin typeface="Century Schoolbook" panose="02040604050505020304" pitchFamily="18" charset="0"/>
              </a:rPr>
              <a:t>Má smysl pokoušet se o definici fantastiky v širším slova smyslu?</a:t>
            </a:r>
            <a:endParaRPr lang="cs-CZ" dirty="0">
              <a:latin typeface="Century Schoolbook" panose="02040604050505020304" pitchFamily="18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8636353-AD64-478A-B900-A1F673A49A22}"/>
              </a:ext>
            </a:extLst>
          </p:cNvPr>
          <p:cNvSpPr/>
          <p:nvPr/>
        </p:nvSpPr>
        <p:spPr>
          <a:xfrm>
            <a:off x="119336" y="710383"/>
            <a:ext cx="5758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3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Jak si pomoci ze začarovaného kruhu?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16E472D-77E9-4850-A1C6-195CA9AA7FF6}"/>
              </a:ext>
            </a:extLst>
          </p:cNvPr>
          <p:cNvSpPr/>
          <p:nvPr/>
        </p:nvSpPr>
        <p:spPr>
          <a:xfrm>
            <a:off x="22192" y="4871674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716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3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highlight>
                  <a:srgbClr val="FFFF00"/>
                </a:highlight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Prototypová teorie</a:t>
            </a:r>
          </a:p>
          <a:p>
            <a:pPr marL="13716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4F2145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V každé kategorii jsou více a méně typičtí reprezentanti této kategorie.</a:t>
            </a:r>
          </a:p>
          <a:p>
            <a:pPr marL="13716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4F2145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Květina – růže - bodlák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701B1C06-F01E-403F-B62E-2CE5B018BB02}"/>
              </a:ext>
            </a:extLst>
          </p:cNvPr>
          <p:cNvSpPr/>
          <p:nvPr/>
        </p:nvSpPr>
        <p:spPr>
          <a:xfrm>
            <a:off x="6607892" y="1423234"/>
            <a:ext cx="5230355" cy="4731612"/>
          </a:xfrm>
          <a:prstGeom prst="ellipse">
            <a:avLst/>
          </a:prstGeom>
          <a:gradFill flip="none" rotWithShape="1">
            <a:gsLst>
              <a:gs pos="0">
                <a:srgbClr val="92D050"/>
              </a:gs>
              <a:gs pos="20000">
                <a:srgbClr val="92D050"/>
              </a:gs>
              <a:gs pos="44000">
                <a:srgbClr val="92D050">
                  <a:alpha val="61000"/>
                </a:srgbClr>
              </a:gs>
              <a:gs pos="66000">
                <a:srgbClr val="92D050">
                  <a:alpha val="28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E69D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94C585A-877D-4C71-B627-1C1A01383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256" y="2970660"/>
            <a:ext cx="1862370" cy="15588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F006364-D3FD-4A28-9EAF-71A769E50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121" y="2119139"/>
            <a:ext cx="1719221" cy="16582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ABAD6C4-08FC-4B60-8BD5-EEC6E8B8F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6520" y="4880391"/>
            <a:ext cx="1298561" cy="194479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035ED2F-6035-4520-940D-DDA2BD4FB39F}"/>
              </a:ext>
            </a:extLst>
          </p:cNvPr>
          <p:cNvSpPr/>
          <p:nvPr/>
        </p:nvSpPr>
        <p:spPr>
          <a:xfrm>
            <a:off x="4799856" y="6413523"/>
            <a:ext cx="4842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Brian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Attebery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: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Strategies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of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Fantasy, 1992</a:t>
            </a:r>
          </a:p>
        </p:txBody>
      </p:sp>
    </p:spTree>
    <p:extLst>
      <p:ext uri="{BB962C8B-B14F-4D97-AF65-F5344CB8AC3E}">
        <p14:creationId xmlns:p14="http://schemas.microsoft.com/office/powerpoint/2010/main" val="1157705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26DC755-CAB0-4D6C-9A6E-75E69B50D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404664"/>
            <a:ext cx="6940013" cy="628483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398A329-DE96-4B1F-85D4-02A4190E577A}"/>
              </a:ext>
            </a:extLst>
          </p:cNvPr>
          <p:cNvSpPr/>
          <p:nvPr/>
        </p:nvSpPr>
        <p:spPr>
          <a:xfrm>
            <a:off x="5303912" y="2852936"/>
            <a:ext cx="2039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Prototypická fantastika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Pán prstenů, Nadace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F3CA688-2F70-4E91-8162-40BA2373124E}"/>
              </a:ext>
            </a:extLst>
          </p:cNvPr>
          <p:cNvSpPr/>
          <p:nvPr/>
        </p:nvSpPr>
        <p:spPr>
          <a:xfrm>
            <a:off x="2279576" y="5035571"/>
            <a:ext cx="1944216" cy="1201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Spíš už ne fantastika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Hamlet…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6FD9A9A-813C-4432-9624-8C33AEACC007}"/>
              </a:ext>
            </a:extLst>
          </p:cNvPr>
          <p:cNvSpPr/>
          <p:nvPr/>
        </p:nvSpPr>
        <p:spPr>
          <a:xfrm>
            <a:off x="1429445" y="980728"/>
            <a:ext cx="22182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Vůbec ne fantastika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Božská komedie…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82F4AE6-6510-48AC-8727-E503B573881C}"/>
              </a:ext>
            </a:extLst>
          </p:cNvPr>
          <p:cNvSpPr/>
          <p:nvPr/>
        </p:nvSpPr>
        <p:spPr>
          <a:xfrm>
            <a:off x="8051800" y="763916"/>
            <a:ext cx="22926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Asi ještě fantastika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Magický realismus…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2890E10-C93B-4701-8C56-38F38FA8D1A7}"/>
              </a:ext>
            </a:extLst>
          </p:cNvPr>
          <p:cNvSpPr/>
          <p:nvPr/>
        </p:nvSpPr>
        <p:spPr>
          <a:xfrm>
            <a:off x="8921515" y="4964908"/>
            <a:ext cx="2471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Vůbec ne fantastika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Zpráva o únosu mimozemšťany</a:t>
            </a:r>
          </a:p>
        </p:txBody>
      </p:sp>
    </p:spTree>
    <p:extLst>
      <p:ext uri="{BB962C8B-B14F-4D97-AF65-F5344CB8AC3E}">
        <p14:creationId xmlns:p14="http://schemas.microsoft.com/office/powerpoint/2010/main" val="1824025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725" y="836712"/>
            <a:ext cx="3362566" cy="3264627"/>
          </a:xfrm>
          <a:prstGeom prst="roundRect">
            <a:avLst/>
          </a:prstGeom>
          <a:noFill/>
          <a:ln w="15875" cmpd="sng">
            <a:solidFill>
              <a:schemeClr val="accent1"/>
            </a:solidFill>
          </a:ln>
          <a:effectLst>
            <a:softEdge rad="3175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" t="5512" r="10988" b="2700"/>
          <a:stretch/>
        </p:blipFill>
        <p:spPr bwMode="auto">
          <a:xfrm>
            <a:off x="10316688" y="15738"/>
            <a:ext cx="1872209" cy="269634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5297F84-CB27-4A7B-BF6B-ABA4FCC27E1D}"/>
              </a:ext>
            </a:extLst>
          </p:cNvPr>
          <p:cNvSpPr/>
          <p:nvPr/>
        </p:nvSpPr>
        <p:spPr>
          <a:xfrm>
            <a:off x="47328" y="868305"/>
            <a:ext cx="6096000" cy="18740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Věci, o kterých si myslíme, že je propojuje jeden zásadní společný rys, mohou být ve skutečnosti propojeny sérií překrývajících se podobností, mezi nimiž neexistuje jediný rys společný pro všechny.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D442B12B-6125-4151-B860-2A1B6A661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1" y="228600"/>
            <a:ext cx="10087789" cy="60811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660033"/>
                </a:solidFill>
              </a:rPr>
              <a:t>Ludwig </a:t>
            </a:r>
            <a:r>
              <a:rPr lang="cs-CZ" dirty="0" err="1">
                <a:solidFill>
                  <a:srgbClr val="660033"/>
                </a:solidFill>
              </a:rPr>
              <a:t>Wittgenstein</a:t>
            </a:r>
            <a:r>
              <a:rPr lang="cs-CZ" dirty="0">
                <a:solidFill>
                  <a:srgbClr val="660033"/>
                </a:solidFill>
              </a:rPr>
              <a:t>: Rodové podobnosti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16BA352-EC4B-41F9-98FB-2627CEFC2A51}"/>
              </a:ext>
            </a:extLst>
          </p:cNvPr>
          <p:cNvSpPr/>
          <p:nvPr/>
        </p:nvSpPr>
        <p:spPr>
          <a:xfrm>
            <a:off x="1487488" y="2757016"/>
            <a:ext cx="3674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unga" pitchFamily="2"/>
              </a:rPr>
              <a:t>Intuitivní model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E69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C154D21-C7A1-4F2C-B16A-5F897D0A567B}"/>
              </a:ext>
            </a:extLst>
          </p:cNvPr>
          <p:cNvSpPr/>
          <p:nvPr/>
        </p:nvSpPr>
        <p:spPr>
          <a:xfrm>
            <a:off x="1135571" y="3445058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Paul </a:t>
            </a:r>
            <a:r>
              <a:rPr kumimoji="0" lang="cs-CZ" sz="2200" b="0" i="0" u="none" strike="noStrike" kern="1200" cap="none" spc="3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Kincaid</a:t>
            </a: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: </a:t>
            </a:r>
            <a:r>
              <a:rPr kumimoji="0" lang="en-US" sz="2200" b="0" i="0" u="none" strike="noStrike" kern="1200" cap="none" spc="3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On the Origins of Genre</a:t>
            </a:r>
            <a:endParaRPr kumimoji="0" lang="cs-CZ" sz="2200" b="0" i="0" u="none" strike="noStrike" kern="1200" cap="none" spc="3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Tahom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Definice a výchozí bod SF jako </a:t>
            </a:r>
            <a:r>
              <a:rPr kumimoji="0" lang="cs-CZ" sz="2200" b="0" i="0" u="none" strike="noStrike" kern="1200" cap="none" spc="30" normalizeH="0" baseline="0" noProof="0" dirty="0" err="1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Mobiova</a:t>
            </a: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smyčka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E69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26787A3-B9F2-445C-986F-91ABB4F63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82" y="2843554"/>
            <a:ext cx="1049989" cy="2702635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E1CE4206-549E-464D-B118-BF7FF2FBA4EC}"/>
              </a:ext>
            </a:extLst>
          </p:cNvPr>
          <p:cNvSpPr/>
          <p:nvPr/>
        </p:nvSpPr>
        <p:spPr>
          <a:xfrm>
            <a:off x="1135571" y="4666163"/>
            <a:ext cx="109891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30" normalizeH="0" baseline="0" noProof="0" dirty="0" err="1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Daimon</a:t>
            </a:r>
            <a:r>
              <a:rPr kumimoji="0" lang="en-US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Knight</a:t>
            </a: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: </a:t>
            </a:r>
            <a:r>
              <a:rPr kumimoji="0" lang="en-US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„science fiction je to, </a:t>
            </a:r>
            <a:r>
              <a:rPr kumimoji="0" lang="en-US" sz="2200" b="0" i="0" u="none" strike="noStrike" kern="1200" cap="none" spc="30" normalizeH="0" baseline="0" noProof="0" dirty="0" err="1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nač</a:t>
            </a:r>
            <a:r>
              <a:rPr kumimoji="0" lang="en-US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</a:t>
            </a:r>
            <a:r>
              <a:rPr kumimoji="0" lang="en-US" sz="2200" b="0" i="0" u="none" strike="noStrike" kern="1200" cap="none" spc="30" normalizeH="0" baseline="0" noProof="0" dirty="0" err="1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ukážeme</a:t>
            </a:r>
            <a:r>
              <a:rPr kumimoji="0" lang="en-US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, </a:t>
            </a:r>
            <a:r>
              <a:rPr kumimoji="0" lang="en-US" sz="2200" b="0" i="0" u="none" strike="noStrike" kern="1200" cap="none" spc="30" normalizeH="0" baseline="0" noProof="0" dirty="0" err="1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když</a:t>
            </a:r>
            <a:r>
              <a:rPr kumimoji="0" lang="en-US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</a:t>
            </a:r>
            <a:r>
              <a:rPr kumimoji="0" lang="en-US" sz="2200" b="0" i="0" u="none" strike="noStrike" kern="1200" cap="none" spc="30" normalizeH="0" baseline="0" noProof="0" dirty="0" err="1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řekneme</a:t>
            </a:r>
            <a:r>
              <a:rPr kumimoji="0" lang="en-US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science fiction“</a:t>
            </a:r>
            <a:r>
              <a:rPr kumimoji="0" lang="cs-CZ" sz="2400" b="1" i="0" u="none" strike="noStrike" kern="1200" cap="none" spc="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	</a:t>
            </a: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S</a:t>
            </a:r>
            <a:r>
              <a:rPr kumimoji="0" lang="fr-FR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cience fiction je to, co je jako science fiction publikováno</a:t>
            </a: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.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99A3DCCB-DBD7-4DA7-A692-6988C91B43B6}"/>
              </a:ext>
            </a:extLst>
          </p:cNvPr>
          <p:cNvSpPr/>
          <p:nvPr/>
        </p:nvSpPr>
        <p:spPr>
          <a:xfrm>
            <a:off x="1726068" y="4989170"/>
            <a:ext cx="356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≠</a:t>
            </a:r>
          </a:p>
        </p:txBody>
      </p:sp>
      <p:sp>
        <p:nvSpPr>
          <p:cNvPr id="2" name="Obdélník 1"/>
          <p:cNvSpPr/>
          <p:nvPr/>
        </p:nvSpPr>
        <p:spPr>
          <a:xfrm>
            <a:off x="68495" y="5647400"/>
            <a:ext cx="1205743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Jakákoli definice, krom toho, že může v nejlepším případě postihnout pouze určitou skupinu textů, nevyhnutelně zastarává a nestačí živelně se vyvíjejícímu proudu literatury.</a:t>
            </a:r>
          </a:p>
        </p:txBody>
      </p:sp>
    </p:spTree>
    <p:extLst>
      <p:ext uri="{BB962C8B-B14F-4D97-AF65-F5344CB8AC3E}">
        <p14:creationId xmlns:p14="http://schemas.microsoft.com/office/powerpoint/2010/main" val="3909150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1524000" y="980728"/>
            <a:ext cx="9144000" cy="5877272"/>
          </a:xfrm>
          <a:effectLst/>
        </p:spPr>
        <p:txBody>
          <a:bodyPr/>
          <a:lstStyle/>
          <a:p>
            <a:endParaRPr lang="cs-CZ" dirty="0">
              <a:latin typeface="Century Schoolbook" panose="02040604050505020304" pitchFamily="18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-1833" y="184020"/>
            <a:ext cx="12144672" cy="641374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8E0047"/>
                </a:solidFill>
                <a:latin typeface="Century Schoolbook" panose="02040604050505020304" pitchFamily="18" charset="0"/>
              </a:rPr>
              <a:t>Rodinné podobnosti ve fantastické literatuře jako celku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00126"/>
            <a:ext cx="2754364" cy="206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204" y="986307"/>
            <a:ext cx="2993132" cy="186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40" y="3063241"/>
            <a:ext cx="2754364" cy="176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35" y="2824546"/>
            <a:ext cx="2934008" cy="182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076" y="4731569"/>
            <a:ext cx="2869924" cy="214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828" y="972904"/>
            <a:ext cx="3482172" cy="214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266" y="2718218"/>
            <a:ext cx="3507735" cy="210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22858"/>
            <a:ext cx="2754364" cy="206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714" y="4653137"/>
            <a:ext cx="3589362" cy="223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21960" y="2638979"/>
            <a:ext cx="2874039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FFE69D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Dobrodružství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E69D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Obdélník 4"/>
          <p:cNvSpPr/>
          <p:nvPr/>
        </p:nvSpPr>
        <p:spPr>
          <a:xfrm>
            <a:off x="6313719" y="1927801"/>
            <a:ext cx="1813317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FFE69D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Mytologie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E69D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190557" y="3341231"/>
            <a:ext cx="2133918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FFE69D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Budoucnost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E69D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523966" y="2511717"/>
            <a:ext cx="1595309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FFE69D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Výprava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E69D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683255" y="6098037"/>
            <a:ext cx="3685624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FFE69D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Nadpřirozené bytosti</a:t>
            </a:r>
          </a:p>
        </p:txBody>
      </p:sp>
      <p:sp>
        <p:nvSpPr>
          <p:cNvPr id="9" name="Obdélník 8"/>
          <p:cNvSpPr/>
          <p:nvPr/>
        </p:nvSpPr>
        <p:spPr>
          <a:xfrm>
            <a:off x="1533841" y="3052560"/>
            <a:ext cx="963725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FFE69D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věda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E69D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8492270" y="4391526"/>
            <a:ext cx="1608133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FFE69D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ohrožení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E69D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5"/>
          </p:nvPr>
        </p:nvSpPr>
        <p:spPr>
          <a:effectLst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EF6DA-FB22-4A4B-9D47-E41F874BAA9A}" type="slidenum">
              <a:rPr kumimoji="0" lang="cs-CZ" sz="1000" b="1" i="0" u="none" strike="noStrike" kern="1200" cap="none" spc="0" normalizeH="0" baseline="0" noProof="0" smtClean="0">
                <a:ln>
                  <a:noFill/>
                </a:ln>
                <a:solidFill>
                  <a:srgbClr val="FFE69D">
                    <a:alpha val="65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000" b="1" i="0" u="none" strike="noStrike" kern="1200" cap="none" spc="0" normalizeH="0" baseline="0" noProof="0">
              <a:ln>
                <a:noFill/>
              </a:ln>
              <a:solidFill>
                <a:srgbClr val="FFE69D">
                  <a:alpha val="65000"/>
                </a:srgbClr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252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  <a:noFill/>
          <a:effectLst/>
        </p:spPr>
        <p:txBody>
          <a:bodyPr/>
          <a:lstStyle/>
          <a:p>
            <a:endParaRPr lang="cs-CZ" dirty="0">
              <a:solidFill>
                <a:srgbClr val="060238"/>
              </a:solidFill>
              <a:latin typeface="Century Schoolbook" panose="02040604050505020304" pitchFamily="18" charset="0"/>
            </a:endParaRPr>
          </a:p>
          <a:p>
            <a:endParaRPr lang="cs-CZ" dirty="0">
              <a:solidFill>
                <a:srgbClr val="060238"/>
              </a:solidFill>
              <a:latin typeface="Century Schoolbook" panose="02040604050505020304" pitchFamily="18" charset="0"/>
            </a:endParaRPr>
          </a:p>
          <a:p>
            <a:endParaRPr lang="cs-CZ" dirty="0">
              <a:solidFill>
                <a:srgbClr val="060238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639617" y="836713"/>
            <a:ext cx="2337499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science fantasy</a:t>
            </a:r>
          </a:p>
        </p:txBody>
      </p:sp>
      <p:sp>
        <p:nvSpPr>
          <p:cNvPr id="5" name="Obdélník 4"/>
          <p:cNvSpPr/>
          <p:nvPr/>
        </p:nvSpPr>
        <p:spPr>
          <a:xfrm>
            <a:off x="8218437" y="5724900"/>
            <a:ext cx="1882247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Science fiction</a:t>
            </a:r>
          </a:p>
        </p:txBody>
      </p:sp>
      <p:sp>
        <p:nvSpPr>
          <p:cNvPr id="6" name="Obdélník 5"/>
          <p:cNvSpPr/>
          <p:nvPr/>
        </p:nvSpPr>
        <p:spPr>
          <a:xfrm>
            <a:off x="3291560" y="4252106"/>
            <a:ext cx="1651414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new weird</a:t>
            </a:r>
          </a:p>
        </p:txBody>
      </p:sp>
      <p:sp>
        <p:nvSpPr>
          <p:cNvPr id="7" name="Obdélník 6"/>
          <p:cNvSpPr/>
          <p:nvPr/>
        </p:nvSpPr>
        <p:spPr>
          <a:xfrm>
            <a:off x="8809779" y="1219314"/>
            <a:ext cx="1781257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steampunk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60238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001696" y="6359262"/>
            <a:ext cx="1149674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biopunk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60238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761975" y="5414410"/>
            <a:ext cx="1425390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hard SF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8595142" y="2123564"/>
            <a:ext cx="2326278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fantaskní povídka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8008010" y="4431758"/>
            <a:ext cx="3028393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příběh s tajemstvím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540921" y="1256780"/>
            <a:ext cx="2978701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…s detektivními prvky 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2220226" y="6049493"/>
            <a:ext cx="2903359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…s fantaskními prvky 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551414" y="3872482"/>
            <a:ext cx="2343911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…s prvky fantasy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994212" y="6405186"/>
            <a:ext cx="896399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horor 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7029109" y="836712"/>
            <a:ext cx="2335896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duchařský příběh 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8103021" y="6174596"/>
            <a:ext cx="2813591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…s hororovými prvky 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2122811" y="2875002"/>
            <a:ext cx="2191626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volná fantastika 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1919411" y="4901554"/>
            <a:ext cx="2784737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…s utopickými prvky 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2063553" y="2029875"/>
            <a:ext cx="1475084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antiutopie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60238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8967040" y="5117237"/>
            <a:ext cx="1636987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space opera 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8577403" y="3875280"/>
            <a:ext cx="2231701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technothriller 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7962216" y="2802967"/>
            <a:ext cx="1511952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slipstream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60238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2665722" y="260649"/>
            <a:ext cx="3435556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spekulativní literatura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8103021" y="260648"/>
            <a:ext cx="2278188" cy="40011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hrdinská fantasy 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4722605" y="629981"/>
            <a:ext cx="2311851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vysoká fantasy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3994211" y="1180040"/>
            <a:ext cx="4469478" cy="212365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highlight>
                  <a:srgbClr val="FFFF00"/>
                </a:highligh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To všechno může být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highlight>
                  <a:srgbClr val="FFFF00"/>
                </a:highligh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fantastika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highlight>
                <a:srgbClr val="FFFF00"/>
              </a:highlight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2950970" y="3337106"/>
            <a:ext cx="7149714" cy="52322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highlight>
                  <a:srgbClr val="FFFF00"/>
                </a:highligh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Kde ale při hledání společných rysů začít?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5023940" y="3893149"/>
            <a:ext cx="2505814" cy="76944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highlight>
                  <a:srgbClr val="FFFF00"/>
                </a:highligh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Kdekoliv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highlight>
                <a:srgbClr val="FFFF00"/>
              </a:highlight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4145585" y="4826364"/>
            <a:ext cx="4680352" cy="132343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Ray Bradbury -  451 stupňů Fahrenheita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J. R. R. Tolkien – Pán prstenů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Isaac Asimov - Nadace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5"/>
          </p:nvPr>
        </p:nvSpPr>
        <p:spPr>
          <a:effectLst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EF6DA-FB22-4A4B-9D47-E41F874BAA9A}" type="slidenum">
              <a:rPr kumimoji="0" lang="cs-CZ" sz="1000" b="1" i="0" u="none" strike="noStrike" kern="1200" cap="none" spc="0" normalizeH="0" baseline="0" noProof="0" smtClean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000" b="1" i="0" u="none" strike="noStrike" kern="1200" cap="none" spc="0" normalizeH="0" baseline="0" noProof="0">
              <a:ln>
                <a:noFill/>
              </a:ln>
              <a:solidFill>
                <a:srgbClr val="060238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639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195464" y="811502"/>
            <a:ext cx="6701649" cy="2790135"/>
          </a:xfrm>
          <a:noFill/>
          <a:effectLst/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660033"/>
                </a:solidFill>
                <a:latin typeface="Century Schoolbook" panose="02040604050505020304" pitchFamily="18" charset="0"/>
              </a:rPr>
              <a:t>1. krok intuitivní</a:t>
            </a:r>
          </a:p>
          <a:p>
            <a:r>
              <a:rPr lang="cs-CZ" sz="2400" dirty="0">
                <a:solidFill>
                  <a:srgbClr val="660033"/>
                </a:solidFill>
                <a:latin typeface="Century Schoolbook" panose="02040604050505020304" pitchFamily="18" charset="0"/>
              </a:rPr>
              <a:t>2. Krok – analýza </a:t>
            </a:r>
            <a:r>
              <a:rPr lang="cs-CZ" sz="2400" dirty="0" err="1">
                <a:solidFill>
                  <a:srgbClr val="660033"/>
                </a:solidFill>
                <a:latin typeface="Century Schoolbook" panose="02040604050505020304" pitchFamily="18" charset="0"/>
              </a:rPr>
              <a:t>architextových</a:t>
            </a:r>
            <a:r>
              <a:rPr lang="cs-CZ" sz="2400" dirty="0">
                <a:solidFill>
                  <a:srgbClr val="660033"/>
                </a:solidFill>
                <a:latin typeface="Century Schoolbook" panose="02040604050505020304" pitchFamily="18" charset="0"/>
              </a:rPr>
              <a:t> vzorců </a:t>
            </a:r>
            <a:r>
              <a:rPr lang="cs-CZ" sz="2000" dirty="0">
                <a:solidFill>
                  <a:srgbClr val="660033"/>
                </a:solidFill>
                <a:latin typeface="Century Schoolbook" panose="02040604050505020304" pitchFamily="18" charset="0"/>
              </a:rPr>
              <a:t>(</a:t>
            </a:r>
            <a:r>
              <a:rPr lang="cs-CZ" sz="2000" dirty="0" err="1">
                <a:solidFill>
                  <a:srgbClr val="660033"/>
                </a:solidFill>
                <a:latin typeface="Century Schoolbook" panose="02040604050505020304" pitchFamily="18" charset="0"/>
              </a:rPr>
              <a:t>architext</a:t>
            </a:r>
            <a:r>
              <a:rPr lang="cs-CZ" sz="2000" dirty="0">
                <a:solidFill>
                  <a:srgbClr val="660033"/>
                </a:solidFill>
                <a:latin typeface="Century Schoolbook" panose="02040604050505020304" pitchFamily="18" charset="0"/>
              </a:rPr>
              <a:t> – ideální text, zobecnění rysů konkrétních textů, žánr – </a:t>
            </a:r>
            <a:r>
              <a:rPr lang="cs-CZ" sz="2000" dirty="0" err="1">
                <a:solidFill>
                  <a:srgbClr val="660033"/>
                </a:solidFill>
                <a:latin typeface="Century Schoolbook" panose="02040604050505020304" pitchFamily="18" charset="0"/>
              </a:rPr>
              <a:t>Gérard</a:t>
            </a:r>
            <a:r>
              <a:rPr lang="cs-CZ" sz="2000" dirty="0">
                <a:solidFill>
                  <a:srgbClr val="660033"/>
                </a:solidFill>
                <a:latin typeface="Century Schoolbook" panose="02040604050505020304" pitchFamily="18" charset="0"/>
              </a:rPr>
              <a:t> </a:t>
            </a:r>
            <a:r>
              <a:rPr lang="cs-CZ" sz="2000" dirty="0" err="1">
                <a:solidFill>
                  <a:srgbClr val="660033"/>
                </a:solidFill>
                <a:latin typeface="Century Schoolbook" panose="02040604050505020304" pitchFamily="18" charset="0"/>
              </a:rPr>
              <a:t>Genette</a:t>
            </a:r>
            <a:r>
              <a:rPr lang="cs-CZ" sz="2000" dirty="0">
                <a:solidFill>
                  <a:srgbClr val="660033"/>
                </a:solidFill>
                <a:latin typeface="Century Schoolbook" panose="02040604050505020304" pitchFamily="18" charset="0"/>
              </a:rPr>
              <a:t>)</a:t>
            </a:r>
          </a:p>
          <a:p>
            <a:r>
              <a:rPr lang="cs-CZ" sz="2400" dirty="0">
                <a:solidFill>
                  <a:srgbClr val="660033"/>
                </a:solidFill>
                <a:latin typeface="Century Schoolbook" panose="02040604050505020304" pitchFamily="18" charset="0"/>
              </a:rPr>
              <a:t>Centrum a okraje</a:t>
            </a:r>
          </a:p>
          <a:p>
            <a:endParaRPr lang="cs-CZ" sz="2400" dirty="0">
              <a:solidFill>
                <a:srgbClr val="060238"/>
              </a:solidFill>
              <a:latin typeface="Century Schoolbook" panose="02040604050505020304" pitchFamily="18" charset="0"/>
            </a:endParaRPr>
          </a:p>
          <a:p>
            <a:endParaRPr lang="cs-CZ" sz="2400" dirty="0">
              <a:solidFill>
                <a:srgbClr val="060238"/>
              </a:solidFill>
              <a:latin typeface="Century Schoolbook" panose="02040604050505020304" pitchFamily="18" charset="0"/>
            </a:endParaRPr>
          </a:p>
          <a:p>
            <a:endParaRPr lang="cs-CZ" sz="2400" dirty="0">
              <a:solidFill>
                <a:srgbClr val="060238"/>
              </a:solidFill>
              <a:latin typeface="Century Schoolbook" panose="02040604050505020304" pitchFamily="18" charset="0"/>
            </a:endParaRPr>
          </a:p>
          <a:p>
            <a:endParaRPr lang="cs-CZ" sz="2400" dirty="0">
              <a:solidFill>
                <a:srgbClr val="060238"/>
              </a:solidFill>
              <a:latin typeface="Century Schoolbook" panose="02040604050505020304" pitchFamily="18" charset="0"/>
            </a:endParaRPr>
          </a:p>
          <a:p>
            <a:endParaRPr lang="cs-CZ" sz="2400" dirty="0">
              <a:solidFill>
                <a:srgbClr val="060238"/>
              </a:solidFill>
              <a:latin typeface="Century Schoolbook" panose="02040604050505020304" pitchFamily="18" charset="0"/>
            </a:endParaRPr>
          </a:p>
          <a:p>
            <a:endParaRPr lang="cs-CZ" sz="2000" dirty="0">
              <a:solidFill>
                <a:srgbClr val="060238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919536" y="0"/>
            <a:ext cx="7637850" cy="746720"/>
          </a:xfrm>
          <a:effectLst/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660033"/>
                </a:solidFill>
                <a:latin typeface="Century Schoolbook" panose="02040604050505020304" pitchFamily="18" charset="0"/>
              </a:rPr>
              <a:t>Neostré (fuzzy) množiny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>
          <a:effectLst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EF6DA-FB22-4A4B-9D47-E41F874BAA9A}" type="slidenum">
              <a:rPr kumimoji="0" lang="cs-CZ" sz="1000" b="0" i="0" u="none" strike="noStrike" kern="1200" cap="none" spc="0" normalizeH="0" baseline="0" noProof="0" smtClean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000" b="0" i="0" u="none" strike="noStrike" kern="1200" cap="none" spc="0" normalizeH="0" baseline="0" noProof="0">
              <a:ln>
                <a:noFill/>
              </a:ln>
              <a:solidFill>
                <a:srgbClr val="060238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9570550-59C0-4782-AA7A-ECD581A41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212" y="1571235"/>
            <a:ext cx="5618788" cy="5088344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83B3887-A73C-4986-9B11-4C7EB601BBF1}"/>
              </a:ext>
            </a:extLst>
          </p:cNvPr>
          <p:cNvSpPr/>
          <p:nvPr/>
        </p:nvSpPr>
        <p:spPr>
          <a:xfrm>
            <a:off x="201791" y="3212976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Fantastická jsou taková beletristická či dramatická díla, v nichž fantastický prvek – propojen sítí rodových podobností s alespoň jedním dalším dílem pokládaným za fantastické – zaujímá význačnou roli ve struktuře fikčního světa, neobjevuje se pouze ojediněle nesa zcela specifickou funkci.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0FC20E6-4485-415C-B16D-D24EFB4B8360}"/>
              </a:ext>
            </a:extLst>
          </p:cNvPr>
          <p:cNvSpPr/>
          <p:nvPr/>
        </p:nvSpPr>
        <p:spPr>
          <a:xfrm>
            <a:off x="8299670" y="3790338"/>
            <a:ext cx="2515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Veškerá beletrie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ED85FD9-D449-40FA-882F-F2BC0E60E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054" y="2111978"/>
            <a:ext cx="4426585" cy="400685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89167C54-3564-4DBD-B75F-DF321EAF9F4E}"/>
              </a:ext>
            </a:extLst>
          </p:cNvPr>
          <p:cNvSpPr/>
          <p:nvPr/>
        </p:nvSpPr>
        <p:spPr>
          <a:xfrm>
            <a:off x="8270213" y="3566977"/>
            <a:ext cx="23179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Všechna užití fantastického prvku v beletrii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7A4BA84-FB0E-4771-9412-25C0AB6F5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9638" y="2639889"/>
            <a:ext cx="3260162" cy="2951033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86AC529C-1B99-4B6D-B088-95B69F25155A}"/>
              </a:ext>
            </a:extLst>
          </p:cNvPr>
          <p:cNvSpPr/>
          <p:nvPr/>
        </p:nvSpPr>
        <p:spPr>
          <a:xfrm>
            <a:off x="8455665" y="3720865"/>
            <a:ext cx="2028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Zásadní role a počet FP</a:t>
            </a:r>
          </a:p>
        </p:txBody>
      </p:sp>
    </p:spTree>
    <p:extLst>
      <p:ext uri="{BB962C8B-B14F-4D97-AF65-F5344CB8AC3E}">
        <p14:creationId xmlns:p14="http://schemas.microsoft.com/office/powerpoint/2010/main" val="205386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8E0047"/>
                </a:solidFill>
                <a:latin typeface="Century Schoolbook" panose="02040604050505020304" pitchFamily="18" charset="0"/>
              </a:rPr>
              <a:t>Fantastický prvek </a:t>
            </a:r>
          </a:p>
          <a:p>
            <a:r>
              <a:rPr lang="cs-CZ" sz="2200" b="1" dirty="0">
                <a:solidFill>
                  <a:srgbClr val="060238"/>
                </a:solidFill>
                <a:latin typeface="Century Schoolbook" panose="02040604050505020304" pitchFamily="18" charset="0"/>
              </a:rPr>
              <a:t>Záměrná odlišnost od konsenzuální reality </a:t>
            </a:r>
          </a:p>
          <a:p>
            <a:pPr marL="342900" indent="-342900">
              <a:buClr>
                <a:srgbClr val="660033"/>
              </a:buCl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Pozměněný historický vývoj v případě alternativní historie</a:t>
            </a:r>
          </a:p>
          <a:p>
            <a:pPr marL="342900" indent="-342900">
              <a:buClr>
                <a:srgbClr val="660033"/>
              </a:buCl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Zasazení do budoucího/paralelního/ alternativního budoucího fikčního světa</a:t>
            </a:r>
          </a:p>
          <a:p>
            <a:pPr marL="342900" indent="-342900">
              <a:buClr>
                <a:srgbClr val="660033"/>
              </a:buCl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Změny přirozeného světa</a:t>
            </a:r>
          </a:p>
          <a:p>
            <a:pPr>
              <a:buClr>
                <a:srgbClr val="660033"/>
              </a:buClr>
            </a:pPr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 </a:t>
            </a:r>
            <a:r>
              <a:rPr lang="cs-CZ" sz="2200" dirty="0">
                <a:solidFill>
                  <a:srgbClr val="003300"/>
                </a:solidFill>
                <a:latin typeface="Century Schoolbook" panose="02040604050505020304" pitchFamily="18" charset="0"/>
              </a:rPr>
              <a:t>magie, bytosti, vlastnosti </a:t>
            </a:r>
          </a:p>
          <a:p>
            <a:pPr marL="342900" indent="-342900">
              <a:buClr>
                <a:srgbClr val="660033"/>
              </a:buCl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Samostatný fantastický svět</a:t>
            </a:r>
          </a:p>
          <a:p>
            <a:pPr marL="342900" indent="-342900">
              <a:buClr>
                <a:srgbClr val="660033"/>
              </a:buCl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Fyzická nemožnost</a:t>
            </a:r>
          </a:p>
          <a:p>
            <a:pPr>
              <a:buClr>
                <a:srgbClr val="660033"/>
              </a:buClr>
            </a:pPr>
            <a:r>
              <a:rPr lang="cs-CZ" sz="2200" dirty="0">
                <a:solidFill>
                  <a:srgbClr val="003300"/>
                </a:solidFill>
                <a:latin typeface="Century Schoolbook" panose="02040604050505020304" pitchFamily="18" charset="0"/>
              </a:rPr>
              <a:t>V případě postav a objektů</a:t>
            </a:r>
          </a:p>
          <a:p>
            <a:pPr marL="342900" indent="-342900">
              <a:buClr>
                <a:srgbClr val="660033"/>
              </a:buCl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Zásadní změna</a:t>
            </a:r>
          </a:p>
          <a:p>
            <a:pPr>
              <a:buClr>
                <a:srgbClr val="660033"/>
              </a:buClr>
            </a:pPr>
            <a:r>
              <a:rPr lang="cs-CZ" sz="2200" dirty="0">
                <a:solidFill>
                  <a:srgbClr val="003300"/>
                </a:solidFill>
                <a:latin typeface="Century Schoolbook" panose="02040604050505020304" pitchFamily="18" charset="0"/>
              </a:rPr>
              <a:t>V případě přírodních zákonů a pravidel fikčního světa </a:t>
            </a:r>
          </a:p>
          <a:p>
            <a:pPr marL="342900" indent="-342900">
              <a:buClr>
                <a:srgbClr val="660033"/>
              </a:buClr>
              <a:buFont typeface="Arial" panose="020B0604020202020204" pitchFamily="34" charset="0"/>
              <a:buChar char="•"/>
            </a:pPr>
            <a:endParaRPr lang="cs-CZ" sz="2200" dirty="0">
              <a:solidFill>
                <a:srgbClr val="060238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EF6DA-FB22-4A4B-9D47-E41F874BAA9A}" type="slidenum">
              <a:rPr kumimoji="0" lang="cs-CZ" sz="1000" b="1" i="0" u="none" strike="noStrike" kern="1200" cap="none" spc="0" normalizeH="0" baseline="0" noProof="0" smtClean="0">
                <a:ln>
                  <a:noFill/>
                </a:ln>
                <a:solidFill>
                  <a:srgbClr val="FFE69D">
                    <a:alpha val="65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000" b="1" i="0" u="none" strike="noStrike" kern="1200" cap="none" spc="0" normalizeH="0" baseline="0" noProof="0">
              <a:ln>
                <a:noFill/>
              </a:ln>
              <a:solidFill>
                <a:srgbClr val="FFE69D">
                  <a:alpha val="65000"/>
                </a:srgbClr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303912" y="66675"/>
            <a:ext cx="4273927" cy="478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Calibri"/>
                <a:cs typeface="Times New Roman"/>
              </a:rPr>
              <a:t>Alespoň jedno/kombinace</a:t>
            </a:r>
          </a:p>
        </p:txBody>
      </p:sp>
      <p:pic>
        <p:nvPicPr>
          <p:cNvPr id="1027" name="Picture 3" descr="C:\Users\jesterka\Desktop\n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602" y="2276872"/>
            <a:ext cx="3913846" cy="35283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2276872"/>
            <a:ext cx="3384376" cy="24482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758" y="66675"/>
            <a:ext cx="2547838" cy="1706141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leva 5"/>
          <p:cNvSpPr/>
          <p:nvPr/>
        </p:nvSpPr>
        <p:spPr>
          <a:xfrm>
            <a:off x="229769" y="5569175"/>
            <a:ext cx="7056783" cy="1092440"/>
          </a:xfrm>
          <a:prstGeom prst="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Gregory John </a:t>
            </a:r>
            <a:r>
              <a:rPr kumimoji="0" lang="cs-CZ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Keyes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– Věk nerozumu </a:t>
            </a:r>
          </a:p>
        </p:txBody>
      </p:sp>
    </p:spTree>
    <p:extLst>
      <p:ext uri="{BB962C8B-B14F-4D97-AF65-F5344CB8AC3E}">
        <p14:creationId xmlns:p14="http://schemas.microsoft.com/office/powerpoint/2010/main" val="2670127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effectLst/>
        </p:spPr>
        <p:txBody>
          <a:bodyPr>
            <a:normAutofit/>
          </a:bodyPr>
          <a:lstStyle/>
          <a:p>
            <a:endParaRPr lang="cs-CZ" dirty="0">
              <a:latin typeface="Century Schoolbook" panose="02040604050505020304" pitchFamily="18" charset="0"/>
            </a:endParaRPr>
          </a:p>
          <a:p>
            <a:endParaRPr lang="cs-CZ" dirty="0">
              <a:latin typeface="Century Schoolbook" panose="02040604050505020304" pitchFamily="18" charset="0"/>
            </a:endParaRPr>
          </a:p>
          <a:p>
            <a:endParaRPr lang="cs-CZ" dirty="0">
              <a:latin typeface="Century Schoolbook" panose="02040604050505020304" pitchFamily="18" charset="0"/>
            </a:endParaRPr>
          </a:p>
          <a:p>
            <a:endParaRPr lang="cs-CZ" dirty="0">
              <a:latin typeface="Century Schoolbook" panose="02040604050505020304" pitchFamily="18" charset="0"/>
            </a:endParaRPr>
          </a:p>
          <a:p>
            <a:endParaRPr lang="cs-CZ" dirty="0">
              <a:latin typeface="Century Schoolbook" panose="02040604050505020304" pitchFamily="18" charset="0"/>
            </a:endParaRPr>
          </a:p>
          <a:p>
            <a:endParaRPr lang="cs-CZ" dirty="0">
              <a:latin typeface="Century Schoolbook" panose="02040604050505020304" pitchFamily="18" charset="0"/>
            </a:endParaRPr>
          </a:p>
          <a:p>
            <a:endParaRPr lang="cs-CZ" dirty="0">
              <a:latin typeface="Century Schoolbook" panose="02040604050505020304" pitchFamily="18" charset="0"/>
            </a:endParaRPr>
          </a:p>
          <a:p>
            <a:endParaRPr lang="cs-CZ" dirty="0">
              <a:latin typeface="Century Schoolbook" panose="02040604050505020304" pitchFamily="18" charset="0"/>
            </a:endParaRPr>
          </a:p>
          <a:p>
            <a:endParaRPr lang="cs-CZ" dirty="0">
              <a:latin typeface="Century Schoolbook" panose="02040604050505020304" pitchFamily="18" charset="0"/>
            </a:endParaRPr>
          </a:p>
          <a:p>
            <a:endParaRPr lang="cs-CZ" dirty="0">
              <a:latin typeface="Century Schoolbook" panose="02040604050505020304" pitchFamily="18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560"/>
          </a:xfrm>
          <a:effectLst/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660033"/>
                </a:solidFill>
                <a:latin typeface="Century Schoolbook" panose="02040604050505020304" pitchFamily="18" charset="0"/>
              </a:rPr>
              <a:t>Je všechno, kde se objeví fantastický prvek, fantastika?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5" y="871886"/>
            <a:ext cx="3384529" cy="567179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860714" y="764704"/>
            <a:ext cx="8211950" cy="496855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Nancy H. 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Traill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- Možné světy fantastiky: Vznik paranormální fikce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FFE69D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Fantastické je takové dílo, ve kterém je fantastický prvek (nebo fantastické prvky) pro tvoření fikčního světa zásadní a neobjevuje se pouze ojediněle nesa zcela specifickou funkci.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rgbClr val="060238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highlight>
                  <a:srgbClr val="FFFF00"/>
                </a:highligh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Ojedinělý výskyt fantastického prvku v díle tedy příslušnost k fantastice nezakládá.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rgbClr val="060238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Čím zásadnější roli hraje fantastický prvek v kompozici díla, a/nebo čím více fantastických prvků se v textu objevuje, tím blíže pólu fantastična se na pomyslné ose mezi fantastickou a mimetickou literaturou nachází.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EF6DA-FB22-4A4B-9D47-E41F874BAA9A}" type="slidenum">
              <a:rPr kumimoji="0" lang="cs-CZ" sz="1000" b="1" i="0" u="none" strike="noStrike" kern="1200" cap="none" spc="0" normalizeH="0" baseline="0" noProof="0" smtClean="0">
                <a:ln>
                  <a:noFill/>
                </a:ln>
                <a:solidFill>
                  <a:srgbClr val="FFE69D">
                    <a:alpha val="65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000" b="1" i="0" u="none" strike="noStrike" kern="1200" cap="none" spc="0" normalizeH="0" baseline="0" noProof="0">
              <a:ln>
                <a:noFill/>
              </a:ln>
              <a:solidFill>
                <a:srgbClr val="FFE69D">
                  <a:alpha val="65000"/>
                </a:srgbClr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7C16E73-0FFB-4F66-8391-98ECF21EAD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1" t="30467" b="26998"/>
          <a:stretch/>
        </p:blipFill>
        <p:spPr>
          <a:xfrm>
            <a:off x="3887377" y="5789298"/>
            <a:ext cx="8185287" cy="763609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BD0E29E-A59C-4C19-8A50-ACC8AA2B2736}"/>
              </a:ext>
            </a:extLst>
          </p:cNvPr>
          <p:cNvSpPr/>
          <p:nvPr/>
        </p:nvSpPr>
        <p:spPr>
          <a:xfrm>
            <a:off x="3988179" y="6034435"/>
            <a:ext cx="1282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fantastika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B080057-B94F-42E9-8499-230114A80F7B}"/>
              </a:ext>
            </a:extLst>
          </p:cNvPr>
          <p:cNvSpPr/>
          <p:nvPr/>
        </p:nvSpPr>
        <p:spPr>
          <a:xfrm>
            <a:off x="10838646" y="5966432"/>
            <a:ext cx="116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mimesis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E69D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15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230761" y="825751"/>
            <a:ext cx="11697887" cy="5717925"/>
          </a:xfrm>
          <a:prstGeom prst="roundRect">
            <a:avLst/>
          </a:prstGeom>
          <a:noFill/>
          <a:effectLst/>
        </p:spPr>
        <p:txBody>
          <a:bodyPr>
            <a:normAutofit/>
          </a:bodyPr>
          <a:lstStyle/>
          <a:p>
            <a:pPr algn="just"/>
            <a:r>
              <a:rPr lang="en-US" sz="2200" dirty="0" err="1">
                <a:solidFill>
                  <a:srgbClr val="660033"/>
                </a:solidFill>
                <a:latin typeface="Century Schoolbook" panose="02040604050505020304" pitchFamily="18" charset="0"/>
              </a:rPr>
              <a:t>Nemáme</a:t>
            </a:r>
            <a:r>
              <a:rPr lang="en-US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 </a:t>
            </a:r>
            <a:r>
              <a:rPr lang="en-US" sz="2200" dirty="0" err="1">
                <a:solidFill>
                  <a:srgbClr val="660033"/>
                </a:solidFill>
                <a:latin typeface="Century Schoolbook" panose="02040604050505020304" pitchFamily="18" charset="0"/>
              </a:rPr>
              <a:t>jediný</a:t>
            </a:r>
            <a:r>
              <a:rPr lang="en-US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 </a:t>
            </a:r>
            <a:r>
              <a:rPr lang="en-US" sz="2200" dirty="0" err="1">
                <a:solidFill>
                  <a:srgbClr val="660033"/>
                </a:solidFill>
                <a:latin typeface="Century Schoolbook" panose="02040604050505020304" pitchFamily="18" charset="0"/>
              </a:rPr>
              <a:t>dobrý</a:t>
            </a:r>
            <a:r>
              <a:rPr lang="en-US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 </a:t>
            </a:r>
            <a:r>
              <a:rPr lang="en-US" sz="2200" dirty="0" err="1">
                <a:solidFill>
                  <a:srgbClr val="660033"/>
                </a:solidFill>
                <a:latin typeface="Century Schoolbook" panose="02040604050505020304" pitchFamily="18" charset="0"/>
              </a:rPr>
              <a:t>důvod</a:t>
            </a:r>
            <a:r>
              <a:rPr lang="en-US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 </a:t>
            </a:r>
            <a:r>
              <a:rPr lang="en-US" sz="2200" dirty="0" err="1">
                <a:solidFill>
                  <a:srgbClr val="660033"/>
                </a:solidFill>
                <a:latin typeface="Century Schoolbook" panose="02040604050505020304" pitchFamily="18" charset="0"/>
              </a:rPr>
              <a:t>očekávat</a:t>
            </a:r>
            <a:r>
              <a:rPr lang="en-US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, </a:t>
            </a:r>
            <a:r>
              <a:rPr lang="en-US" sz="2200" dirty="0" err="1">
                <a:solidFill>
                  <a:srgbClr val="660033"/>
                </a:solidFill>
                <a:latin typeface="Century Schoolbook" panose="02040604050505020304" pitchFamily="18" charset="0"/>
              </a:rPr>
              <a:t>že</a:t>
            </a:r>
            <a:r>
              <a:rPr lang="en-US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 </a:t>
            </a:r>
            <a:r>
              <a:rPr lang="en-US" sz="2200" dirty="0" err="1">
                <a:solidFill>
                  <a:srgbClr val="660033"/>
                </a:solidFill>
                <a:latin typeface="Century Schoolbook" panose="02040604050505020304" pitchFamily="18" charset="0"/>
              </a:rPr>
              <a:t>někdy</a:t>
            </a:r>
            <a:r>
              <a:rPr lang="en-US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 </a:t>
            </a:r>
            <a:r>
              <a:rPr lang="en-US" sz="2200" dirty="0" err="1">
                <a:solidFill>
                  <a:srgbClr val="660033"/>
                </a:solidFill>
                <a:latin typeface="Century Schoolbook" panose="02040604050505020304" pitchFamily="18" charset="0"/>
              </a:rPr>
              <a:t>vznikne</a:t>
            </a:r>
            <a:r>
              <a:rPr lang="en-US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 </a:t>
            </a:r>
            <a:r>
              <a:rPr lang="en-US" sz="2200" dirty="0" err="1">
                <a:solidFill>
                  <a:srgbClr val="660033"/>
                </a:solidFill>
                <a:latin typeface="Century Schoolbook" panose="02040604050505020304" pitchFamily="18" charset="0"/>
              </a:rPr>
              <a:t>funkční</a:t>
            </a:r>
            <a:r>
              <a:rPr lang="en-US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 </a:t>
            </a:r>
            <a:r>
              <a:rPr lang="en-US" sz="2200" dirty="0" err="1">
                <a:solidFill>
                  <a:srgbClr val="660033"/>
                </a:solidFill>
                <a:latin typeface="Century Schoolbook" panose="02040604050505020304" pitchFamily="18" charset="0"/>
              </a:rPr>
              <a:t>definice</a:t>
            </a:r>
            <a:r>
              <a:rPr lang="en-US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 sf.	</a:t>
            </a:r>
            <a:r>
              <a:rPr lang="cs-CZ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			</a:t>
            </a:r>
            <a:r>
              <a:rPr lang="en-US" sz="1600" dirty="0">
                <a:solidFill>
                  <a:srgbClr val="003300"/>
                </a:solidFill>
                <a:latin typeface="Century Schoolbook" panose="02040604050505020304" pitchFamily="18" charset="0"/>
              </a:rPr>
              <a:t>John Clute</a:t>
            </a:r>
            <a:r>
              <a:rPr lang="cs-CZ" sz="1600" dirty="0">
                <a:solidFill>
                  <a:srgbClr val="003300"/>
                </a:solidFill>
                <a:latin typeface="Century Schoolbook" panose="02040604050505020304" pitchFamily="18" charset="0"/>
              </a:rPr>
              <a:t>: http://www.sf-encyclopedia.com/entry/definitions_of_sf</a:t>
            </a:r>
          </a:p>
          <a:p>
            <a:pPr algn="just"/>
            <a:endParaRPr lang="cs-CZ" sz="2200" dirty="0">
              <a:solidFill>
                <a:srgbClr val="060238"/>
              </a:solidFill>
              <a:latin typeface="Century Schoolbook" panose="02040604050505020304" pitchFamily="18" charset="0"/>
            </a:endParaRPr>
          </a:p>
          <a:p>
            <a:pPr algn="just"/>
            <a:endParaRPr lang="cs-CZ" sz="2200" dirty="0">
              <a:solidFill>
                <a:srgbClr val="060238"/>
              </a:solidFill>
              <a:latin typeface="Century Schoolbook" panose="02040604050505020304" pitchFamily="18" charset="0"/>
            </a:endParaRPr>
          </a:p>
          <a:p>
            <a:pPr algn="just"/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Definice science fiction + definice fantasy + definice hororu ≠ definice fantastické literatury</a:t>
            </a:r>
          </a:p>
          <a:p>
            <a:pPr algn="just"/>
            <a:r>
              <a:rPr lang="cs-CZ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			</a:t>
            </a:r>
          </a:p>
          <a:p>
            <a:pPr algn="just"/>
            <a:endParaRPr lang="cs-CZ" sz="2200" dirty="0">
              <a:solidFill>
                <a:srgbClr val="660033"/>
              </a:solidFill>
              <a:latin typeface="Century Schoolbook" panose="02040604050505020304" pitchFamily="18" charset="0"/>
            </a:endParaRPr>
          </a:p>
          <a:p>
            <a:pPr algn="just"/>
            <a:r>
              <a:rPr lang="cs-CZ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		                  +          			     	+                            </a:t>
            </a:r>
          </a:p>
          <a:p>
            <a:pPr algn="just"/>
            <a:endParaRPr lang="cs-CZ" sz="2200" dirty="0">
              <a:solidFill>
                <a:srgbClr val="660033"/>
              </a:solidFill>
              <a:latin typeface="Century Schoolbook" panose="02040604050505020304" pitchFamily="18" charset="0"/>
            </a:endParaRPr>
          </a:p>
          <a:p>
            <a:pPr algn="just"/>
            <a:endParaRPr lang="cs-CZ" sz="2200" dirty="0">
              <a:solidFill>
                <a:srgbClr val="660033"/>
              </a:solidFill>
              <a:latin typeface="Century Schoolbook" panose="02040604050505020304" pitchFamily="18" charset="0"/>
            </a:endParaRPr>
          </a:p>
          <a:p>
            <a:pPr algn="just"/>
            <a:endParaRPr lang="cs-CZ" sz="2200" dirty="0">
              <a:solidFill>
                <a:srgbClr val="660033"/>
              </a:solidFill>
              <a:latin typeface="Century Schoolbook" panose="02040604050505020304" pitchFamily="18" charset="0"/>
            </a:endParaRPr>
          </a:p>
          <a:p>
            <a:pPr algn="just"/>
            <a:endParaRPr lang="cs-CZ" sz="2200" dirty="0">
              <a:solidFill>
                <a:srgbClr val="660033"/>
              </a:solidFill>
              <a:latin typeface="Century Schoolbook" panose="02040604050505020304" pitchFamily="18" charset="0"/>
            </a:endParaRPr>
          </a:p>
          <a:p>
            <a:pPr algn="just"/>
            <a:endParaRPr lang="en-US" sz="2200" dirty="0">
              <a:solidFill>
                <a:srgbClr val="660033"/>
              </a:solidFill>
              <a:latin typeface="Century Schoolbook" panose="02040604050505020304" pitchFamily="18" charset="0"/>
            </a:endParaRPr>
          </a:p>
          <a:p>
            <a:pPr algn="just"/>
            <a:endParaRPr lang="cs-CZ" sz="2200" dirty="0">
              <a:solidFill>
                <a:srgbClr val="660033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5584" y="61047"/>
            <a:ext cx="9036496" cy="764705"/>
          </a:xfrm>
          <a:prstGeom prst="roundRect">
            <a:avLst/>
          </a:prstGeom>
          <a:effectLst/>
        </p:spPr>
        <p:txBody>
          <a:bodyPr>
            <a:noAutofit/>
          </a:bodyPr>
          <a:lstStyle/>
          <a:p>
            <a:pPr algn="ctr"/>
            <a:r>
              <a:rPr lang="cs-CZ" dirty="0">
                <a:solidFill>
                  <a:srgbClr val="660033"/>
                </a:solidFill>
                <a:latin typeface="Century Schoolbook" panose="02040604050505020304" pitchFamily="18" charset="0"/>
              </a:rPr>
              <a:t>Jak definovat fantastickou literaturu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76" y="3784846"/>
            <a:ext cx="2817213" cy="211019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17" y="3763954"/>
            <a:ext cx="3456384" cy="216023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614" y="3788978"/>
            <a:ext cx="2777027" cy="211019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1481952" y="4372537"/>
            <a:ext cx="309700" cy="43088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5" name="Obdélník 4"/>
          <p:cNvSpPr/>
          <p:nvPr/>
        </p:nvSpPr>
        <p:spPr>
          <a:xfrm>
            <a:off x="5786299" y="3347357"/>
            <a:ext cx="6194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***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EF6DA-FB22-4A4B-9D47-E41F874BAA9A}" type="slidenum">
              <a:rPr kumimoji="0" lang="cs-CZ" sz="2200" b="0" i="0" u="none" strike="noStrike" kern="1200" cap="none" spc="0" normalizeH="0" baseline="0" noProof="0" smtClean="0">
                <a:ln>
                  <a:noFill/>
                </a:ln>
                <a:solidFill>
                  <a:srgbClr val="FFE69D">
                    <a:alpha val="65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2200" b="0" i="0" u="none" strike="noStrike" kern="1200" cap="none" spc="0" normalizeH="0" baseline="0" noProof="0">
              <a:ln>
                <a:noFill/>
              </a:ln>
              <a:solidFill>
                <a:srgbClr val="FFE69D">
                  <a:alpha val="65000"/>
                </a:srgbClr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80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407368" y="908720"/>
            <a:ext cx="11784632" cy="1944216"/>
          </a:xfrm>
          <a:noFill/>
          <a:effectLst/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003300"/>
                </a:solidFill>
                <a:latin typeface="Century Schoolbook" panose="02040604050505020304" pitchFamily="18" charset="0"/>
              </a:rPr>
              <a:t>Kathryn </a:t>
            </a:r>
            <a:r>
              <a:rPr lang="en-US" sz="1600" dirty="0" err="1">
                <a:solidFill>
                  <a:srgbClr val="003300"/>
                </a:solidFill>
                <a:latin typeface="Century Schoolbook" panose="02040604050505020304" pitchFamily="18" charset="0"/>
              </a:rPr>
              <a:t>Humeová</a:t>
            </a:r>
            <a:r>
              <a:rPr lang="cs-CZ" sz="1600" dirty="0">
                <a:solidFill>
                  <a:srgbClr val="003300"/>
                </a:solidFill>
                <a:latin typeface="Century Schoolbook" panose="02040604050505020304" pitchFamily="18" charset="0"/>
              </a:rPr>
              <a:t>:</a:t>
            </a:r>
            <a:r>
              <a:rPr lang="en-US" sz="1600" dirty="0">
                <a:solidFill>
                  <a:srgbClr val="003300"/>
                </a:solidFill>
                <a:latin typeface="Century Schoolbook" panose="02040604050505020304" pitchFamily="18" charset="0"/>
              </a:rPr>
              <a:t> Fantasy and Mimesis: Responses to Reality in Western Literature (1984)</a:t>
            </a:r>
            <a:endParaRPr lang="cs-CZ" sz="1600" dirty="0">
              <a:solidFill>
                <a:srgbClr val="003300"/>
              </a:solidFill>
              <a:latin typeface="Century Schoolbook" panose="02040604050505020304" pitchFamily="18" charset="0"/>
            </a:endParaRPr>
          </a:p>
          <a:p>
            <a:r>
              <a:rPr lang="cs-CZ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Exkluzivní </a:t>
            </a:r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– jedno a více </a:t>
            </a:r>
            <a:r>
              <a:rPr lang="cs-CZ" sz="2200" dirty="0" err="1">
                <a:solidFill>
                  <a:srgbClr val="060238"/>
                </a:solidFill>
                <a:latin typeface="Century Schoolbook" panose="02040604050505020304" pitchFamily="18" charset="0"/>
              </a:rPr>
              <a:t>elementové</a:t>
            </a:r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 -  cílem je „vyloučit co největší množství textů.“ </a:t>
            </a:r>
          </a:p>
          <a:p>
            <a:r>
              <a:rPr lang="fr-FR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Louis Vax</a:t>
            </a:r>
            <a:r>
              <a:rPr lang="cs-CZ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: </a:t>
            </a:r>
            <a:r>
              <a:rPr lang="fr-FR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L´art et la Littérature fantastique (1963)</a:t>
            </a:r>
            <a:endParaRPr lang="cs-CZ" sz="2200" dirty="0">
              <a:solidFill>
                <a:srgbClr val="660033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3378" y="31324"/>
            <a:ext cx="8064896" cy="703986"/>
          </a:xfrm>
          <a:effectLst/>
        </p:spPr>
        <p:txBody>
          <a:bodyPr>
            <a:noAutofit/>
          </a:bodyPr>
          <a:lstStyle/>
          <a:p>
            <a:pPr algn="ctr"/>
            <a:r>
              <a:rPr lang="cs-CZ" dirty="0">
                <a:solidFill>
                  <a:srgbClr val="660033"/>
                </a:solidFill>
                <a:latin typeface="Century Schoolbook" panose="02040604050505020304" pitchFamily="18" charset="0"/>
              </a:rPr>
              <a:t>Exkluzivní a inkluzivní definice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ABDAEA-50C1-4ABA-A08A-3293EB6A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3356992"/>
            <a:ext cx="3946505" cy="315103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1C85F7A-211B-4365-A70A-CC151C42D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392" y="1975523"/>
            <a:ext cx="2194697" cy="248593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F44AD7E-230A-40B0-91E9-D498E7E2C7A8}"/>
              </a:ext>
            </a:extLst>
          </p:cNvPr>
          <p:cNvSpPr/>
          <p:nvPr/>
        </p:nvSpPr>
        <p:spPr>
          <a:xfrm>
            <a:off x="4209857" y="4758564"/>
            <a:ext cx="6494655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„Opravdu fantastické nastává, když jsou základní pravidla příběhu nucena převrátit se o 180°, když je přímo protiřečeno převažujícím perspektivám.“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3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Eric</a:t>
            </a:r>
            <a:r>
              <a:rPr kumimoji="0" lang="cs-CZ" sz="16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</a:t>
            </a:r>
            <a:r>
              <a:rPr kumimoji="0" lang="cs-CZ" sz="1600" b="0" i="0" u="none" strike="noStrike" kern="1200" cap="none" spc="3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Rabkin</a:t>
            </a:r>
            <a:r>
              <a:rPr kumimoji="0" lang="cs-CZ" sz="16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: </a:t>
            </a:r>
            <a:r>
              <a:rPr kumimoji="0" lang="cs-CZ" sz="1600" b="0" i="0" u="none" strike="noStrike" kern="1200" cap="none" spc="3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The</a:t>
            </a:r>
            <a:r>
              <a:rPr kumimoji="0" lang="cs-CZ" sz="16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</a:t>
            </a:r>
            <a:r>
              <a:rPr kumimoji="0" lang="cs-CZ" sz="1600" b="0" i="0" u="none" strike="noStrike" kern="1200" cap="none" spc="3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Fantastic</a:t>
            </a:r>
            <a:r>
              <a:rPr kumimoji="0" lang="cs-CZ" sz="16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in </a:t>
            </a:r>
            <a:r>
              <a:rPr kumimoji="0" lang="cs-CZ" sz="1600" b="0" i="0" u="none" strike="noStrike" kern="1200" cap="none" spc="3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Literature</a:t>
            </a:r>
            <a:r>
              <a:rPr kumimoji="0" lang="cs-CZ" sz="16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, 1976: 12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cs-CZ" sz="2200" b="0" i="0" u="none" strike="noStrike" kern="1200" cap="none" spc="30" normalizeH="0" baseline="0" noProof="0" dirty="0">
              <a:ln>
                <a:noFill/>
              </a:ln>
              <a:solidFill>
                <a:srgbClr val="060238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Tahoma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3FBB8C8-48BB-4091-8EB6-C6BF31AB09B6}"/>
              </a:ext>
            </a:extLst>
          </p:cNvPr>
          <p:cNvSpPr/>
          <p:nvPr/>
        </p:nvSpPr>
        <p:spPr>
          <a:xfrm>
            <a:off x="2133761" y="2282013"/>
            <a:ext cx="5976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Upíři + vlkodlaci + roboti + elfové + mimozemšťané  + magie   + neviditelnost…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4512" y="4461459"/>
            <a:ext cx="1428179" cy="215360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824" y="3075651"/>
            <a:ext cx="3025157" cy="165685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035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7795F530-C3D8-4EBF-A652-0F441A7D55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1344" y="145470"/>
            <a:ext cx="9145016" cy="2059394"/>
          </a:xfrm>
        </p:spPr>
        <p:txBody>
          <a:bodyPr/>
          <a:lstStyle/>
          <a:p>
            <a:pPr lvl="0" algn="just">
              <a:buClr>
                <a:srgbClr val="FFFFFF"/>
              </a:buClr>
            </a:pPr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„…fikce vyvolávající úžas a obsahující podstatný a neredukovatelný prvek nadpřirozena, se kterým se smrtelné postavy v příběhu nebo čtenáři alespoň částečně sžívají“ - „[…] vztahuje se ke skutečnému námětu knihy.“</a:t>
            </a:r>
          </a:p>
          <a:p>
            <a:pPr lvl="0" algn="just">
              <a:buClr>
                <a:srgbClr val="FFFFFF"/>
              </a:buClr>
            </a:pPr>
            <a:r>
              <a:rPr lang="cs-CZ" sz="1600" dirty="0" err="1">
                <a:solidFill>
                  <a:srgbClr val="003300"/>
                </a:solidFill>
                <a:latin typeface="Century Schoolbook" panose="02040604050505020304" pitchFamily="18" charset="0"/>
              </a:rPr>
              <a:t>Colin</a:t>
            </a:r>
            <a:r>
              <a:rPr lang="cs-CZ" sz="1600" dirty="0">
                <a:solidFill>
                  <a:srgbClr val="003300"/>
                </a:solidFill>
                <a:latin typeface="Century Schoolbook" panose="02040604050505020304" pitchFamily="18" charset="0"/>
              </a:rPr>
              <a:t> </a:t>
            </a:r>
            <a:r>
              <a:rPr lang="cs-CZ" sz="1600" dirty="0" err="1">
                <a:solidFill>
                  <a:srgbClr val="003300"/>
                </a:solidFill>
                <a:latin typeface="Century Schoolbook" panose="02040604050505020304" pitchFamily="18" charset="0"/>
              </a:rPr>
              <a:t>Manlove</a:t>
            </a:r>
            <a:r>
              <a:rPr lang="cs-CZ" sz="1600" dirty="0">
                <a:solidFill>
                  <a:srgbClr val="003300"/>
                </a:solidFill>
                <a:latin typeface="Century Schoolbook" panose="02040604050505020304" pitchFamily="18" charset="0"/>
              </a:rPr>
              <a:t>: </a:t>
            </a:r>
            <a:r>
              <a:rPr lang="en-US" sz="1600" dirty="0">
                <a:solidFill>
                  <a:srgbClr val="003300"/>
                </a:solidFill>
                <a:latin typeface="Century Schoolbook" panose="02040604050505020304" pitchFamily="18" charset="0"/>
              </a:rPr>
              <a:t>Modern Fantasy: Five Studies</a:t>
            </a:r>
            <a:r>
              <a:rPr lang="cs-CZ" sz="1600" dirty="0">
                <a:solidFill>
                  <a:srgbClr val="003300"/>
                </a:solidFill>
                <a:latin typeface="Century Schoolbook" panose="02040604050505020304" pitchFamily="18" charset="0"/>
              </a:rPr>
              <a:t> </a:t>
            </a:r>
            <a:r>
              <a:rPr lang="en-US" sz="1600" dirty="0">
                <a:solidFill>
                  <a:srgbClr val="003300"/>
                </a:solidFill>
                <a:latin typeface="Century Schoolbook" panose="02040604050505020304" pitchFamily="18" charset="0"/>
              </a:rPr>
              <a:t>1975</a:t>
            </a:r>
            <a:r>
              <a:rPr lang="cs-CZ" sz="1600" dirty="0">
                <a:solidFill>
                  <a:srgbClr val="003300"/>
                </a:solidFill>
                <a:latin typeface="Century Schoolbook" panose="02040604050505020304" pitchFamily="18" charset="0"/>
              </a:rPr>
              <a:t>: 157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7D961F-FE5F-4F60-86C8-B6B44EAE125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EF6DA-FB22-4A4B-9D47-E41F874BAA9A}" type="slidenum">
              <a:rPr kumimoji="0" lang="cs-CZ" sz="1000" b="1" i="0" u="none" strike="noStrike" kern="1200" cap="none" spc="0" normalizeH="0" baseline="0" noProof="0" smtClean="0">
                <a:ln>
                  <a:noFill/>
                </a:ln>
                <a:solidFill>
                  <a:srgbClr val="FFE69D">
                    <a:alpha val="65000"/>
                  </a:srgb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000" b="1" i="0" u="none" strike="noStrike" kern="1200" cap="none" spc="0" normalizeH="0" baseline="0" noProof="0">
              <a:ln>
                <a:noFill/>
              </a:ln>
              <a:solidFill>
                <a:srgbClr val="FFE69D">
                  <a:alpha val="65000"/>
                </a:srgb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98E3C72E-EB89-4E23-8870-52EA53699A7F}"/>
              </a:ext>
            </a:extLst>
          </p:cNvPr>
          <p:cNvSpPr/>
          <p:nvPr/>
        </p:nvSpPr>
        <p:spPr>
          <a:xfrm>
            <a:off x="4052911" y="4316760"/>
            <a:ext cx="717864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Inkluzivní </a:t>
            </a: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–„Fantasy je jakákoliv odchylka od konsenzuální reality, impuls vrozený literatuře, jež se projevuje v nesčetných variacích, od monstra k metafoře.“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Kathryn </a:t>
            </a:r>
            <a:r>
              <a:rPr kumimoji="0" lang="en-US" sz="1600" b="0" i="0" u="none" strike="noStrike" kern="1200" cap="none" spc="3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Humeová</a:t>
            </a:r>
            <a:r>
              <a:rPr kumimoji="0" lang="cs-CZ" sz="16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:</a:t>
            </a:r>
            <a:r>
              <a:rPr kumimoji="0" lang="en-US" sz="16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Fantasy and Mimesis: Responses to Reality in Western Literature</a:t>
            </a:r>
            <a:r>
              <a:rPr kumimoji="0" lang="cs-CZ" sz="16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,</a:t>
            </a:r>
            <a:r>
              <a:rPr kumimoji="0" lang="en-US" sz="16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1984</a:t>
            </a:r>
            <a:r>
              <a:rPr kumimoji="0" lang="cs-CZ" sz="16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: 21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30" normalizeH="0" baseline="0" noProof="0" dirty="0">
              <a:ln>
                <a:noFill/>
              </a:ln>
              <a:solidFill>
                <a:srgbClr val="FFE69D"/>
              </a:solidFill>
              <a:effectLst/>
              <a:uLnTx/>
              <a:uFillTx/>
              <a:latin typeface="Corbel"/>
              <a:ea typeface="+mn-ea"/>
              <a:cs typeface="Tahoma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5975715-595E-4FF5-8F65-1BC007D60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2002785"/>
            <a:ext cx="3306493" cy="462547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20260FF-465B-4C73-8971-9EA46DA9A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488" y="1676631"/>
            <a:ext cx="2980174" cy="22425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030E604D-1A87-4ACD-B0E9-4A778BDAFF5E}"/>
              </a:ext>
            </a:extLst>
          </p:cNvPr>
          <p:cNvSpPr/>
          <p:nvPr/>
        </p:nvSpPr>
        <p:spPr>
          <a:xfrm>
            <a:off x="4052911" y="2028444"/>
            <a:ext cx="24592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Michal </a:t>
            </a:r>
            <a:r>
              <a:rPr kumimoji="0" lang="cs-CZ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Ajvaz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: Letní noc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456D3A-9208-49FB-A66B-AD7F8AC5B2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25" t="1897" r="12053" b="3610"/>
          <a:stretch/>
        </p:blipFill>
        <p:spPr>
          <a:xfrm>
            <a:off x="9394555" y="94204"/>
            <a:ext cx="2590455" cy="42213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95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DC97B385-8CA7-4FC2-B9BD-E32ABF1597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5178" y="836712"/>
            <a:ext cx="4523490" cy="2992116"/>
          </a:xfrm>
        </p:spPr>
        <p:txBody>
          <a:bodyPr>
            <a:normAutofit/>
          </a:bodyPr>
          <a:lstStyle/>
          <a:p>
            <a:pPr lvl="0">
              <a:buClr>
                <a:srgbClr val="FFFFFF"/>
              </a:buClr>
            </a:pPr>
            <a:r>
              <a:rPr lang="cs-CZ" sz="2200" dirty="0">
                <a:solidFill>
                  <a:srgbClr val="060238"/>
                </a:solidFill>
                <a:highlight>
                  <a:srgbClr val="FFFF00"/>
                </a:highlight>
                <a:latin typeface="Century Schoolbook" panose="02040604050505020304" pitchFamily="18" charset="0"/>
              </a:rPr>
              <a:t>3 kritéria definování fantastiky:</a:t>
            </a:r>
          </a:p>
          <a:p>
            <a:pPr lvl="0">
              <a:buClr>
                <a:srgbClr val="FFFFFF"/>
              </a:buClr>
            </a:pPr>
            <a:r>
              <a:rPr lang="cs-CZ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1. </a:t>
            </a:r>
            <a:r>
              <a:rPr lang="cs-CZ" sz="2200" b="1" dirty="0">
                <a:solidFill>
                  <a:srgbClr val="660033"/>
                </a:solidFill>
                <a:latin typeface="Century Schoolbook" panose="02040604050505020304" pitchFamily="18" charset="0"/>
              </a:rPr>
              <a:t>Na základě obsahových rysů</a:t>
            </a:r>
            <a:r>
              <a:rPr lang="cs-CZ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: science fiction, fantasy, horor </a:t>
            </a:r>
          </a:p>
          <a:p>
            <a:pPr lvl="0">
              <a:buClr>
                <a:srgbClr val="FFFFFF"/>
              </a:buClr>
            </a:pPr>
            <a:r>
              <a:rPr lang="pl-PL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Nejednoznačnost teoretických uchopení, celý žánr nevykazuje dostatečnou jednotnost </a:t>
            </a:r>
          </a:p>
          <a:p>
            <a:endParaRPr lang="cs-CZ" dirty="0">
              <a:latin typeface="Century Schoolbook" panose="02040604050505020304" pitchFamily="18" charset="0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EBA39E-B26D-461B-AB73-4EB2EEF5149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EF6DA-FB22-4A4B-9D47-E41F874BAA9A}" type="slidenum">
              <a:rPr kumimoji="0" lang="cs-CZ" sz="1000" b="1" i="0" u="none" strike="noStrike" kern="1200" cap="none" spc="0" normalizeH="0" baseline="0" noProof="0" smtClean="0">
                <a:ln>
                  <a:noFill/>
                </a:ln>
                <a:solidFill>
                  <a:srgbClr val="FFE69D">
                    <a:alpha val="65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000" b="1" i="0" u="none" strike="noStrike" kern="1200" cap="none" spc="0" normalizeH="0" baseline="0" noProof="0">
              <a:ln>
                <a:noFill/>
              </a:ln>
              <a:solidFill>
                <a:srgbClr val="FFE69D">
                  <a:alpha val="65000"/>
                </a:srgbClr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6BD681-9E2F-4053-88ED-C59F1EE24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04" y="3960612"/>
            <a:ext cx="4780456" cy="261664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3B5C7CB-E302-4825-839C-31B4B2495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93" y="3956706"/>
            <a:ext cx="1741413" cy="261025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5E5C84E6-3490-4E08-A594-E26FAF3651B6}"/>
              </a:ext>
            </a:extLst>
          </p:cNvPr>
          <p:cNvSpPr/>
          <p:nvPr/>
        </p:nvSpPr>
        <p:spPr>
          <a:xfrm>
            <a:off x="4927860" y="727818"/>
            <a:ext cx="71011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3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2. </a:t>
            </a:r>
            <a:r>
              <a:rPr kumimoji="0" lang="pl-PL" sz="2200" b="1" i="0" u="none" strike="noStrike" kern="1200" cap="none" spc="3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Fantastika x umělecky hodnotná, „vysoká” literatura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1863B85-3F77-4FE3-A6F7-6ECBD8F12D93}"/>
              </a:ext>
            </a:extLst>
          </p:cNvPr>
          <p:cNvSpPr/>
          <p:nvPr/>
        </p:nvSpPr>
        <p:spPr>
          <a:xfrm>
            <a:off x="147404" y="1379"/>
            <a:ext cx="8068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unga" pitchFamily="2"/>
              </a:rPr>
              <a:t>Jakub Macek – </a:t>
            </a:r>
            <a:r>
              <a:rPr kumimoji="0" lang="cs-CZ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unga" pitchFamily="2"/>
              </a:rPr>
              <a:t>Fandom</a:t>
            </a: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unga" pitchFamily="2"/>
              </a:rPr>
              <a:t> a text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FFE69D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981DE81-5DF6-4450-B607-8AFC06EA7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230" y="1534913"/>
            <a:ext cx="4017612" cy="230448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01BB3BF-FA06-4739-8D0F-AF4E05235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4842" y="1239926"/>
            <a:ext cx="2889754" cy="281050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64B6156E-C8F1-4FF5-9514-20401F96B599}"/>
              </a:ext>
            </a:extLst>
          </p:cNvPr>
          <p:cNvSpPr/>
          <p:nvPr/>
        </p:nvSpPr>
        <p:spPr>
          <a:xfrm>
            <a:off x="5090850" y="3956706"/>
            <a:ext cx="64057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Nekonečné války mezi "literární" beletrií a "žánrovou" beletrií mají dobře demarkační linie. Pěšáci žánru si myslí, že literární fikce je sbírka nesmyslných, ale hezky vykreslených obrázků lidských pocitů a stavů. Literární stráž považuje žánrovou fikci za omezené, komerční, prospěchářské námezní pisálky.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David Barnett </a:t>
            </a:r>
          </a:p>
        </p:txBody>
      </p:sp>
    </p:spTree>
    <p:extLst>
      <p:ext uri="{BB962C8B-B14F-4D97-AF65-F5344CB8AC3E}">
        <p14:creationId xmlns:p14="http://schemas.microsoft.com/office/powerpoint/2010/main" val="178890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0" y="620688"/>
            <a:ext cx="6765208" cy="2304256"/>
          </a:xfrm>
          <a:noFill/>
          <a:effectLst/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* 1939 Ottawa, Ontario</a:t>
            </a:r>
          </a:p>
          <a:p>
            <a:r>
              <a:rPr lang="cs-CZ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Příběh služebnice (1985, č. 2008)</a:t>
            </a:r>
          </a:p>
          <a:p>
            <a:r>
              <a:rPr lang="cs-CZ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Přežívá nejsmutnější (2003, č. 2005)</a:t>
            </a:r>
          </a:p>
          <a:p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Nefantastické texty: Pýthie (1976, č. 2009),</a:t>
            </a:r>
          </a:p>
          <a:p>
            <a:r>
              <a:rPr lang="cs-CZ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Muzeum zkamenělin (1979, č. 2002)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-1" y="0"/>
            <a:ext cx="10318677" cy="620688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cs-CZ" sz="3600" dirty="0">
                <a:solidFill>
                  <a:srgbClr val="660033"/>
                </a:solidFill>
                <a:latin typeface="Century Schoolbook" panose="02040604050505020304" pitchFamily="18" charset="0"/>
              </a:rPr>
              <a:t>Margaret Atwoodová – Sci-fi x spekulativní fikce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02181"/>
            <a:ext cx="3511906" cy="2345204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802" y="127210"/>
            <a:ext cx="2215557" cy="3279323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EF6DA-FB22-4A4B-9D47-E41F874BAA9A}" type="slidenum">
              <a:rPr kumimoji="0" lang="cs-CZ" sz="2200" b="0" i="0" u="none" strike="noStrike" kern="1200" cap="none" spc="0" normalizeH="0" baseline="0" noProof="0" smtClean="0">
                <a:ln>
                  <a:noFill/>
                </a:ln>
                <a:solidFill>
                  <a:srgbClr val="FFE69D">
                    <a:alpha val="65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2200" b="0" i="0" u="none" strike="noStrike" kern="1200" cap="none" spc="0" normalizeH="0" baseline="0" noProof="0">
              <a:ln>
                <a:noFill/>
              </a:ln>
              <a:solidFill>
                <a:srgbClr val="FFE69D">
                  <a:alpha val="65000"/>
                </a:srgbClr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7AB0CAE-A3EA-4F19-A831-0E73587CD296}"/>
              </a:ext>
            </a:extLst>
          </p:cNvPr>
          <p:cNvSpPr/>
          <p:nvPr/>
        </p:nvSpPr>
        <p:spPr>
          <a:xfrm>
            <a:off x="135822" y="3169825"/>
            <a:ext cx="57441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„V science fiction jsou příšery a kosmické lodě. Spekulativní beletrie by se opravdu mohla stát,“ „Přežívá nejsmutnější je spekulativním románem, ne science fiction. V knize nenajdete žádnou intergalaktickou kosmickou dopravu, ani teleportaci, ani marťany.“ „V science fiction vystupují „mluvící chobotnice z vesmíru.“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Potts, Robert (April 26, 2003). "Light in the wilderness". The Guardian</a:t>
            </a:r>
            <a:endParaRPr kumimoji="0" lang="cs-CZ" sz="1600" b="0" i="0" u="none" strike="noStrike" kern="1200" cap="none" spc="3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Tahoma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0EA3F93-8B93-4D80-B63E-8A7DD92988D9}"/>
              </a:ext>
            </a:extLst>
          </p:cNvPr>
          <p:cNvSpPr/>
          <p:nvPr/>
        </p:nvSpPr>
        <p:spPr>
          <a:xfrm>
            <a:off x="6456040" y="3514423"/>
            <a:ext cx="48245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Později: „Pro mě je označení science fiction určené knihám, které mluví o věcech, které ještě neumíme... spekulativní beletrie pojednává o věcech, které již umíme, a její děj se odehrává na planetě Zemi.“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3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Langford, David, "Bits and Pieces" SFX magazine No. 107, August 2003</a:t>
            </a:r>
            <a:endParaRPr kumimoji="0" lang="cs-CZ" sz="1600" b="0" i="0" u="none" strike="noStrike" kern="1200" cap="none" spc="3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8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0" y="0"/>
            <a:ext cx="11928648" cy="2924944"/>
          </a:xfrm>
          <a:noFill/>
          <a:effectLst/>
        </p:spPr>
        <p:txBody>
          <a:bodyPr>
            <a:noAutofit/>
          </a:bodyPr>
          <a:lstStyle/>
          <a:p>
            <a:r>
              <a:rPr lang="pl-PL" sz="2200" dirty="0">
                <a:solidFill>
                  <a:srgbClr val="660033"/>
                </a:solidFill>
                <a:latin typeface="Century Schoolbook" panose="02040604050505020304" pitchFamily="18" charset="0"/>
              </a:rPr>
              <a:t>3. </a:t>
            </a:r>
            <a:r>
              <a:rPr lang="pl-PL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Na základě přihlášení se k fandomu</a:t>
            </a:r>
          </a:p>
          <a:p>
            <a:pPr algn="just"/>
            <a:r>
              <a:rPr lang="pl-PL" sz="2200" dirty="0">
                <a:solidFill>
                  <a:srgbClr val="060238"/>
                </a:solidFill>
                <a:latin typeface="Century Schoolbook" panose="02040604050505020304" pitchFamily="18" charset="0"/>
              </a:rPr>
              <a:t>„Asi nejrelevantnějším znamením příslušnosti textů k žánrům, které jsou označovány jako fantastika, science fiction, fantasy, fantastický horor, pro tento přístup je skutečnost, že tyto texty jsou jako žánrové přijímány v rámci subkultury, jež si na fantastiku svým způsobem vymiňuje monopol. Subkultury, jež o existenci těchto žánrů opírá svou vlastní existenci. Subkultury, jež z těchto žánrů odvozuje svou výjimečnost.”</a:t>
            </a:r>
          </a:p>
          <a:p>
            <a:pPr algn="just"/>
            <a:r>
              <a:rPr lang="pl-PL" sz="1600" dirty="0">
                <a:solidFill>
                  <a:srgbClr val="003300"/>
                </a:solidFill>
                <a:latin typeface="Century Schoolbook" panose="02040604050505020304" pitchFamily="18" charset="0"/>
              </a:rPr>
              <a:t>Jakub Macek: Fandom a text, 2006:49</a:t>
            </a:r>
          </a:p>
          <a:p>
            <a:pPr algn="just"/>
            <a:endParaRPr lang="pl-PL" sz="2200" dirty="0">
              <a:solidFill>
                <a:srgbClr val="060238"/>
              </a:solidFill>
              <a:latin typeface="Century Schoolbook" panose="02040604050505020304" pitchFamily="18" charset="0"/>
            </a:endParaRPr>
          </a:p>
          <a:p>
            <a:pPr algn="just"/>
            <a:endParaRPr lang="pl-PL" sz="2200" dirty="0">
              <a:solidFill>
                <a:srgbClr val="060238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EF6DA-FB22-4A4B-9D47-E41F874BAA9A}" type="slidenum">
              <a:rPr kumimoji="0" lang="cs-CZ" sz="2200" b="0" i="0" u="none" strike="noStrike" kern="1200" cap="none" spc="0" normalizeH="0" baseline="0" noProof="0" smtClean="0">
                <a:ln>
                  <a:noFill/>
                </a:ln>
                <a:solidFill>
                  <a:srgbClr val="FFE69D">
                    <a:alpha val="65000"/>
                  </a:srgbClr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2200" b="0" i="0" u="none" strike="noStrike" kern="1200" cap="none" spc="0" normalizeH="0" baseline="0" noProof="0">
              <a:ln>
                <a:noFill/>
              </a:ln>
              <a:solidFill>
                <a:srgbClr val="FFE69D">
                  <a:alpha val="65000"/>
                </a:srgbClr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81AE3F7-44E9-4C0F-914B-01EFA48EE024}"/>
              </a:ext>
            </a:extLst>
          </p:cNvPr>
          <p:cNvSpPr/>
          <p:nvPr/>
        </p:nvSpPr>
        <p:spPr>
          <a:xfrm>
            <a:off x="19773" y="2650986"/>
            <a:ext cx="4499362" cy="390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- Autoři fantastiky </a:t>
            </a:r>
            <a:r>
              <a:rPr kumimoji="0" lang="pl-PL" sz="2200" b="0" i="0" u="none" strike="noStrike" kern="1200" cap="none" spc="3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k fandomu se nehlásící </a:t>
            </a:r>
            <a:r>
              <a:rPr kumimoji="0" lang="pl-PL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(Kurt Vonnegut Jr., Margaret Atwood, Cormac McCarthy)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- Autoři </a:t>
            </a:r>
            <a:r>
              <a:rPr kumimoji="0" lang="pl-PL" sz="2200" b="0" i="0" u="none" strike="noStrike" kern="1200" cap="none" spc="3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nepřijímaní fandomem: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</a:t>
            </a:r>
            <a:r>
              <a:rPr kumimoji="0" lang="pl-PL" sz="2200" b="0" i="0" u="none" strike="noStrike" kern="1200" cap="none" spc="3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- příliš nároční a literární </a:t>
            </a:r>
            <a:r>
              <a:rPr kumimoji="0" lang="pl-PL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(Ray Bradbury, Kurt Vonnegut Jr., James Graham Ballard)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  - </a:t>
            </a:r>
            <a:r>
              <a:rPr kumimoji="0" lang="pl-PL" sz="2200" b="0" i="0" u="none" strike="noStrike" kern="1200" cap="none" spc="3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„vetřelci odjinud” </a:t>
            </a:r>
            <a:r>
              <a:rPr kumimoji="0" lang="pl-PL" sz="2200" b="0" i="0" u="none" strike="noStrike" kern="1200" cap="none" spc="30" normalizeH="0" baseline="0" noProof="0" dirty="0">
                <a:ln>
                  <a:noFill/>
                </a:ln>
                <a:solidFill>
                  <a:srgbClr val="060238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Tahoma" pitchFamily="34" charset="0"/>
              </a:rPr>
              <a:t>(Margaret Atwood, Vladimír Páral)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3CC0EB-A073-4717-85AD-94E524B8C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737" y="2262376"/>
            <a:ext cx="1819729" cy="298316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BFB8B95-2F1B-4A63-B04F-27ECD78D2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820" y="3753957"/>
            <a:ext cx="1819728" cy="302433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EA8D9A3-2406-4678-AAD5-D58DE006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8427" y="2170603"/>
            <a:ext cx="1949963" cy="292494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1AA0928-2D1A-4E5A-ACA3-95E9AAD2A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1662" y="2296547"/>
            <a:ext cx="1893583" cy="319443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36D4813-9BC0-49A8-9343-DE6D0FC82A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5676" y="3699998"/>
            <a:ext cx="1889924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Vlastní 13">
      <a:dk1>
        <a:srgbClr val="FFF2CB"/>
      </a:dk1>
      <a:lt1>
        <a:srgbClr val="FFE69D"/>
      </a:lt1>
      <a:dk2>
        <a:srgbClr val="FFF2CB"/>
      </a:dk2>
      <a:lt2>
        <a:srgbClr val="FFE69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1654</Words>
  <Application>Microsoft Office PowerPoint</Application>
  <PresentationFormat>Širokoúhlá obrazovka</PresentationFormat>
  <Paragraphs>220</Paragraphs>
  <Slides>17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5" baseType="lpstr">
      <vt:lpstr>Arial</vt:lpstr>
      <vt:lpstr>Calibri</vt:lpstr>
      <vt:lpstr>Century Schoolbook</vt:lpstr>
      <vt:lpstr>Corbel</vt:lpstr>
      <vt:lpstr>Tahoma</vt:lpstr>
      <vt:lpstr>Times New Roman</vt:lpstr>
      <vt:lpstr>Tunga</vt:lpstr>
      <vt:lpstr>Mylar</vt:lpstr>
      <vt:lpstr>Kategorizace…</vt:lpstr>
      <vt:lpstr>Prezentace aplikace PowerPoint</vt:lpstr>
      <vt:lpstr>Je všechno, kde se objeví fantastický prvek, fantastika?</vt:lpstr>
      <vt:lpstr>Jak definovat fantastickou literaturu</vt:lpstr>
      <vt:lpstr>Exkluzivní a inkluzivní definice</vt:lpstr>
      <vt:lpstr>Prezentace aplikace PowerPoint</vt:lpstr>
      <vt:lpstr>Prezentace aplikace PowerPoint</vt:lpstr>
      <vt:lpstr>Margaret Atwoodová – Sci-fi x spekulativní fikce</vt:lpstr>
      <vt:lpstr>Prezentace aplikace PowerPoint</vt:lpstr>
      <vt:lpstr>Fantastika – fantastická literatura – spekulativní fikce…</vt:lpstr>
      <vt:lpstr>Brian Attebery: Fantastika jako modus&gt; žánr&gt; formule</vt:lpstr>
      <vt:lpstr>Má smysl pokoušet se o definici fantastiky v širším slova smyslu?</vt:lpstr>
      <vt:lpstr>Prezentace aplikace PowerPoint</vt:lpstr>
      <vt:lpstr>Ludwig Wittgenstein: Rodové podobnosti</vt:lpstr>
      <vt:lpstr>Rodinné podobnosti ve fantastické literatuře jako celku</vt:lpstr>
      <vt:lpstr>Prezentace aplikace PowerPoint</vt:lpstr>
      <vt:lpstr>Neostré (fuzzy) množiny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Kategorizace…</dc:title>
  <dc:creator>Tereza Dědinová</dc:creator>
  <cp:lastModifiedBy>Tereza Dědinová</cp:lastModifiedBy>
  <cp:revision>1</cp:revision>
  <dcterms:created xsi:type="dcterms:W3CDTF">2019-03-22T12:58:19Z</dcterms:created>
  <dcterms:modified xsi:type="dcterms:W3CDTF">2019-03-22T12:58:40Z</dcterms:modified>
</cp:coreProperties>
</file>