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480" r:id="rId2"/>
    <p:sldId id="476" r:id="rId3"/>
    <p:sldId id="472" r:id="rId4"/>
    <p:sldId id="353" r:id="rId5"/>
    <p:sldId id="409" r:id="rId6"/>
    <p:sldId id="473" r:id="rId7"/>
    <p:sldId id="400" r:id="rId8"/>
    <p:sldId id="471" r:id="rId9"/>
    <p:sldId id="479" r:id="rId10"/>
    <p:sldId id="478" r:id="rId11"/>
    <p:sldId id="483" r:id="rId12"/>
    <p:sldId id="477" r:id="rId13"/>
    <p:sldId id="481" r:id="rId14"/>
    <p:sldId id="484" r:id="rId15"/>
    <p:sldId id="485" r:id="rId1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E69948-6DA6-4766-91AF-7BE850C3DA7E}" type="datetimeFigureOut">
              <a:rPr lang="cs-CZ" smtClean="0"/>
              <a:t>08.04.2019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F90BE-2BCD-46ED-9881-9E80C21DB24F}" type="slidenum">
              <a:rPr lang="cs-CZ" smtClean="0"/>
              <a:t>‹#›</a:t>
            </a:fld>
            <a:endParaRPr lang="cs-CZ"/>
          </a:p>
        </p:txBody>
      </p:sp>
    </p:spTree>
    <p:extLst>
      <p:ext uri="{BB962C8B-B14F-4D97-AF65-F5344CB8AC3E}">
        <p14:creationId xmlns:p14="http://schemas.microsoft.com/office/powerpoint/2010/main" val="963096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Současná česká fantasy je tedy pohádka,, která nahradila předválečné čtivo typu Červené knihovny. Stejně jako jejího předválečného předchůdce nemůžeme dnešní fantasy považovat za originální žánr české prózy, jejími vzory jsou západní bestsellery, které se horlivě překládají a zřejmě také dobře prodávají. </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07E59-A515-41D0-AB9D-42AB2D7843B4}"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5129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Parazitismus fantasy</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07E59-A515-41D0-AB9D-42AB2D7843B4}"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560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07E59-A515-41D0-AB9D-42AB2D7843B4}"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976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Příběh</a:t>
            </a:r>
          </a:p>
          <a:p>
            <a:r>
              <a:rPr lang="cs-CZ" dirty="0"/>
              <a:t>Děj</a:t>
            </a:r>
          </a:p>
          <a:p>
            <a:r>
              <a:rPr lang="cs-CZ" dirty="0"/>
              <a:t>Srozumitelnost</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07E59-A515-41D0-AB9D-42AB2D7843B4}"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4599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Předlistopadová fantastika jako společenskokritická literatura</a:t>
            </a:r>
          </a:p>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07E59-A515-41D0-AB9D-42AB2D7843B4}"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975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Žánrová x nežánrová literatura</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07E59-A515-41D0-AB9D-42AB2D7843B4}"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3379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07E59-A515-41D0-AB9D-42AB2D7843B4}"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40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07E59-A515-41D0-AB9D-42AB2D7843B4}"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5874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07E59-A515-41D0-AB9D-42AB2D7843B4}"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24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Podvědomá snaha přeměnit tajuplný příběh na  pochopitelnější a běžnější</a:t>
            </a:r>
          </a:p>
          <a:p>
            <a:r>
              <a:rPr lang="cs-CZ" dirty="0"/>
              <a:t>Zkreslení vzpomínek – mysl se řídí podvědomými vnitřními scénáři, které mají za úkol vyplnit mezery v paměti tak, aby informace byly konzistentní s naší představou o světě.</a:t>
            </a:r>
          </a:p>
          <a:p>
            <a:r>
              <a:rPr lang="cs-CZ" dirty="0"/>
              <a:t>KONTRAINTUITIVNÍ REPREZENTACE - ESENCIALISMUS</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07E59-A515-41D0-AB9D-42AB2D7843B4}"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4475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07E59-A515-41D0-AB9D-42AB2D7843B4}"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199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9901" y="2895600"/>
            <a:ext cx="6096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15" name="Rectangle 14"/>
          <p:cNvSpPr/>
          <p:nvPr/>
        </p:nvSpPr>
        <p:spPr>
          <a:xfrm>
            <a:off x="0" y="4743451"/>
            <a:ext cx="12192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6" name="Straight Connector 15"/>
          <p:cNvCxnSpPr/>
          <p:nvPr/>
        </p:nvCxnSpPr>
        <p:spPr>
          <a:xfrm>
            <a:off x="0" y="4714875"/>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136F7B5C-B545-42B4-831F-00BF2B767482}" type="datetime1">
              <a:rPr lang="cs-CZ" smtClean="0"/>
              <a:t>08.04.2019</a:t>
            </a:fld>
            <a:endParaRPr lang="cs-CZ"/>
          </a:p>
        </p:txBody>
      </p:sp>
      <p:sp>
        <p:nvSpPr>
          <p:cNvPr id="23" name="Slide Number Placeholder 22"/>
          <p:cNvSpPr>
            <a:spLocks noGrp="1"/>
          </p:cNvSpPr>
          <p:nvPr>
            <p:ph type="sldNum" sz="quarter" idx="11"/>
          </p:nvPr>
        </p:nvSpPr>
        <p:spPr/>
        <p:txBody>
          <a:bodyPr/>
          <a:lstStyle/>
          <a:p>
            <a:fld id="{E16EF6DA-FB22-4A4B-9D47-E41F874BAA9A}" type="slidenum">
              <a:rPr lang="cs-CZ" smtClean="0"/>
              <a:t>‹#›</a:t>
            </a:fld>
            <a:endParaRPr lang="cs-CZ"/>
          </a:p>
        </p:txBody>
      </p:sp>
      <p:sp>
        <p:nvSpPr>
          <p:cNvPr id="24" name="Footer Placeholder 23"/>
          <p:cNvSpPr>
            <a:spLocks noGrp="1"/>
          </p:cNvSpPr>
          <p:nvPr>
            <p:ph type="ftr" sz="quarter" idx="12"/>
          </p:nvPr>
        </p:nvSpPr>
        <p:spPr/>
        <p:txBody>
          <a:bodyPr/>
          <a:lstStyle/>
          <a:p>
            <a:endParaRPr lang="cs-CZ"/>
          </a:p>
        </p:txBody>
      </p:sp>
      <p:sp>
        <p:nvSpPr>
          <p:cNvPr id="12" name="Title 11"/>
          <p:cNvSpPr>
            <a:spLocks noGrp="1"/>
          </p:cNvSpPr>
          <p:nvPr>
            <p:ph type="title"/>
          </p:nvPr>
        </p:nvSpPr>
        <p:spPr>
          <a:xfrm>
            <a:off x="469901" y="457201"/>
            <a:ext cx="1024128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cs-CZ"/>
              <a:t>Kliknutím lze upravit styl.</a:t>
            </a:r>
            <a:endParaRPr lang="en-US" dirty="0"/>
          </a:p>
        </p:txBody>
      </p:sp>
    </p:spTree>
    <p:extLst>
      <p:ext uri="{BB962C8B-B14F-4D97-AF65-F5344CB8AC3E}">
        <p14:creationId xmlns:p14="http://schemas.microsoft.com/office/powerpoint/2010/main" val="1054866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3FFE4BDD-4880-465E-9FD2-F49229635E64}" type="datetime1">
              <a:rPr lang="cs-CZ" smtClean="0"/>
              <a:t>08.04.2019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16EF6DA-FB22-4A4B-9D47-E41F874BAA9A}" type="slidenum">
              <a:rPr lang="cs-CZ" smtClean="0"/>
              <a:t>‹#›</a:t>
            </a:fld>
            <a:endParaRPr lang="cs-CZ"/>
          </a:p>
        </p:txBody>
      </p:sp>
    </p:spTree>
    <p:extLst>
      <p:ext uri="{BB962C8B-B14F-4D97-AF65-F5344CB8AC3E}">
        <p14:creationId xmlns:p14="http://schemas.microsoft.com/office/powerpoint/2010/main" val="2256700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8839200" y="274639"/>
            <a:ext cx="2743200" cy="5851525"/>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8D8433C7-2E68-4756-8F4D-DF7FACB450FA}" type="datetime1">
              <a:rPr lang="cs-CZ" smtClean="0"/>
              <a:t>08.04.2019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16EF6DA-FB22-4A4B-9D47-E41F874BAA9A}" type="slidenum">
              <a:rPr lang="cs-CZ" smtClean="0"/>
              <a:t>‹#›</a:t>
            </a:fld>
            <a:endParaRPr lang="cs-CZ"/>
          </a:p>
        </p:txBody>
      </p:sp>
    </p:spTree>
    <p:extLst>
      <p:ext uri="{BB962C8B-B14F-4D97-AF65-F5344CB8AC3E}">
        <p14:creationId xmlns:p14="http://schemas.microsoft.com/office/powerpoint/2010/main" val="2684565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08.04.2019</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584926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Content Placeholder 30"/>
          <p:cNvSpPr>
            <a:spLocks noGrp="1"/>
          </p:cNvSpPr>
          <p:nvPr>
            <p:ph sz="quarter" idx="13"/>
          </p:nvPr>
        </p:nvSpPr>
        <p:spPr>
          <a:xfrm>
            <a:off x="469901" y="1463040"/>
            <a:ext cx="10241280" cy="4724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2" name="Date Placeholder 11"/>
          <p:cNvSpPr>
            <a:spLocks noGrp="1"/>
          </p:cNvSpPr>
          <p:nvPr>
            <p:ph type="dt" sz="half" idx="14"/>
          </p:nvPr>
        </p:nvSpPr>
        <p:spPr/>
        <p:txBody>
          <a:bodyPr/>
          <a:lstStyle/>
          <a:p>
            <a:fld id="{79C064A3-0B57-4A9B-8D83-756B84FCF76B}" type="datetime1">
              <a:rPr lang="cs-CZ" smtClean="0"/>
              <a:t>08.04.2019</a:t>
            </a:fld>
            <a:endParaRPr lang="cs-CZ"/>
          </a:p>
        </p:txBody>
      </p:sp>
      <p:sp>
        <p:nvSpPr>
          <p:cNvPr id="19" name="Slide Number Placeholder 18"/>
          <p:cNvSpPr>
            <a:spLocks noGrp="1"/>
          </p:cNvSpPr>
          <p:nvPr>
            <p:ph type="sldNum" sz="quarter" idx="15"/>
          </p:nvPr>
        </p:nvSpPr>
        <p:spPr/>
        <p:txBody>
          <a:bodyPr/>
          <a:lstStyle/>
          <a:p>
            <a:fld id="{E16EF6DA-FB22-4A4B-9D47-E41F874BAA9A}" type="slidenum">
              <a:rPr lang="cs-CZ" smtClean="0"/>
              <a:t>‹#›</a:t>
            </a:fld>
            <a:endParaRPr lang="cs-CZ"/>
          </a:p>
        </p:txBody>
      </p:sp>
      <p:sp>
        <p:nvSpPr>
          <p:cNvPr id="21" name="Footer Placeholder 20"/>
          <p:cNvSpPr>
            <a:spLocks noGrp="1"/>
          </p:cNvSpPr>
          <p:nvPr>
            <p:ph type="ftr" sz="quarter" idx="16"/>
          </p:nvPr>
        </p:nvSpPr>
        <p:spPr/>
        <p:txBody>
          <a:bodyPr/>
          <a:lstStyle/>
          <a:p>
            <a:endParaRPr lang="cs-CZ"/>
          </a:p>
        </p:txBody>
      </p:sp>
      <p:sp>
        <p:nvSpPr>
          <p:cNvPr id="8" name="Title 7"/>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48358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ubtitle 2"/>
          <p:cNvSpPr>
            <a:spLocks noGrp="1"/>
          </p:cNvSpPr>
          <p:nvPr>
            <p:ph type="subTitle" idx="1"/>
          </p:nvPr>
        </p:nvSpPr>
        <p:spPr>
          <a:xfrm>
            <a:off x="469901" y="4003302"/>
            <a:ext cx="6096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16" name="Date Placeholder 15"/>
          <p:cNvSpPr>
            <a:spLocks noGrp="1"/>
          </p:cNvSpPr>
          <p:nvPr>
            <p:ph type="dt" sz="half" idx="10"/>
          </p:nvPr>
        </p:nvSpPr>
        <p:spPr/>
        <p:txBody>
          <a:bodyPr/>
          <a:lstStyle/>
          <a:p>
            <a:fld id="{17F0AE00-79F4-4D7D-8F03-0401F49C0F18}" type="datetime1">
              <a:rPr lang="cs-CZ" smtClean="0"/>
              <a:t>08.04.2019</a:t>
            </a:fld>
            <a:endParaRPr lang="cs-CZ"/>
          </a:p>
        </p:txBody>
      </p:sp>
      <p:sp>
        <p:nvSpPr>
          <p:cNvPr id="20" name="Slide Number Placeholder 19"/>
          <p:cNvSpPr>
            <a:spLocks noGrp="1"/>
          </p:cNvSpPr>
          <p:nvPr>
            <p:ph type="sldNum" sz="quarter" idx="11"/>
          </p:nvPr>
        </p:nvSpPr>
        <p:spPr/>
        <p:txBody>
          <a:bodyPr/>
          <a:lstStyle/>
          <a:p>
            <a:fld id="{E16EF6DA-FB22-4A4B-9D47-E41F874BAA9A}" type="slidenum">
              <a:rPr lang="cs-CZ" smtClean="0"/>
              <a:t>‹#›</a:t>
            </a:fld>
            <a:endParaRPr lang="cs-CZ"/>
          </a:p>
        </p:txBody>
      </p:sp>
      <p:sp>
        <p:nvSpPr>
          <p:cNvPr id="21" name="Footer Placeholder 20"/>
          <p:cNvSpPr>
            <a:spLocks noGrp="1"/>
          </p:cNvSpPr>
          <p:nvPr>
            <p:ph type="ftr" sz="quarter" idx="12"/>
          </p:nvPr>
        </p:nvSpPr>
        <p:spPr/>
        <p:txBody>
          <a:bodyPr/>
          <a:lstStyle/>
          <a:p>
            <a:endParaRPr lang="cs-CZ"/>
          </a:p>
        </p:txBody>
      </p:sp>
      <p:sp>
        <p:nvSpPr>
          <p:cNvPr id="13" name="Rectangle 12"/>
          <p:cNvSpPr/>
          <p:nvPr/>
        </p:nvSpPr>
        <p:spPr>
          <a:xfrm>
            <a:off x="0" y="0"/>
            <a:ext cx="12192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Connector 17"/>
          <p:cNvCxnSpPr/>
          <p:nvPr/>
        </p:nvCxnSpPr>
        <p:spPr>
          <a:xfrm>
            <a:off x="-5919" y="182880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472488" y="1990078"/>
            <a:ext cx="11253216"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cs-CZ"/>
              <a:t>Kliknutím lze upravit styl.</a:t>
            </a:r>
            <a:endParaRPr lang="en-US" dirty="0"/>
          </a:p>
        </p:txBody>
      </p:sp>
    </p:spTree>
    <p:extLst>
      <p:ext uri="{BB962C8B-B14F-4D97-AF65-F5344CB8AC3E}">
        <p14:creationId xmlns:p14="http://schemas.microsoft.com/office/powerpoint/2010/main" val="2922588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ontent Placeholder 11"/>
          <p:cNvSpPr>
            <a:spLocks noGrp="1"/>
          </p:cNvSpPr>
          <p:nvPr>
            <p:ph sz="quarter" idx="14"/>
          </p:nvPr>
        </p:nvSpPr>
        <p:spPr>
          <a:xfrm>
            <a:off x="6534912"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8" name="Content Placeholder 30"/>
          <p:cNvSpPr>
            <a:spLocks noGrp="1"/>
          </p:cNvSpPr>
          <p:nvPr>
            <p:ph sz="quarter" idx="13"/>
          </p:nvPr>
        </p:nvSpPr>
        <p:spPr>
          <a:xfrm>
            <a:off x="469901"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27" name="Title 26"/>
          <p:cNvSpPr>
            <a:spLocks noGrp="1"/>
          </p:cNvSpPr>
          <p:nvPr>
            <p:ph type="title"/>
          </p:nvPr>
        </p:nvSpPr>
        <p:spPr/>
        <p:txBody>
          <a:bodyPr/>
          <a:lstStyle/>
          <a:p>
            <a:r>
              <a:rPr lang="cs-CZ"/>
              <a:t>Kliknutím lze upravit styl.</a:t>
            </a:r>
            <a:endParaRPr lang="en-US" dirty="0"/>
          </a:p>
        </p:txBody>
      </p:sp>
      <p:sp>
        <p:nvSpPr>
          <p:cNvPr id="20" name="Date Placeholder 19"/>
          <p:cNvSpPr>
            <a:spLocks noGrp="1"/>
          </p:cNvSpPr>
          <p:nvPr>
            <p:ph type="dt" sz="half" idx="15"/>
          </p:nvPr>
        </p:nvSpPr>
        <p:spPr/>
        <p:txBody>
          <a:bodyPr/>
          <a:lstStyle/>
          <a:p>
            <a:fld id="{5600DD1D-0EC1-4B76-B35D-90B28FACA607}" type="datetime1">
              <a:rPr lang="cs-CZ" smtClean="0"/>
              <a:t>08.04.2019</a:t>
            </a:fld>
            <a:endParaRPr lang="cs-CZ"/>
          </a:p>
        </p:txBody>
      </p:sp>
      <p:sp>
        <p:nvSpPr>
          <p:cNvPr id="25" name="Slide Number Placeholder 24"/>
          <p:cNvSpPr>
            <a:spLocks noGrp="1"/>
          </p:cNvSpPr>
          <p:nvPr>
            <p:ph type="sldNum" sz="quarter" idx="16"/>
          </p:nvPr>
        </p:nvSpPr>
        <p:spPr/>
        <p:txBody>
          <a:bodyPr/>
          <a:lstStyle/>
          <a:p>
            <a:fld id="{E16EF6DA-FB22-4A4B-9D47-E41F874BAA9A}" type="slidenum">
              <a:rPr lang="cs-CZ" smtClean="0"/>
              <a:t>‹#›</a:t>
            </a:fld>
            <a:endParaRPr lang="cs-CZ"/>
          </a:p>
        </p:txBody>
      </p:sp>
      <p:sp>
        <p:nvSpPr>
          <p:cNvPr id="26" name="Footer Placeholder 25"/>
          <p:cNvSpPr>
            <a:spLocks noGrp="1"/>
          </p:cNvSpPr>
          <p:nvPr>
            <p:ph type="ftr" sz="quarter" idx="17"/>
          </p:nvPr>
        </p:nvSpPr>
        <p:spPr/>
        <p:txBody>
          <a:bodyPr/>
          <a:lstStyle/>
          <a:p>
            <a:endParaRPr lang="cs-CZ"/>
          </a:p>
        </p:txBody>
      </p:sp>
    </p:spTree>
    <p:extLst>
      <p:ext uri="{BB962C8B-B14F-4D97-AF65-F5344CB8AC3E}">
        <p14:creationId xmlns:p14="http://schemas.microsoft.com/office/powerpoint/2010/main" val="1679608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3"/>
          <p:cNvSpPr>
            <a:spLocks noGrp="1"/>
          </p:cNvSpPr>
          <p:nvPr>
            <p:ph type="body" sz="half" idx="2"/>
          </p:nvPr>
        </p:nvSpPr>
        <p:spPr>
          <a:xfrm>
            <a:off x="469901" y="1463041"/>
            <a:ext cx="51816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19" name="Text Placeholder 3"/>
          <p:cNvSpPr>
            <a:spLocks noGrp="1"/>
          </p:cNvSpPr>
          <p:nvPr>
            <p:ph type="body" sz="half" idx="15"/>
          </p:nvPr>
        </p:nvSpPr>
        <p:spPr>
          <a:xfrm>
            <a:off x="6534151" y="1463041"/>
            <a:ext cx="51816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22" name="Content Placeholder 11"/>
          <p:cNvSpPr>
            <a:spLocks noGrp="1"/>
          </p:cNvSpPr>
          <p:nvPr>
            <p:ph sz="quarter" idx="14"/>
          </p:nvPr>
        </p:nvSpPr>
        <p:spPr>
          <a:xfrm>
            <a:off x="6534151" y="2011680"/>
            <a:ext cx="5181600" cy="3736848"/>
          </a:xfrm>
        </p:spPr>
        <p:txBody>
          <a:bodyPr>
            <a:normAutofit/>
          </a:bodyPr>
          <a:lstStyle>
            <a:lvl1pPr>
              <a:defRPr sz="1600"/>
            </a:lvl1pPr>
            <a:lvl2pPr>
              <a:defRPr sz="1600"/>
            </a:lvl2pPr>
            <a:lvl3pPr>
              <a:defRPr sz="1600"/>
            </a:lvl3pPr>
            <a:lvl4pPr>
              <a:defRPr sz="1600"/>
            </a:lvl4pPr>
            <a:lvl5pPr>
              <a:defRPr sz="1600"/>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28" name="Content Placeholder 30"/>
          <p:cNvSpPr>
            <a:spLocks noGrp="1"/>
          </p:cNvSpPr>
          <p:nvPr>
            <p:ph sz="quarter" idx="13"/>
          </p:nvPr>
        </p:nvSpPr>
        <p:spPr>
          <a:xfrm>
            <a:off x="469901" y="2011680"/>
            <a:ext cx="5181600" cy="3736848"/>
          </a:xfrm>
        </p:spPr>
        <p:txBody>
          <a:bodyPr>
            <a:normAutofit/>
          </a:bodyPr>
          <a:lstStyle>
            <a:lvl1pPr>
              <a:defRPr sz="1600"/>
            </a:lvl1pPr>
            <a:lvl2pPr>
              <a:defRPr sz="1600"/>
            </a:lvl2pPr>
            <a:lvl3pPr>
              <a:defRPr sz="1600"/>
            </a:lvl3pPr>
            <a:lvl4pPr>
              <a:defRPr sz="1600"/>
            </a:lvl4pPr>
            <a:lvl5pPr>
              <a:defRPr sz="1600"/>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30" name="Title 29"/>
          <p:cNvSpPr>
            <a:spLocks noGrp="1"/>
          </p:cNvSpPr>
          <p:nvPr>
            <p:ph type="title"/>
          </p:nvPr>
        </p:nvSpPr>
        <p:spPr/>
        <p:txBody>
          <a:bodyPr/>
          <a:lstStyle/>
          <a:p>
            <a:r>
              <a:rPr lang="cs-CZ"/>
              <a:t>Kliknutím lze upravit styl.</a:t>
            </a:r>
            <a:endParaRPr lang="en-US"/>
          </a:p>
        </p:txBody>
      </p:sp>
      <p:sp>
        <p:nvSpPr>
          <p:cNvPr id="20" name="Date Placeholder 19"/>
          <p:cNvSpPr>
            <a:spLocks noGrp="1"/>
          </p:cNvSpPr>
          <p:nvPr>
            <p:ph type="dt" sz="half" idx="16"/>
          </p:nvPr>
        </p:nvSpPr>
        <p:spPr/>
        <p:txBody>
          <a:bodyPr/>
          <a:lstStyle/>
          <a:p>
            <a:fld id="{B33C41A2-7271-4DA5-86ED-2C49C1AB62D7}" type="datetime1">
              <a:rPr lang="cs-CZ" smtClean="0"/>
              <a:t>08.04.2019</a:t>
            </a:fld>
            <a:endParaRPr lang="cs-CZ"/>
          </a:p>
        </p:txBody>
      </p:sp>
      <p:sp>
        <p:nvSpPr>
          <p:cNvPr id="24" name="Slide Number Placeholder 23"/>
          <p:cNvSpPr>
            <a:spLocks noGrp="1"/>
          </p:cNvSpPr>
          <p:nvPr>
            <p:ph type="sldNum" sz="quarter" idx="17"/>
          </p:nvPr>
        </p:nvSpPr>
        <p:spPr/>
        <p:txBody>
          <a:bodyPr/>
          <a:lstStyle/>
          <a:p>
            <a:fld id="{E16EF6DA-FB22-4A4B-9D47-E41F874BAA9A}" type="slidenum">
              <a:rPr lang="cs-CZ" smtClean="0"/>
              <a:t>‹#›</a:t>
            </a:fld>
            <a:endParaRPr lang="cs-CZ"/>
          </a:p>
        </p:txBody>
      </p:sp>
      <p:sp>
        <p:nvSpPr>
          <p:cNvPr id="29" name="Footer Placeholder 28"/>
          <p:cNvSpPr>
            <a:spLocks noGrp="1"/>
          </p:cNvSpPr>
          <p:nvPr>
            <p:ph type="ftr" sz="quarter" idx="18"/>
          </p:nvPr>
        </p:nvSpPr>
        <p:spPr/>
        <p:txBody>
          <a:bodyPr/>
          <a:lstStyle/>
          <a:p>
            <a:endParaRPr lang="cs-CZ"/>
          </a:p>
        </p:txBody>
      </p:sp>
    </p:spTree>
    <p:extLst>
      <p:ext uri="{BB962C8B-B14F-4D97-AF65-F5344CB8AC3E}">
        <p14:creationId xmlns:p14="http://schemas.microsoft.com/office/powerpoint/2010/main" val="1198419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Date Placeholder 10"/>
          <p:cNvSpPr>
            <a:spLocks noGrp="1"/>
          </p:cNvSpPr>
          <p:nvPr>
            <p:ph type="dt" sz="half" idx="10"/>
          </p:nvPr>
        </p:nvSpPr>
        <p:spPr/>
        <p:txBody>
          <a:bodyPr/>
          <a:lstStyle/>
          <a:p>
            <a:fld id="{50AE940D-73A4-4C69-B0A9-EED77551D66F}" type="datetime1">
              <a:rPr lang="cs-CZ" smtClean="0"/>
              <a:t>08.04.2019</a:t>
            </a:fld>
            <a:endParaRPr lang="cs-CZ"/>
          </a:p>
        </p:txBody>
      </p:sp>
      <p:sp>
        <p:nvSpPr>
          <p:cNvPr id="14" name="Slide Number Placeholder 13"/>
          <p:cNvSpPr>
            <a:spLocks noGrp="1"/>
          </p:cNvSpPr>
          <p:nvPr>
            <p:ph type="sldNum" sz="quarter" idx="11"/>
          </p:nvPr>
        </p:nvSpPr>
        <p:spPr/>
        <p:txBody>
          <a:bodyPr/>
          <a:lstStyle/>
          <a:p>
            <a:fld id="{E16EF6DA-FB22-4A4B-9D47-E41F874BAA9A}" type="slidenum">
              <a:rPr lang="cs-CZ" smtClean="0"/>
              <a:t>‹#›</a:t>
            </a:fld>
            <a:endParaRPr lang="cs-CZ"/>
          </a:p>
        </p:txBody>
      </p:sp>
      <p:sp>
        <p:nvSpPr>
          <p:cNvPr id="18" name="Footer Placeholder 17"/>
          <p:cNvSpPr>
            <a:spLocks noGrp="1"/>
          </p:cNvSpPr>
          <p:nvPr>
            <p:ph type="ftr" sz="quarter" idx="12"/>
          </p:nvPr>
        </p:nvSpPr>
        <p:spPr/>
        <p:txBody>
          <a:bodyPr/>
          <a:lstStyle/>
          <a:p>
            <a:endParaRPr lang="cs-CZ"/>
          </a:p>
        </p:txBody>
      </p:sp>
      <p:sp>
        <p:nvSpPr>
          <p:cNvPr id="15" name="Title 14"/>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409023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Date Placeholder 6"/>
          <p:cNvSpPr>
            <a:spLocks noGrp="1"/>
          </p:cNvSpPr>
          <p:nvPr>
            <p:ph type="dt" sz="half" idx="10"/>
          </p:nvPr>
        </p:nvSpPr>
        <p:spPr/>
        <p:txBody>
          <a:bodyPr/>
          <a:lstStyle/>
          <a:p>
            <a:fld id="{3B509A59-44C8-4861-A0FA-52FEC02902B0}" type="datetime1">
              <a:rPr lang="cs-CZ" smtClean="0"/>
              <a:t>08.04.2019</a:t>
            </a:fld>
            <a:endParaRPr lang="cs-CZ"/>
          </a:p>
        </p:txBody>
      </p:sp>
      <p:sp>
        <p:nvSpPr>
          <p:cNvPr id="12" name="Slide Number Placeholder 11"/>
          <p:cNvSpPr>
            <a:spLocks noGrp="1"/>
          </p:cNvSpPr>
          <p:nvPr>
            <p:ph type="sldNum" sz="quarter" idx="11"/>
          </p:nvPr>
        </p:nvSpPr>
        <p:spPr/>
        <p:txBody>
          <a:bodyPr/>
          <a:lstStyle/>
          <a:p>
            <a:fld id="{E16EF6DA-FB22-4A4B-9D47-E41F874BAA9A}" type="slidenum">
              <a:rPr lang="cs-CZ" smtClean="0"/>
              <a:t>‹#›</a:t>
            </a:fld>
            <a:endParaRPr lang="cs-CZ"/>
          </a:p>
        </p:txBody>
      </p:sp>
      <p:sp>
        <p:nvSpPr>
          <p:cNvPr id="13" name="Footer Placeholder 12"/>
          <p:cNvSpPr>
            <a:spLocks noGrp="1"/>
          </p:cNvSpPr>
          <p:nvPr>
            <p:ph type="ftr" sz="quarter" idx="12"/>
          </p:nvPr>
        </p:nvSpPr>
        <p:spPr/>
        <p:txBody>
          <a:bodyPr/>
          <a:lstStyle/>
          <a:p>
            <a:endParaRPr lang="cs-CZ"/>
          </a:p>
        </p:txBody>
      </p:sp>
    </p:spTree>
    <p:extLst>
      <p:ext uri="{BB962C8B-B14F-4D97-AF65-F5344CB8AC3E}">
        <p14:creationId xmlns:p14="http://schemas.microsoft.com/office/powerpoint/2010/main" val="241418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0" y="5734050"/>
            <a:ext cx="12192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Connector 21"/>
          <p:cNvCxnSpPr/>
          <p:nvPr/>
        </p:nvCxnSpPr>
        <p:spPr>
          <a:xfrm>
            <a:off x="0" y="569595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cs-CZ"/>
              <a:t>Kliknutím lze upravit styl.</a:t>
            </a:r>
            <a:endParaRPr lang="en-US"/>
          </a:p>
        </p:txBody>
      </p:sp>
      <p:sp>
        <p:nvSpPr>
          <p:cNvPr id="11" name="Text Placeholder 3"/>
          <p:cNvSpPr>
            <a:spLocks noGrp="1"/>
          </p:cNvSpPr>
          <p:nvPr>
            <p:ph type="body" sz="half" idx="2"/>
          </p:nvPr>
        </p:nvSpPr>
        <p:spPr>
          <a:xfrm>
            <a:off x="469902" y="1463040"/>
            <a:ext cx="4508500"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16" name="Content Placeholder 11"/>
          <p:cNvSpPr>
            <a:spLocks noGrp="1"/>
          </p:cNvSpPr>
          <p:nvPr>
            <p:ph sz="quarter" idx="14"/>
          </p:nvPr>
        </p:nvSpPr>
        <p:spPr>
          <a:xfrm>
            <a:off x="5473700" y="1463040"/>
            <a:ext cx="6242051" cy="3968496"/>
          </a:xfrm>
        </p:spPr>
        <p:txBody>
          <a:bodyPr>
            <a:normAutofit/>
          </a:bodyPr>
          <a:lstStyle>
            <a:lvl1pPr>
              <a:defRPr sz="1600"/>
            </a:lvl1pPr>
            <a:lvl2pPr>
              <a:defRPr sz="1600"/>
            </a:lvl2pPr>
            <a:lvl3pPr>
              <a:defRPr sz="1600"/>
            </a:lvl3pPr>
            <a:lvl4pPr>
              <a:defRPr sz="1600"/>
            </a:lvl4pPr>
            <a:lvl5pPr>
              <a:defRPr sz="1600"/>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3" name="Date Placeholder 12"/>
          <p:cNvSpPr>
            <a:spLocks noGrp="1"/>
          </p:cNvSpPr>
          <p:nvPr>
            <p:ph type="dt" sz="half" idx="15"/>
          </p:nvPr>
        </p:nvSpPr>
        <p:spPr/>
        <p:txBody>
          <a:bodyPr/>
          <a:lstStyle/>
          <a:p>
            <a:fld id="{4B2703D3-2E1C-4535-91D0-65AA0B85A30E}" type="datetime1">
              <a:rPr lang="cs-CZ" smtClean="0"/>
              <a:t>08.04.2019</a:t>
            </a:fld>
            <a:endParaRPr lang="cs-CZ"/>
          </a:p>
        </p:txBody>
      </p:sp>
      <p:sp>
        <p:nvSpPr>
          <p:cNvPr id="18" name="Slide Number Placeholder 17"/>
          <p:cNvSpPr>
            <a:spLocks noGrp="1"/>
          </p:cNvSpPr>
          <p:nvPr>
            <p:ph type="sldNum" sz="quarter" idx="16"/>
          </p:nvPr>
        </p:nvSpPr>
        <p:spPr/>
        <p:txBody>
          <a:bodyPr/>
          <a:lstStyle/>
          <a:p>
            <a:fld id="{E16EF6DA-FB22-4A4B-9D47-E41F874BAA9A}" type="slidenum">
              <a:rPr lang="cs-CZ" smtClean="0"/>
              <a:t>‹#›</a:t>
            </a:fld>
            <a:endParaRPr lang="cs-CZ"/>
          </a:p>
        </p:txBody>
      </p:sp>
      <p:sp>
        <p:nvSpPr>
          <p:cNvPr id="20" name="Footer Placeholder 19"/>
          <p:cNvSpPr>
            <a:spLocks noGrp="1"/>
          </p:cNvSpPr>
          <p:nvPr>
            <p:ph type="ftr" sz="quarter" idx="17"/>
          </p:nvPr>
        </p:nvSpPr>
        <p:spPr/>
        <p:txBody>
          <a:bodyPr/>
          <a:lstStyle/>
          <a:p>
            <a:endParaRPr lang="cs-CZ"/>
          </a:p>
        </p:txBody>
      </p:sp>
    </p:spTree>
    <p:extLst>
      <p:ext uri="{BB962C8B-B14F-4D97-AF65-F5344CB8AC3E}">
        <p14:creationId xmlns:p14="http://schemas.microsoft.com/office/powerpoint/2010/main" val="233514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6972299" y="0"/>
            <a:ext cx="5219700"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25" name="Text Placeholder 24"/>
          <p:cNvSpPr>
            <a:spLocks noGrp="1"/>
          </p:cNvSpPr>
          <p:nvPr>
            <p:ph type="body" sz="quarter" idx="13"/>
          </p:nvPr>
        </p:nvSpPr>
        <p:spPr>
          <a:xfrm>
            <a:off x="469901" y="1600200"/>
            <a:ext cx="6096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cs-CZ"/>
              <a:t>Kliknutím lze upravit styly předlohy textu.</a:t>
            </a:r>
          </a:p>
        </p:txBody>
      </p:sp>
      <p:sp>
        <p:nvSpPr>
          <p:cNvPr id="11" name="Rectangle 10"/>
          <p:cNvSpPr/>
          <p:nvPr/>
        </p:nvSpPr>
        <p:spPr>
          <a:xfrm>
            <a:off x="0" y="5734050"/>
            <a:ext cx="12192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p:cNvCxnSpPr/>
          <p:nvPr/>
        </p:nvCxnSpPr>
        <p:spPr>
          <a:xfrm>
            <a:off x="0" y="569595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469900" y="275208"/>
            <a:ext cx="6096000" cy="1324992"/>
          </a:xfrm>
          <a:prstGeom prst="rect">
            <a:avLst/>
          </a:prstGeom>
        </p:spPr>
        <p:txBody>
          <a:bodyPr vert="horz" lIns="91440" tIns="45720" rIns="91440" bIns="45720" rtlCol="0" anchor="b" anchorCtr="0">
            <a:normAutofit/>
          </a:bodyPr>
          <a:lstStyle/>
          <a:p>
            <a:r>
              <a:rPr lang="cs-CZ"/>
              <a:t>Kliknutím lze upravit styl.</a:t>
            </a:r>
            <a:endParaRPr lang="en-US" dirty="0"/>
          </a:p>
        </p:txBody>
      </p:sp>
      <p:sp>
        <p:nvSpPr>
          <p:cNvPr id="13" name="Date Placeholder 12"/>
          <p:cNvSpPr>
            <a:spLocks noGrp="1"/>
          </p:cNvSpPr>
          <p:nvPr>
            <p:ph type="dt" sz="half" idx="14"/>
          </p:nvPr>
        </p:nvSpPr>
        <p:spPr/>
        <p:txBody>
          <a:bodyPr/>
          <a:lstStyle/>
          <a:p>
            <a:fld id="{EC3C1486-315D-4951-A159-ABFC3C19F7BF}" type="datetime1">
              <a:rPr lang="cs-CZ" smtClean="0"/>
              <a:t>08.04.2019</a:t>
            </a:fld>
            <a:endParaRPr lang="cs-CZ"/>
          </a:p>
        </p:txBody>
      </p:sp>
      <p:sp>
        <p:nvSpPr>
          <p:cNvPr id="20" name="Slide Number Placeholder 19"/>
          <p:cNvSpPr>
            <a:spLocks noGrp="1"/>
          </p:cNvSpPr>
          <p:nvPr>
            <p:ph type="sldNum" sz="quarter" idx="15"/>
          </p:nvPr>
        </p:nvSpPr>
        <p:spPr/>
        <p:txBody>
          <a:bodyPr/>
          <a:lstStyle/>
          <a:p>
            <a:fld id="{E16EF6DA-FB22-4A4B-9D47-E41F874BAA9A}" type="slidenum">
              <a:rPr lang="cs-CZ" smtClean="0"/>
              <a:t>‹#›</a:t>
            </a:fld>
            <a:endParaRPr lang="cs-CZ"/>
          </a:p>
        </p:txBody>
      </p:sp>
      <p:sp>
        <p:nvSpPr>
          <p:cNvPr id="21" name="Footer Placeholder 20"/>
          <p:cNvSpPr>
            <a:spLocks noGrp="1"/>
          </p:cNvSpPr>
          <p:nvPr>
            <p:ph type="ftr" sz="quarter" idx="16"/>
          </p:nvPr>
        </p:nvSpPr>
        <p:spPr/>
        <p:txBody>
          <a:bodyPr/>
          <a:lstStyle/>
          <a:p>
            <a:endParaRPr lang="cs-CZ"/>
          </a:p>
        </p:txBody>
      </p:sp>
    </p:spTree>
    <p:extLst>
      <p:ext uri="{BB962C8B-B14F-4D97-AF65-F5344CB8AC3E}">
        <p14:creationId xmlns:p14="http://schemas.microsoft.com/office/powerpoint/2010/main" val="189584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hivaisme-cachemire.blogspot.com/2015/04/une-vague-sans-fin.html"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2000"/>
            <a:duotone>
              <a:prstClr val="black"/>
              <a:schemeClr val="tx2">
                <a:tint val="45000"/>
                <a:satMod val="400000"/>
              </a:schemeClr>
            </a:duotone>
            <a:extLst>
              <a:ext uri="{BEBA8EAE-BF5A-486C-A8C5-ECC9F3942E4B}">
                <a14:imgProps xmlns:a14="http://schemas.microsoft.com/office/drawing/2010/main">
                  <a14:imgLayer r:embed="rId15">
                    <a14:imgEffect>
                      <a14:colorTemperature colorTemp="11200"/>
                    </a14:imgEffect>
                    <a14:imgEffect>
                      <a14:saturation sat="400000"/>
                    </a14:imgEffect>
                  </a14:imgLayer>
                </a14:imgProps>
              </a:ext>
              <a:ext uri="{837473B0-CC2E-450A-ABE3-18F120FF3D39}">
                <a1611:picAttrSrcUrl xmlns:a1611="http://schemas.microsoft.com/office/drawing/2016/11/main" r:id="rId16"/>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228600"/>
            <a:ext cx="10241280" cy="1066800"/>
          </a:xfrm>
          <a:prstGeom prst="rect">
            <a:avLst/>
          </a:prstGeom>
        </p:spPr>
        <p:txBody>
          <a:bodyPr vert="horz" lIns="91440" tIns="45720" rIns="91440" bIns="45720" rtlCol="0" anchor="b" anchorCtr="0">
            <a:normAutofit/>
          </a:bodyPr>
          <a:lstStyle/>
          <a:p>
            <a:r>
              <a:rPr lang="cs-CZ"/>
              <a:t>Kliknutím lze upravit styl.</a:t>
            </a:r>
            <a:endParaRPr lang="en-US" dirty="0"/>
          </a:p>
        </p:txBody>
      </p:sp>
      <p:sp>
        <p:nvSpPr>
          <p:cNvPr id="3" name="Text Placeholder 2"/>
          <p:cNvSpPr>
            <a:spLocks noGrp="1"/>
          </p:cNvSpPr>
          <p:nvPr>
            <p:ph type="body" idx="1"/>
          </p:nvPr>
        </p:nvSpPr>
        <p:spPr>
          <a:xfrm>
            <a:off x="469901" y="1463040"/>
            <a:ext cx="10241280" cy="4343400"/>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469901" y="6543676"/>
            <a:ext cx="195580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A3888EFE-1933-4764-9E71-853FF7B533F6}" type="datetime1">
              <a:rPr lang="cs-CZ" smtClean="0"/>
              <a:t>08.04.2019</a:t>
            </a:fld>
            <a:endParaRPr lang="cs-CZ"/>
          </a:p>
        </p:txBody>
      </p:sp>
      <p:sp>
        <p:nvSpPr>
          <p:cNvPr id="5" name="Footer Placeholder 4"/>
          <p:cNvSpPr>
            <a:spLocks noGrp="1"/>
          </p:cNvSpPr>
          <p:nvPr>
            <p:ph type="ftr" sz="quarter" idx="3"/>
          </p:nvPr>
        </p:nvSpPr>
        <p:spPr>
          <a:xfrm>
            <a:off x="2412999" y="6543676"/>
            <a:ext cx="5448300"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cs-CZ"/>
          </a:p>
        </p:txBody>
      </p:sp>
      <p:sp>
        <p:nvSpPr>
          <p:cNvPr id="6" name="Slide Number Placeholder 5"/>
          <p:cNvSpPr>
            <a:spLocks noGrp="1"/>
          </p:cNvSpPr>
          <p:nvPr>
            <p:ph type="sldNum" sz="quarter" idx="4"/>
          </p:nvPr>
        </p:nvSpPr>
        <p:spPr>
          <a:xfrm>
            <a:off x="10515600" y="6543676"/>
            <a:ext cx="11684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E16EF6DA-FB22-4A4B-9D47-E41F874BAA9A}" type="slidenum">
              <a:rPr lang="cs-CZ" smtClean="0"/>
              <a:t>‹#›</a:t>
            </a:fld>
            <a:endParaRPr lang="cs-CZ"/>
          </a:p>
        </p:txBody>
      </p:sp>
    </p:spTree>
    <p:extLst>
      <p:ext uri="{BB962C8B-B14F-4D97-AF65-F5344CB8AC3E}">
        <p14:creationId xmlns:p14="http://schemas.microsoft.com/office/powerpoint/2010/main" val="300522451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905FF144-8200-4097-8D24-DA76047C7AC0}"/>
              </a:ext>
            </a:extLst>
          </p:cNvPr>
          <p:cNvSpPr>
            <a:spLocks noGrp="1"/>
          </p:cNvSpPr>
          <p:nvPr>
            <p:ph sz="quarter" idx="13"/>
          </p:nvPr>
        </p:nvSpPr>
        <p:spPr>
          <a:xfrm>
            <a:off x="108012" y="1293851"/>
            <a:ext cx="11593288" cy="877163"/>
          </a:xfrm>
        </p:spPr>
        <p:txBody>
          <a:bodyPr>
            <a:noAutofit/>
          </a:bodyPr>
          <a:lstStyle/>
          <a:p>
            <a:pPr algn="just"/>
            <a:r>
              <a:rPr lang="cs-CZ" sz="2200" dirty="0">
                <a:solidFill>
                  <a:srgbClr val="060238"/>
                </a:solidFill>
                <a:latin typeface="Century Schoolbook" panose="02040604050505020304" pitchFamily="18" charset="0"/>
              </a:rPr>
              <a:t>„Je možné, že absence fantazijní fikce z literatury soudobé je způsobena právě tím, že už nemáme rádi příběhy, které se ztrácejí, když mizí sen“ (54).</a:t>
            </a:r>
          </a:p>
        </p:txBody>
      </p:sp>
      <p:sp>
        <p:nvSpPr>
          <p:cNvPr id="3" name="Zástupný symbol pro číslo snímku 2">
            <a:extLst>
              <a:ext uri="{FF2B5EF4-FFF2-40B4-BE49-F238E27FC236}">
                <a16:creationId xmlns:a16="http://schemas.microsoft.com/office/drawing/2014/main" id="{F4ED5BFB-D3D7-421A-9F46-07FE65695DD7}"/>
              </a:ext>
            </a:extLst>
          </p:cNvPr>
          <p:cNvSpPr>
            <a:spLocks noGrp="1"/>
          </p:cNvSpPr>
          <p:nvPr>
            <p:ph type="sldNum" sz="quarter" idx="15"/>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fld id="{E16EF6DA-FB22-4A4B-9D47-E41F874BAA9A}" type="slidenum">
              <a:rPr kumimoji="0" lang="cs-CZ" sz="1000" b="1" i="0" u="none" strike="noStrike" kern="1200" cap="none" spc="0" normalizeH="0" baseline="0" noProof="0" smtClean="0">
                <a:ln>
                  <a:noFill/>
                </a:ln>
                <a:solidFill>
                  <a:srgbClr val="FFE69D">
                    <a:alpha val="65000"/>
                  </a:srgbClr>
                </a:solidFill>
                <a:effectLst/>
                <a:uLnTx/>
                <a:uFillTx/>
                <a:latin typeface="Century Schoolbook" panose="02040604050505020304" pitchFamily="18" charset="0"/>
                <a:ea typeface="+mn-ea"/>
                <a:cs typeface="+mn-cs"/>
              </a:rPr>
              <a:pPr marL="0" marR="0" lvl="0" indent="0" algn="just" defTabSz="914400" rtl="0" eaLnBrk="1" fontAlgn="auto" latinLnBrk="0" hangingPunct="1">
                <a:lnSpc>
                  <a:spcPct val="100000"/>
                </a:lnSpc>
                <a:spcBef>
                  <a:spcPts val="0"/>
                </a:spcBef>
                <a:spcAft>
                  <a:spcPts val="0"/>
                </a:spcAft>
                <a:buClrTx/>
                <a:buSzTx/>
                <a:buFontTx/>
                <a:buNone/>
                <a:tabLst/>
                <a:defRPr/>
              </a:pPr>
              <a:t>1</a:t>
            </a:fld>
            <a:endParaRPr kumimoji="0" lang="cs-CZ" sz="1000" b="1" i="0" u="none" strike="noStrike" kern="1200" cap="none" spc="0" normalizeH="0" baseline="0" noProof="0">
              <a:ln>
                <a:noFill/>
              </a:ln>
              <a:solidFill>
                <a:srgbClr val="FFE69D">
                  <a:alpha val="65000"/>
                </a:srgbClr>
              </a:solidFill>
              <a:effectLst/>
              <a:uLnTx/>
              <a:uFillTx/>
              <a:latin typeface="Century Schoolbook" panose="02040604050505020304" pitchFamily="18" charset="0"/>
              <a:ea typeface="+mn-ea"/>
              <a:cs typeface="+mn-cs"/>
            </a:endParaRPr>
          </a:p>
        </p:txBody>
      </p:sp>
      <p:sp>
        <p:nvSpPr>
          <p:cNvPr id="4" name="Nadpis 3">
            <a:extLst>
              <a:ext uri="{FF2B5EF4-FFF2-40B4-BE49-F238E27FC236}">
                <a16:creationId xmlns:a16="http://schemas.microsoft.com/office/drawing/2014/main" id="{8D8D9027-13E1-4F17-A3F9-7EA62B19BD39}"/>
              </a:ext>
            </a:extLst>
          </p:cNvPr>
          <p:cNvSpPr>
            <a:spLocks noGrp="1"/>
          </p:cNvSpPr>
          <p:nvPr>
            <p:ph type="title"/>
          </p:nvPr>
        </p:nvSpPr>
        <p:spPr>
          <a:xfrm>
            <a:off x="0" y="17851"/>
            <a:ext cx="12191999" cy="1107996"/>
          </a:xfrm>
        </p:spPr>
        <p:txBody>
          <a:bodyPr>
            <a:normAutofit fontScale="90000"/>
          </a:bodyPr>
          <a:lstStyle/>
          <a:p>
            <a:pPr algn="ctr"/>
            <a:r>
              <a:rPr lang="cs-CZ" dirty="0">
                <a:solidFill>
                  <a:srgbClr val="660033"/>
                </a:solidFill>
                <a:latin typeface="Century Schoolbook" panose="02040604050505020304" pitchFamily="18" charset="0"/>
              </a:rPr>
              <a:t>Lubomír Doležel: </a:t>
            </a:r>
            <a:r>
              <a:rPr lang="cs-CZ" dirty="0" err="1">
                <a:solidFill>
                  <a:srgbClr val="660033"/>
                </a:solidFill>
                <a:latin typeface="Century Schoolbook" panose="02040604050505020304" pitchFamily="18" charset="0"/>
              </a:rPr>
              <a:t>Heterocosmica</a:t>
            </a:r>
            <a:r>
              <a:rPr lang="cs-CZ" dirty="0">
                <a:solidFill>
                  <a:srgbClr val="660033"/>
                </a:solidFill>
                <a:latin typeface="Century Schoolbook" panose="02040604050505020304" pitchFamily="18" charset="0"/>
              </a:rPr>
              <a:t> II. Fikční světy postmoderní české prózy (2014)</a:t>
            </a:r>
          </a:p>
        </p:txBody>
      </p:sp>
      <p:sp>
        <p:nvSpPr>
          <p:cNvPr id="5" name="Obdélník 4">
            <a:extLst>
              <a:ext uri="{FF2B5EF4-FFF2-40B4-BE49-F238E27FC236}">
                <a16:creationId xmlns:a16="http://schemas.microsoft.com/office/drawing/2014/main" id="{1D5FC841-DF79-4DDB-8DA1-59B72096B9CE}"/>
              </a:ext>
            </a:extLst>
          </p:cNvPr>
          <p:cNvSpPr/>
          <p:nvPr/>
        </p:nvSpPr>
        <p:spPr>
          <a:xfrm>
            <a:off x="0" y="2339018"/>
            <a:ext cx="118566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„Vertikálním zařazením patří fantasy hlouběji než do populární literatury, patří do literárního kýče“ (32).</a:t>
            </a:r>
          </a:p>
        </p:txBody>
      </p:sp>
      <p:sp>
        <p:nvSpPr>
          <p:cNvPr id="6" name="Obdélník 5">
            <a:extLst>
              <a:ext uri="{FF2B5EF4-FFF2-40B4-BE49-F238E27FC236}">
                <a16:creationId xmlns:a16="http://schemas.microsoft.com/office/drawing/2014/main" id="{29BFE171-A4A7-4699-9055-DC4FD6527E64}"/>
              </a:ext>
            </a:extLst>
          </p:cNvPr>
          <p:cNvSpPr/>
          <p:nvPr/>
        </p:nvSpPr>
        <p:spPr>
          <a:xfrm>
            <a:off x="-1" y="3378906"/>
            <a:ext cx="6096002"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Současná česká fantasy je tedy pohádka, která nahradila předválečné čtivo typu Červené knihovny. Stejně jako jejího předválečného předchůdce nemůžeme dnešní fantasy považovat za originální žánr české prózy, jejími vzory jsou západní bestsellery, které se horlivě překládají a zřejmě také dobře prodávají (33). </a:t>
            </a:r>
          </a:p>
        </p:txBody>
      </p:sp>
      <p:pic>
        <p:nvPicPr>
          <p:cNvPr id="7" name="Obrázek 6">
            <a:extLst>
              <a:ext uri="{FF2B5EF4-FFF2-40B4-BE49-F238E27FC236}">
                <a16:creationId xmlns:a16="http://schemas.microsoft.com/office/drawing/2014/main" id="{8EFDE07B-7ED4-4EB6-A1C0-BC2E67CE13AC}"/>
              </a:ext>
            </a:extLst>
          </p:cNvPr>
          <p:cNvPicPr>
            <a:picLocks noChangeAspect="1"/>
          </p:cNvPicPr>
          <p:nvPr/>
        </p:nvPicPr>
        <p:blipFill>
          <a:blip r:embed="rId3"/>
          <a:stretch>
            <a:fillRect/>
          </a:stretch>
        </p:blipFill>
        <p:spPr>
          <a:xfrm>
            <a:off x="6509565" y="3108459"/>
            <a:ext cx="2285824" cy="3432168"/>
          </a:xfrm>
          <a:prstGeom prst="roundRect">
            <a:avLst/>
          </a:prstGeom>
          <a:effectLst>
            <a:outerShdw blurRad="50800" dist="38100" dir="2700000" algn="tl" rotWithShape="0">
              <a:prstClr val="black">
                <a:alpha val="40000"/>
              </a:prstClr>
            </a:outerShdw>
          </a:effectLst>
        </p:spPr>
      </p:pic>
      <p:pic>
        <p:nvPicPr>
          <p:cNvPr id="8" name="Obrázek 7">
            <a:extLst>
              <a:ext uri="{FF2B5EF4-FFF2-40B4-BE49-F238E27FC236}">
                <a16:creationId xmlns:a16="http://schemas.microsoft.com/office/drawing/2014/main" id="{719ADD2D-82B7-4F10-8CFE-CD9F9562F105}"/>
              </a:ext>
            </a:extLst>
          </p:cNvPr>
          <p:cNvPicPr>
            <a:picLocks noChangeAspect="1"/>
          </p:cNvPicPr>
          <p:nvPr/>
        </p:nvPicPr>
        <p:blipFill>
          <a:blip r:embed="rId4"/>
          <a:stretch>
            <a:fillRect/>
          </a:stretch>
        </p:blipFill>
        <p:spPr>
          <a:xfrm>
            <a:off x="9096791" y="3111508"/>
            <a:ext cx="2446200" cy="3432168"/>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6503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99EC399-5B65-4A49-BF92-9385364985ED}"/>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EF6DA-FB22-4A4B-9D47-E41F874BAA9A}" type="slidenum">
              <a:rPr kumimoji="0" lang="cs-CZ" sz="1000" b="1" i="0" u="none" strike="noStrike" kern="1200" cap="none" spc="0" normalizeH="0" baseline="0" noProof="0" smtClean="0">
                <a:ln>
                  <a:noFill/>
                </a:ln>
                <a:solidFill>
                  <a:srgbClr val="FFE69D">
                    <a:alpha val="65000"/>
                  </a:srgb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000" b="1" i="0" u="none" strike="noStrike" kern="1200" cap="none" spc="0" normalizeH="0" baseline="0" noProof="0">
              <a:ln>
                <a:noFill/>
              </a:ln>
              <a:solidFill>
                <a:srgbClr val="FFE69D">
                  <a:alpha val="65000"/>
                </a:srgbClr>
              </a:solidFill>
              <a:effectLst/>
              <a:uLnTx/>
              <a:uFillTx/>
              <a:latin typeface="Corbel"/>
              <a:ea typeface="+mn-ea"/>
              <a:cs typeface="+mn-cs"/>
            </a:endParaRPr>
          </a:p>
        </p:txBody>
      </p:sp>
      <p:sp>
        <p:nvSpPr>
          <p:cNvPr id="4" name="Nadpis 3">
            <a:extLst>
              <a:ext uri="{FF2B5EF4-FFF2-40B4-BE49-F238E27FC236}">
                <a16:creationId xmlns:a16="http://schemas.microsoft.com/office/drawing/2014/main" id="{ED6E863C-C182-4C2B-9049-9FE118DB6261}"/>
              </a:ext>
            </a:extLst>
          </p:cNvPr>
          <p:cNvSpPr>
            <a:spLocks noGrp="1"/>
          </p:cNvSpPr>
          <p:nvPr>
            <p:ph type="title"/>
          </p:nvPr>
        </p:nvSpPr>
        <p:spPr>
          <a:xfrm>
            <a:off x="3503712" y="-14308"/>
            <a:ext cx="4464496" cy="635294"/>
          </a:xfrm>
        </p:spPr>
        <p:txBody>
          <a:bodyPr>
            <a:normAutofit fontScale="90000"/>
          </a:bodyPr>
          <a:lstStyle/>
          <a:p>
            <a:r>
              <a:rPr lang="cs-CZ" dirty="0">
                <a:solidFill>
                  <a:srgbClr val="660033"/>
                </a:solidFill>
              </a:rPr>
              <a:t>Fantastika x </a:t>
            </a:r>
            <a:r>
              <a:rPr lang="cs-CZ" dirty="0" err="1">
                <a:solidFill>
                  <a:srgbClr val="660033"/>
                </a:solidFill>
              </a:rPr>
              <a:t>mimésis</a:t>
            </a:r>
            <a:endParaRPr lang="cs-CZ" dirty="0">
              <a:solidFill>
                <a:srgbClr val="660033"/>
              </a:solidFill>
            </a:endParaRPr>
          </a:p>
        </p:txBody>
      </p:sp>
      <p:sp>
        <p:nvSpPr>
          <p:cNvPr id="5" name="Obdélník 4">
            <a:extLst>
              <a:ext uri="{FF2B5EF4-FFF2-40B4-BE49-F238E27FC236}">
                <a16:creationId xmlns:a16="http://schemas.microsoft.com/office/drawing/2014/main" id="{DFC48255-0B87-42BC-8E58-58EA4978D991}"/>
              </a:ext>
            </a:extLst>
          </p:cNvPr>
          <p:cNvSpPr/>
          <p:nvPr/>
        </p:nvSpPr>
        <p:spPr>
          <a:xfrm>
            <a:off x="-5158" y="504980"/>
            <a:ext cx="11881320" cy="169277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„Zdá se, že vždy je zde potřeba odsuzovat nebo omlouvat fantastické, potřeba, která je typicky etnocentrická, vycházející z hluboké víry vlastní západní kultuře, </a:t>
            </a:r>
            <a:r>
              <a:rPr kumimoji="0" lang="cs-CZ" sz="2200" b="0" i="0" u="none" strike="noStrike" kern="1200" cap="none" spc="0" normalizeH="0" baseline="0" noProof="0" dirty="0">
                <a:ln>
                  <a:noFill/>
                </a:ln>
                <a:solidFill>
                  <a:srgbClr val="060238"/>
                </a:solidFill>
                <a:effectLst/>
                <a:highlight>
                  <a:srgbClr val="FFFF00"/>
                </a:highlight>
                <a:uLnTx/>
                <a:uFillTx/>
                <a:latin typeface="Century Schoolbook" panose="02040604050505020304" pitchFamily="18" charset="0"/>
                <a:ea typeface="+mn-ea"/>
                <a:cs typeface="+mn-cs"/>
              </a:rPr>
              <a:t>že ‚realita‘ je nějak morálně ‚lepší‘ a esteticky ‚vážnější‘ než ‚fantazie‘, že vědomé je nějak objektivně lepší než podvědomé“.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Lance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Olsen</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en-US"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Ellipse of Uncertainty: An Introduction to Postmodern Fantasy</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1987: 285</a:t>
            </a:r>
          </a:p>
        </p:txBody>
      </p:sp>
      <p:sp>
        <p:nvSpPr>
          <p:cNvPr id="6" name="Obdélník 5">
            <a:extLst>
              <a:ext uri="{FF2B5EF4-FFF2-40B4-BE49-F238E27FC236}">
                <a16:creationId xmlns:a16="http://schemas.microsoft.com/office/drawing/2014/main" id="{FDA00BCC-BA98-44B4-A882-675C5BC0A79A}"/>
              </a:ext>
            </a:extLst>
          </p:cNvPr>
          <p:cNvSpPr/>
          <p:nvPr/>
        </p:nvSpPr>
        <p:spPr>
          <a:xfrm>
            <a:off x="-96688" y="2420888"/>
            <a:ext cx="5832648" cy="372409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„Literatura nese nevyhnutelné podobnosti s realitou, a čím více dílo vypráví příběh, o to více je nezbytná přítomnost skutečného. Nicméně, což je úžasným holdem výmluvnosti a důslednosti Platona a </a:t>
            </a:r>
            <a:r>
              <a:rPr kumimoji="0" lang="cs-CZ" sz="2200" b="0" i="0" u="none" strike="noStrike" kern="1200" cap="none" spc="0" normalizeH="0" baseline="0" noProof="0" dirty="0" err="1">
                <a:ln>
                  <a:noFill/>
                </a:ln>
                <a:solidFill>
                  <a:srgbClr val="060238"/>
                </a:solidFill>
                <a:effectLst/>
                <a:uLnTx/>
                <a:uFillTx/>
                <a:latin typeface="Century Schoolbook" panose="02040604050505020304" pitchFamily="18" charset="0"/>
                <a:ea typeface="+mn-ea"/>
                <a:cs typeface="+mn-cs"/>
              </a:rPr>
              <a:t>Artistotela</a:t>
            </a: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 jako původců západní kritické teorie, většina následných kritiků předpokládá mimetické reprezentace za základní vztah mezi textem a reálným světem.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Kathryn</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Hume</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Fantasy and Mimesis, 1984: 5</a:t>
            </a:r>
          </a:p>
        </p:txBody>
      </p:sp>
      <p:sp>
        <p:nvSpPr>
          <p:cNvPr id="9" name="Obdélník 8">
            <a:extLst>
              <a:ext uri="{FF2B5EF4-FFF2-40B4-BE49-F238E27FC236}">
                <a16:creationId xmlns:a16="http://schemas.microsoft.com/office/drawing/2014/main" id="{10CA0CDF-CC98-4BB0-9D47-2B952BD18025}"/>
              </a:ext>
            </a:extLst>
          </p:cNvPr>
          <p:cNvSpPr/>
          <p:nvPr/>
        </p:nvSpPr>
        <p:spPr>
          <a:xfrm>
            <a:off x="5951984" y="2187678"/>
            <a:ext cx="6048672" cy="4801314"/>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Literární trh ve Spojených státech, a do značné míry v Británii, má tendenci brát vážně pouze produkty tzv. „realismu“ a degradovat do domény populární kultury práce zacházející s „fantastickým“. Jednou takto zavrhnut, i ten nejhlubší z fantastických textů má pramalou šanci získat pozornost mainstreamového čtenáře – té inteligentní, diskriminující dušičky, jejíž mozek byl vymýván skoro so let tržními silami, které nepřestávají ochuzovat americkou a britskou literaturu.</a:t>
            </a:r>
          </a:p>
          <a:p>
            <a:pPr marL="0" marR="0" lvl="0" indent="0" algn="just" defTabSz="914400" rtl="0" eaLnBrk="1" fontAlgn="auto" latinLnBrk="0" hangingPunct="1">
              <a:lnSpc>
                <a:spcPct val="100000"/>
              </a:lnSpc>
              <a:spcBef>
                <a:spcPts val="1200"/>
              </a:spcBef>
              <a:spcAft>
                <a:spcPts val="0"/>
              </a:spcAft>
              <a:buClr>
                <a:srgbClr val="FFFFFF"/>
              </a:buClr>
              <a:buSzTx/>
              <a:buFontTx/>
              <a:buNone/>
              <a:tabLst/>
              <a:defRPr/>
            </a:pPr>
            <a:r>
              <a:rPr kumimoji="0" lang="cs-CZ"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Daniel </a:t>
            </a:r>
            <a:r>
              <a:rPr kumimoji="0" lang="cs-CZ" sz="16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Pearlman</a:t>
            </a:r>
            <a:r>
              <a:rPr kumimoji="0" lang="cs-CZ"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a:t>
            </a:r>
            <a:r>
              <a:rPr kumimoji="0" lang="cs-CZ" sz="16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the</a:t>
            </a:r>
            <a:r>
              <a:rPr kumimoji="0" lang="cs-CZ"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a:t>
            </a:r>
            <a:r>
              <a:rPr kumimoji="0" lang="en-US"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Council for the Literature of the Fantastic</a:t>
            </a:r>
            <a:r>
              <a:rPr kumimoji="0" lang="cs-CZ"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,1995</a:t>
            </a:r>
          </a:p>
        </p:txBody>
      </p:sp>
    </p:spTree>
    <p:extLst>
      <p:ext uri="{BB962C8B-B14F-4D97-AF65-F5344CB8AC3E}">
        <p14:creationId xmlns:p14="http://schemas.microsoft.com/office/powerpoint/2010/main" val="275636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FE50FD0-4238-40B3-8C94-94E227051572}"/>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EF6DA-FB22-4A4B-9D47-E41F874BAA9A}" type="slidenum">
              <a:rPr kumimoji="0" lang="cs-CZ" sz="1000" b="1" i="0" u="none" strike="noStrike" kern="1200" cap="none" spc="0" normalizeH="0" baseline="0" noProof="0" smtClean="0">
                <a:ln>
                  <a:noFill/>
                </a:ln>
                <a:solidFill>
                  <a:srgbClr val="FFE69D">
                    <a:alpha val="65000"/>
                  </a:srgb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cs-CZ" sz="1000" b="1" i="0" u="none" strike="noStrike" kern="1200" cap="none" spc="0" normalizeH="0" baseline="0" noProof="0">
              <a:ln>
                <a:noFill/>
              </a:ln>
              <a:solidFill>
                <a:srgbClr val="FFE69D">
                  <a:alpha val="65000"/>
                </a:srgbClr>
              </a:solidFill>
              <a:effectLst/>
              <a:uLnTx/>
              <a:uFillTx/>
              <a:latin typeface="Corbel"/>
              <a:ea typeface="+mn-ea"/>
              <a:cs typeface="+mn-cs"/>
            </a:endParaRPr>
          </a:p>
        </p:txBody>
      </p:sp>
      <p:pic>
        <p:nvPicPr>
          <p:cNvPr id="5" name="Obrázek 4">
            <a:extLst>
              <a:ext uri="{FF2B5EF4-FFF2-40B4-BE49-F238E27FC236}">
                <a16:creationId xmlns:a16="http://schemas.microsoft.com/office/drawing/2014/main" id="{8A6FE551-A373-4D80-9F9A-D45EF94E7A34}"/>
              </a:ext>
            </a:extLst>
          </p:cNvPr>
          <p:cNvPicPr>
            <a:picLocks noChangeAspect="1"/>
          </p:cNvPicPr>
          <p:nvPr/>
        </p:nvPicPr>
        <p:blipFill>
          <a:blip r:embed="rId3"/>
          <a:stretch>
            <a:fillRect/>
          </a:stretch>
        </p:blipFill>
        <p:spPr>
          <a:xfrm>
            <a:off x="8112224" y="260648"/>
            <a:ext cx="3911713" cy="2448272"/>
          </a:xfrm>
          <a:prstGeom prst="roundRect">
            <a:avLst/>
          </a:prstGeom>
          <a:effectLst>
            <a:outerShdw blurRad="50800" dist="38100" dir="2700000" algn="tl" rotWithShape="0">
              <a:prstClr val="black">
                <a:alpha val="40000"/>
              </a:prstClr>
            </a:outerShdw>
          </a:effectLst>
        </p:spPr>
      </p:pic>
      <p:sp>
        <p:nvSpPr>
          <p:cNvPr id="6" name="Obdélník 5">
            <a:extLst>
              <a:ext uri="{FF2B5EF4-FFF2-40B4-BE49-F238E27FC236}">
                <a16:creationId xmlns:a16="http://schemas.microsoft.com/office/drawing/2014/main" id="{DAB54303-0C38-487B-99E7-DC2BA93D138F}"/>
              </a:ext>
            </a:extLst>
          </p:cNvPr>
          <p:cNvSpPr/>
          <p:nvPr/>
        </p:nvSpPr>
        <p:spPr>
          <a:xfrm>
            <a:off x="112922" y="3839707"/>
            <a:ext cx="10986878" cy="300082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1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„Tak teď máme recenzenty a učitele literatury, kteří se chlubí, že nejsou schopni číst fantasy. Nemohou říci, zda je to obsah nebo forma, proti čemu mají námitky, magie nebo obnova (</a:t>
            </a:r>
            <a:r>
              <a:rPr kumimoji="0" lang="cs-CZ" sz="2100" b="0" i="0" u="none" strike="noStrike" kern="1200" cap="none" spc="0" normalizeH="0" baseline="0" noProof="0" dirty="0" err="1">
                <a:ln>
                  <a:noFill/>
                </a:ln>
                <a:solidFill>
                  <a:srgbClr val="060238"/>
                </a:solidFill>
                <a:effectLst/>
                <a:uLnTx/>
                <a:uFillTx/>
                <a:latin typeface="Century Schoolbook" panose="02040604050505020304" pitchFamily="18" charset="0"/>
                <a:ea typeface="+mn-ea"/>
                <a:cs typeface="+mn-cs"/>
              </a:rPr>
              <a:t>recovery</a:t>
            </a:r>
            <a:r>
              <a:rPr kumimoji="0" lang="cs-CZ" sz="21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 Očekávají, že každá romance (fantastika) bude úniková, každá pohádka čtverácká a vyumělkovaná a tato očekávání řídí jejich reakci. Neuvědomují si, že tyto negativní vlastnosti jsou částečně výsledkem rozdělení, na něž přistoupili, mezi skutečným a neskutečným. Toto rozdělení zaručuje význam a podstatu pouze historickému a pseudohistorickému vyprávění, zanechávajíc fantastickému pouze určitou vzdušnou lahodnost, stejně jako sněhové pusince.“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Brian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Attbery</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Strategies</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of</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Fantasy, 1992: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xi</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p>
        </p:txBody>
      </p:sp>
      <p:sp>
        <p:nvSpPr>
          <p:cNvPr id="7" name="Obdélník 6">
            <a:extLst>
              <a:ext uri="{FF2B5EF4-FFF2-40B4-BE49-F238E27FC236}">
                <a16:creationId xmlns:a16="http://schemas.microsoft.com/office/drawing/2014/main" id="{C73316F9-DF93-45AB-AFD2-A8187A7792EB}"/>
              </a:ext>
            </a:extLst>
          </p:cNvPr>
          <p:cNvSpPr/>
          <p:nvPr/>
        </p:nvSpPr>
        <p:spPr>
          <a:xfrm>
            <a:off x="19665" y="115611"/>
            <a:ext cx="8030953" cy="372409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1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Věřím, že jednou z nejhlouběji lidských schopností je představivost: a tak je naší příjemnou povinností, jako knihovníků, učitelů, rodičů, spisovatelů nebo zkrátka jen dospělých, posilovat představivost dětí, povzbuzovat ji ke svobodnému růstu, aby vzkvétala a rozpínala se… Fantasy říká pravdu…Není faktická, ale je pravdivá….Její pravdivost vyzývá, ba ohrožuje vše, co je falešné, povrchní, triviální v životě, který (mnozí dospělí) na sebe sami uvrhli. Obávají se draků proto, že se bojí svobody.</a:t>
            </a:r>
          </a:p>
          <a:p>
            <a:pPr marL="0" marR="0" lvl="0" indent="0" algn="l" defTabSz="914400" rtl="0" eaLnBrk="1" fontAlgn="auto" latinLnBrk="0" hangingPunct="1">
              <a:lnSpc>
                <a:spcPct val="100000"/>
              </a:lnSpc>
              <a:spcBef>
                <a:spcPts val="1200"/>
              </a:spcBef>
              <a:spcAft>
                <a:spcPts val="0"/>
              </a:spcAft>
              <a:buClr>
                <a:srgbClr val="FFFFFF"/>
              </a:buClr>
              <a:buSzTx/>
              <a:buFontTx/>
              <a:buNone/>
              <a:tabLst/>
              <a:defRPr/>
            </a:pPr>
            <a:r>
              <a:rPr kumimoji="0" lang="en-US"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Ursula K. Le</a:t>
            </a:r>
            <a:r>
              <a:rPr kumimoji="0" lang="cs-CZ"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a:t>
            </a:r>
            <a:r>
              <a:rPr kumimoji="0" lang="en-US" sz="16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Guinová</a:t>
            </a:r>
            <a:r>
              <a:rPr kumimoji="0" lang="cs-CZ"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a:t>
            </a:r>
            <a:r>
              <a:rPr kumimoji="0" lang="en-US"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Why are Americans Afraid of Dragons</a:t>
            </a:r>
            <a:r>
              <a:rPr kumimoji="0" lang="cs-CZ"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1989: 36</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s-CZ" sz="21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endParaRPr>
          </a:p>
        </p:txBody>
      </p:sp>
    </p:spTree>
    <p:extLst>
      <p:ext uri="{BB962C8B-B14F-4D97-AF65-F5344CB8AC3E}">
        <p14:creationId xmlns:p14="http://schemas.microsoft.com/office/powerpoint/2010/main" val="20856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446E64A9-2833-4060-888C-D63C768EED32}"/>
              </a:ext>
            </a:extLst>
          </p:cNvPr>
          <p:cNvSpPr>
            <a:spLocks noGrp="1"/>
          </p:cNvSpPr>
          <p:nvPr>
            <p:ph sz="quarter" idx="13"/>
          </p:nvPr>
        </p:nvSpPr>
        <p:spPr>
          <a:xfrm>
            <a:off x="0" y="748844"/>
            <a:ext cx="9696399" cy="1645651"/>
          </a:xfrm>
        </p:spPr>
        <p:txBody>
          <a:bodyPr>
            <a:noAutofit/>
          </a:bodyPr>
          <a:lstStyle/>
          <a:p>
            <a:r>
              <a:rPr lang="cs-CZ" sz="2200" dirty="0">
                <a:solidFill>
                  <a:srgbClr val="060238"/>
                </a:solidFill>
                <a:latin typeface="Century Schoolbook" panose="02040604050505020304" pitchFamily="18" charset="0"/>
              </a:rPr>
              <a:t>Literatura hlavního proudu (</a:t>
            </a:r>
            <a:r>
              <a:rPr lang="cs-CZ" sz="2200" dirty="0" err="1">
                <a:solidFill>
                  <a:srgbClr val="060238"/>
                </a:solidFill>
                <a:latin typeface="Century Schoolbook" panose="02040604050505020304" pitchFamily="18" charset="0"/>
              </a:rPr>
              <a:t>mainstream</a:t>
            </a:r>
            <a:endParaRPr lang="cs-CZ" sz="2200" dirty="0">
              <a:solidFill>
                <a:srgbClr val="060238"/>
              </a:solidFill>
              <a:latin typeface="Century Schoolbook" panose="02040604050505020304" pitchFamily="18" charset="0"/>
            </a:endParaRPr>
          </a:p>
          <a:p>
            <a:r>
              <a:rPr lang="cs-CZ" sz="2200" dirty="0">
                <a:solidFill>
                  <a:srgbClr val="060238"/>
                </a:solidFill>
                <a:latin typeface="Century Schoolbook" panose="02040604050505020304" pitchFamily="18" charset="0"/>
              </a:rPr>
              <a:t>Literatura </a:t>
            </a:r>
            <a:r>
              <a:rPr lang="cs-CZ" sz="2200" dirty="0">
                <a:solidFill>
                  <a:srgbClr val="660033"/>
                </a:solidFill>
                <a:latin typeface="Century Schoolbook" panose="02040604050505020304" pitchFamily="18" charset="0"/>
              </a:rPr>
              <a:t>každodenní</a:t>
            </a:r>
            <a:r>
              <a:rPr lang="cs-CZ" sz="2200" dirty="0">
                <a:solidFill>
                  <a:srgbClr val="060238"/>
                </a:solidFill>
                <a:latin typeface="Century Schoolbook" panose="02040604050505020304" pitchFamily="18" charset="0"/>
              </a:rPr>
              <a:t> zkušenosti, literatura </a:t>
            </a:r>
          </a:p>
          <a:p>
            <a:r>
              <a:rPr lang="cs-CZ" sz="2200" dirty="0">
                <a:solidFill>
                  <a:srgbClr val="660033"/>
                </a:solidFill>
                <a:latin typeface="Century Schoolbook" panose="02040604050505020304" pitchFamily="18" charset="0"/>
              </a:rPr>
              <a:t>vycházející z empirického prostředí </a:t>
            </a:r>
            <a:r>
              <a:rPr lang="cs-CZ" sz="2200" dirty="0">
                <a:solidFill>
                  <a:srgbClr val="060238"/>
                </a:solidFill>
                <a:latin typeface="Century Schoolbook" panose="02040604050505020304" pitchFamily="18" charset="0"/>
              </a:rPr>
              <a:t>autora </a:t>
            </a:r>
          </a:p>
          <a:p>
            <a:r>
              <a:rPr lang="cs-CZ" sz="2200" dirty="0">
                <a:solidFill>
                  <a:srgbClr val="060238"/>
                </a:solidFill>
                <a:latin typeface="Century Schoolbook" panose="02040604050505020304" pitchFamily="18" charset="0"/>
              </a:rPr>
              <a:t>(James </a:t>
            </a:r>
            <a:r>
              <a:rPr lang="cs-CZ" sz="2200" dirty="0" err="1">
                <a:solidFill>
                  <a:srgbClr val="060238"/>
                </a:solidFill>
                <a:latin typeface="Century Schoolbook" panose="02040604050505020304" pitchFamily="18" charset="0"/>
              </a:rPr>
              <a:t>Gunn</a:t>
            </a:r>
            <a:r>
              <a:rPr lang="cs-CZ" sz="2200" dirty="0">
                <a:solidFill>
                  <a:srgbClr val="060238"/>
                </a:solidFill>
                <a:latin typeface="Century Schoolbook" panose="02040604050505020304" pitchFamily="18" charset="0"/>
              </a:rPr>
              <a:t>, </a:t>
            </a:r>
            <a:r>
              <a:rPr lang="cs-CZ" sz="2200" dirty="0" err="1">
                <a:solidFill>
                  <a:srgbClr val="060238"/>
                </a:solidFill>
                <a:latin typeface="Century Schoolbook" panose="02040604050505020304" pitchFamily="18" charset="0"/>
              </a:rPr>
              <a:t>Darko</a:t>
            </a:r>
            <a:r>
              <a:rPr lang="cs-CZ" sz="2200" dirty="0">
                <a:solidFill>
                  <a:srgbClr val="060238"/>
                </a:solidFill>
                <a:latin typeface="Century Schoolbook" panose="02040604050505020304" pitchFamily="18" charset="0"/>
              </a:rPr>
              <a:t> </a:t>
            </a:r>
            <a:r>
              <a:rPr lang="cs-CZ" sz="2200" dirty="0" err="1">
                <a:solidFill>
                  <a:srgbClr val="060238"/>
                </a:solidFill>
                <a:latin typeface="Century Schoolbook" panose="02040604050505020304" pitchFamily="18" charset="0"/>
              </a:rPr>
              <a:t>Suvin</a:t>
            </a:r>
            <a:r>
              <a:rPr lang="cs-CZ" sz="2200" dirty="0">
                <a:solidFill>
                  <a:srgbClr val="060238"/>
                </a:solidFill>
                <a:latin typeface="Century Schoolbook" panose="02040604050505020304" pitchFamily="18" charset="0"/>
              </a:rPr>
              <a:t>)</a:t>
            </a:r>
          </a:p>
          <a:p>
            <a:r>
              <a:rPr lang="cs-CZ" sz="2200" dirty="0">
                <a:solidFill>
                  <a:srgbClr val="660033"/>
                </a:solidFill>
                <a:latin typeface="Century Schoolbook" panose="02040604050505020304" pitchFamily="18" charset="0"/>
              </a:rPr>
              <a:t>Běžná</a:t>
            </a:r>
            <a:r>
              <a:rPr lang="cs-CZ" sz="2200" dirty="0">
                <a:solidFill>
                  <a:srgbClr val="060238"/>
                </a:solidFill>
                <a:latin typeface="Century Schoolbook" panose="02040604050505020304" pitchFamily="18" charset="0"/>
              </a:rPr>
              <a:t> (</a:t>
            </a:r>
            <a:r>
              <a:rPr lang="cs-CZ" sz="2200" dirty="0" err="1">
                <a:solidFill>
                  <a:srgbClr val="060238"/>
                </a:solidFill>
                <a:latin typeface="Century Schoolbook" panose="02040604050505020304" pitchFamily="18" charset="0"/>
              </a:rPr>
              <a:t>mundane</a:t>
            </a:r>
            <a:r>
              <a:rPr lang="cs-CZ" sz="2200" dirty="0">
                <a:solidFill>
                  <a:srgbClr val="060238"/>
                </a:solidFill>
                <a:latin typeface="Century Schoolbook" panose="02040604050505020304" pitchFamily="18" charset="0"/>
              </a:rPr>
              <a:t>) literatura (Samuel R. </a:t>
            </a:r>
            <a:r>
              <a:rPr lang="cs-CZ" sz="2200" dirty="0" err="1">
                <a:solidFill>
                  <a:srgbClr val="060238"/>
                </a:solidFill>
                <a:latin typeface="Century Schoolbook" panose="02040604050505020304" pitchFamily="18" charset="0"/>
              </a:rPr>
              <a:t>Delany</a:t>
            </a:r>
            <a:r>
              <a:rPr lang="cs-CZ" sz="2200" dirty="0">
                <a:solidFill>
                  <a:srgbClr val="060238"/>
                </a:solidFill>
                <a:latin typeface="Century Schoolbook" panose="02040604050505020304" pitchFamily="18" charset="0"/>
              </a:rPr>
              <a:t>).</a:t>
            </a:r>
          </a:p>
        </p:txBody>
      </p:sp>
      <p:sp>
        <p:nvSpPr>
          <p:cNvPr id="4" name="Nadpis 3">
            <a:extLst>
              <a:ext uri="{FF2B5EF4-FFF2-40B4-BE49-F238E27FC236}">
                <a16:creationId xmlns:a16="http://schemas.microsoft.com/office/drawing/2014/main" id="{6697DDC8-CD35-4331-B790-C1B6CC33C3CC}"/>
              </a:ext>
            </a:extLst>
          </p:cNvPr>
          <p:cNvSpPr>
            <a:spLocks noGrp="1"/>
          </p:cNvSpPr>
          <p:nvPr>
            <p:ph type="title"/>
          </p:nvPr>
        </p:nvSpPr>
        <p:spPr>
          <a:xfrm>
            <a:off x="8896" y="-4837"/>
            <a:ext cx="8136904" cy="700182"/>
          </a:xfrm>
        </p:spPr>
        <p:txBody>
          <a:bodyPr>
            <a:noAutofit/>
          </a:bodyPr>
          <a:lstStyle/>
          <a:p>
            <a:r>
              <a:rPr lang="cs-CZ" dirty="0" err="1">
                <a:solidFill>
                  <a:srgbClr val="660033"/>
                </a:solidFill>
                <a:latin typeface="Century Schoolbook" panose="02040604050505020304" pitchFamily="18" charset="0"/>
              </a:rPr>
              <a:t>Mundane</a:t>
            </a:r>
            <a:r>
              <a:rPr lang="cs-CZ" dirty="0">
                <a:solidFill>
                  <a:srgbClr val="660033"/>
                </a:solidFill>
                <a:latin typeface="Century Schoolbook" panose="02040604050505020304" pitchFamily="18" charset="0"/>
              </a:rPr>
              <a:t> fiction - </a:t>
            </a:r>
            <a:r>
              <a:rPr lang="cs-CZ" dirty="0" err="1">
                <a:solidFill>
                  <a:srgbClr val="660033"/>
                </a:solidFill>
                <a:latin typeface="Century Schoolbook" panose="02040604050505020304" pitchFamily="18" charset="0"/>
              </a:rPr>
              <a:t>mainstream</a:t>
            </a:r>
            <a:endParaRPr lang="cs-CZ" dirty="0">
              <a:solidFill>
                <a:srgbClr val="660033"/>
              </a:solidFill>
              <a:latin typeface="Century Schoolbook" panose="02040604050505020304" pitchFamily="18" charset="0"/>
            </a:endParaRPr>
          </a:p>
        </p:txBody>
      </p:sp>
      <p:sp>
        <p:nvSpPr>
          <p:cNvPr id="5" name="Obdélník 4">
            <a:extLst>
              <a:ext uri="{FF2B5EF4-FFF2-40B4-BE49-F238E27FC236}">
                <a16:creationId xmlns:a16="http://schemas.microsoft.com/office/drawing/2014/main" id="{E42E236F-0878-4E39-BDE3-9C97DF7769A8}"/>
              </a:ext>
            </a:extLst>
          </p:cNvPr>
          <p:cNvSpPr/>
          <p:nvPr/>
        </p:nvSpPr>
        <p:spPr>
          <a:xfrm>
            <a:off x="87720" y="3069540"/>
            <a:ext cx="7272808"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660033"/>
                </a:solidFill>
                <a:effectLst/>
                <a:uLnTx/>
                <a:uFillTx/>
                <a:latin typeface="Century Schoolbook" panose="02040604050505020304" pitchFamily="18" charset="0"/>
                <a:ea typeface="+mn-ea"/>
                <a:cs typeface="+mn-cs"/>
              </a:rPr>
              <a:t>…literatura nepřesahující rámec všední zkušenosti…</a:t>
            </a:r>
          </a:p>
        </p:txBody>
      </p:sp>
      <p:sp>
        <p:nvSpPr>
          <p:cNvPr id="6" name="Obdélník 5">
            <a:extLst>
              <a:ext uri="{FF2B5EF4-FFF2-40B4-BE49-F238E27FC236}">
                <a16:creationId xmlns:a16="http://schemas.microsoft.com/office/drawing/2014/main" id="{404DCFC7-C905-42A1-9705-B70862FE684A}"/>
              </a:ext>
            </a:extLst>
          </p:cNvPr>
          <p:cNvSpPr/>
          <p:nvPr/>
        </p:nvSpPr>
        <p:spPr>
          <a:xfrm>
            <a:off x="119336" y="3573016"/>
            <a:ext cx="12062832" cy="30764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Protože v diskurzu běžné beletrie je svět dán, můžeme každou větu v běžné beletrii použít jako součást hry připomínající psaní na klávesnici jedním prstem (</a:t>
            </a:r>
            <a:r>
              <a:rPr kumimoji="0" lang="cs-CZ" sz="2200" b="0" i="0" u="none" strike="noStrike" kern="1200" cap="none" spc="0" normalizeH="0" baseline="0" noProof="0" dirty="0" err="1">
                <a:ln>
                  <a:noFill/>
                </a:ln>
                <a:solidFill>
                  <a:srgbClr val="060238"/>
                </a:solidFill>
                <a:effectLst/>
                <a:uLnTx/>
                <a:uFillTx/>
                <a:latin typeface="Century Schoolbook" panose="02040604050505020304" pitchFamily="18" charset="0"/>
                <a:ea typeface="+mn-ea"/>
                <a:cs typeface="+mn-cs"/>
              </a:rPr>
              <a:t>hunt</a:t>
            </a: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-and-</a:t>
            </a:r>
            <a:r>
              <a:rPr kumimoji="0" lang="cs-CZ" sz="2200" b="0" i="0" u="none" strike="noStrike" kern="1200" cap="none" spc="0" normalizeH="0" baseline="0" noProof="0" dirty="0" err="1">
                <a:ln>
                  <a:noFill/>
                </a:ln>
                <a:solidFill>
                  <a:srgbClr val="060238"/>
                </a:solidFill>
                <a:effectLst/>
                <a:uLnTx/>
                <a:uFillTx/>
                <a:latin typeface="Century Schoolbook" panose="02040604050505020304" pitchFamily="18" charset="0"/>
                <a:ea typeface="+mn-ea"/>
                <a:cs typeface="+mn-cs"/>
              </a:rPr>
              <a:t>peck</a:t>
            </a: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 game). Dobře, jakou část světa musím vyvolat ve své představivosti […], pokud chci, aby příběh držel pohromadě? V science fiction svět příběhu dán není, je to spíše konstrukt, který se mění s každým příběhem. Při četbě SF musíme zapřáhnout mnohem více představivosti a spekulace. S každou větou se musíme ptát, co by ve světě příběhu mělo být odlišného od našeho světa, aby byla taková věta použita – a tak, jak se věty staví na sebe, sestavujeme svět ve specifickém dialogu, ve specifickém napětí s naší současnou představou skutečnosti.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Samuel R.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Delany</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Science Fiction and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Literature</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in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Speculations</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on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Speculations</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205:104</a:t>
            </a:r>
          </a:p>
        </p:txBody>
      </p:sp>
      <p:pic>
        <p:nvPicPr>
          <p:cNvPr id="7" name="Obrázek 6">
            <a:extLst>
              <a:ext uri="{FF2B5EF4-FFF2-40B4-BE49-F238E27FC236}">
                <a16:creationId xmlns:a16="http://schemas.microsoft.com/office/drawing/2014/main" id="{F1D7BF87-541C-4BE3-9353-06B8D57D46C6}"/>
              </a:ext>
            </a:extLst>
          </p:cNvPr>
          <p:cNvPicPr>
            <a:picLocks noChangeAspect="1"/>
          </p:cNvPicPr>
          <p:nvPr/>
        </p:nvPicPr>
        <p:blipFill>
          <a:blip r:embed="rId2"/>
          <a:stretch>
            <a:fillRect/>
          </a:stretch>
        </p:blipFill>
        <p:spPr>
          <a:xfrm>
            <a:off x="7176120" y="349226"/>
            <a:ext cx="4683608" cy="2634530"/>
          </a:xfrm>
          <a:prstGeom prst="roundRect">
            <a:avLst/>
          </a:prstGeom>
          <a:effectLst>
            <a:outerShdw blurRad="50800" dist="38100" dir="2700000" algn="tl" rotWithShape="0">
              <a:prstClr val="black">
                <a:alpha val="40000"/>
              </a:prstClr>
            </a:outerShdw>
          </a:effectLst>
        </p:spPr>
      </p:pic>
      <p:pic>
        <p:nvPicPr>
          <p:cNvPr id="8" name="Obrázek 7">
            <a:extLst>
              <a:ext uri="{FF2B5EF4-FFF2-40B4-BE49-F238E27FC236}">
                <a16:creationId xmlns:a16="http://schemas.microsoft.com/office/drawing/2014/main" id="{2ED643D8-603B-470C-AE65-787228369583}"/>
              </a:ext>
            </a:extLst>
          </p:cNvPr>
          <p:cNvPicPr>
            <a:picLocks noChangeAspect="1"/>
          </p:cNvPicPr>
          <p:nvPr/>
        </p:nvPicPr>
        <p:blipFill rotWithShape="1">
          <a:blip r:embed="rId3"/>
          <a:srcRect l="27145" t="7805" r="28903"/>
          <a:stretch/>
        </p:blipFill>
        <p:spPr>
          <a:xfrm>
            <a:off x="6233436" y="582991"/>
            <a:ext cx="1885367" cy="1977356"/>
          </a:xfrm>
          <a:prstGeom prst="ellipse">
            <a:avLst/>
          </a:prstGeom>
        </p:spPr>
      </p:pic>
    </p:spTree>
    <p:extLst>
      <p:ext uri="{BB962C8B-B14F-4D97-AF65-F5344CB8AC3E}">
        <p14:creationId xmlns:p14="http://schemas.microsoft.com/office/powerpoint/2010/main" val="31101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25DB9F40-E81A-4121-A1DD-74174FA789E3}"/>
              </a:ext>
            </a:extLst>
          </p:cNvPr>
          <p:cNvSpPr>
            <a:spLocks noGrp="1"/>
          </p:cNvSpPr>
          <p:nvPr>
            <p:ph sz="quarter" idx="13"/>
          </p:nvPr>
        </p:nvSpPr>
        <p:spPr>
          <a:xfrm>
            <a:off x="124747" y="188639"/>
            <a:ext cx="6043261" cy="3240361"/>
          </a:xfrm>
        </p:spPr>
        <p:txBody>
          <a:bodyPr>
            <a:normAutofit/>
          </a:bodyPr>
          <a:lstStyle/>
          <a:p>
            <a:pPr algn="just"/>
            <a:r>
              <a:rPr lang="cs-CZ" sz="2200" dirty="0">
                <a:solidFill>
                  <a:srgbClr val="060238"/>
                </a:solidFill>
                <a:latin typeface="Century Schoolbook" panose="02040604050505020304" pitchFamily="18" charset="0"/>
              </a:rPr>
              <a:t>„Realistický autor </a:t>
            </a:r>
            <a:r>
              <a:rPr lang="cs-CZ" sz="2200" dirty="0" err="1">
                <a:solidFill>
                  <a:srgbClr val="060238"/>
                </a:solidFill>
                <a:latin typeface="Century Schoolbook" panose="02040604050505020304" pitchFamily="18" charset="0"/>
              </a:rPr>
              <a:t>sa</a:t>
            </a:r>
            <a:r>
              <a:rPr lang="cs-CZ" sz="2200" dirty="0">
                <a:solidFill>
                  <a:srgbClr val="060238"/>
                </a:solidFill>
                <a:latin typeface="Century Schoolbook" panose="02040604050505020304" pitchFamily="18" charset="0"/>
              </a:rPr>
              <a:t> </a:t>
            </a:r>
            <a:r>
              <a:rPr lang="cs-CZ" sz="2200" dirty="0" err="1">
                <a:solidFill>
                  <a:srgbClr val="060238"/>
                </a:solidFill>
                <a:latin typeface="Century Schoolbook" panose="02040604050505020304" pitchFamily="18" charset="0"/>
              </a:rPr>
              <a:t>delí</a:t>
            </a:r>
            <a:r>
              <a:rPr lang="cs-CZ" sz="2200" dirty="0">
                <a:solidFill>
                  <a:srgbClr val="060238"/>
                </a:solidFill>
                <a:latin typeface="Century Schoolbook" panose="02040604050505020304" pitchFamily="18" charset="0"/>
              </a:rPr>
              <a:t> s </a:t>
            </a:r>
            <a:r>
              <a:rPr lang="cs-CZ" sz="2200" dirty="0" err="1">
                <a:solidFill>
                  <a:srgbClr val="060238"/>
                </a:solidFill>
                <a:latin typeface="Century Schoolbook" panose="02040604050505020304" pitchFamily="18" charset="0"/>
              </a:rPr>
              <a:t>čitateľom</a:t>
            </a:r>
            <a:r>
              <a:rPr lang="cs-CZ" sz="2200" dirty="0">
                <a:solidFill>
                  <a:srgbClr val="060238"/>
                </a:solidFill>
                <a:latin typeface="Century Schoolbook" panose="02040604050505020304" pitchFamily="18" charset="0"/>
              </a:rPr>
              <a:t> o </a:t>
            </a:r>
            <a:r>
              <a:rPr lang="cs-CZ" sz="2200" dirty="0" err="1">
                <a:solidFill>
                  <a:srgbClr val="060238"/>
                </a:solidFill>
                <a:latin typeface="Century Schoolbook" panose="02040604050505020304" pitchFamily="18" charset="0"/>
              </a:rPr>
              <a:t>svoju</a:t>
            </a:r>
            <a:r>
              <a:rPr lang="cs-CZ" sz="2200" dirty="0">
                <a:solidFill>
                  <a:srgbClr val="060238"/>
                </a:solidFill>
                <a:latin typeface="Century Schoolbook" panose="02040604050505020304" pitchFamily="18" charset="0"/>
              </a:rPr>
              <a:t> </a:t>
            </a:r>
            <a:r>
              <a:rPr lang="cs-CZ" sz="2200" dirty="0" err="1">
                <a:solidFill>
                  <a:srgbClr val="060238"/>
                </a:solidFill>
                <a:latin typeface="Century Schoolbook" panose="02040604050505020304" pitchFamily="18" charset="0"/>
              </a:rPr>
              <a:t>predstavu</a:t>
            </a:r>
            <a:r>
              <a:rPr lang="cs-CZ" sz="2200" dirty="0">
                <a:solidFill>
                  <a:srgbClr val="060238"/>
                </a:solidFill>
                <a:latin typeface="Century Schoolbook" panose="02040604050505020304" pitchFamily="18" charset="0"/>
              </a:rPr>
              <a:t> </a:t>
            </a:r>
            <a:r>
              <a:rPr lang="cs-CZ" sz="2200" dirty="0" err="1">
                <a:solidFill>
                  <a:srgbClr val="060238"/>
                </a:solidFill>
                <a:latin typeface="Century Schoolbook" panose="02040604050505020304" pitchFamily="18" charset="0"/>
              </a:rPr>
              <a:t>známej</a:t>
            </a:r>
            <a:r>
              <a:rPr lang="cs-CZ" sz="2200" dirty="0">
                <a:solidFill>
                  <a:srgbClr val="060238"/>
                </a:solidFill>
                <a:latin typeface="Century Schoolbook" panose="02040604050505020304" pitchFamily="18" charset="0"/>
              </a:rPr>
              <a:t> </a:t>
            </a:r>
            <a:r>
              <a:rPr lang="cs-CZ" sz="2200" dirty="0" err="1">
                <a:solidFill>
                  <a:srgbClr val="060238"/>
                </a:solidFill>
                <a:latin typeface="Century Schoolbook" panose="02040604050505020304" pitchFamily="18" charset="0"/>
              </a:rPr>
              <a:t>skutočnosti</a:t>
            </a:r>
            <a:r>
              <a:rPr lang="cs-CZ" sz="2200" dirty="0">
                <a:solidFill>
                  <a:srgbClr val="060238"/>
                </a:solidFill>
                <a:latin typeface="Century Schoolbook" panose="02040604050505020304" pitchFamily="18" charset="0"/>
              </a:rPr>
              <a:t>, autor fantastického </a:t>
            </a:r>
            <a:r>
              <a:rPr lang="cs-CZ" sz="2200" dirty="0" err="1">
                <a:solidFill>
                  <a:srgbClr val="060238"/>
                </a:solidFill>
                <a:latin typeface="Century Schoolbook" panose="02040604050505020304" pitchFamily="18" charset="0"/>
              </a:rPr>
              <a:t>diela</a:t>
            </a:r>
            <a:r>
              <a:rPr lang="cs-CZ" sz="2200" dirty="0">
                <a:solidFill>
                  <a:srgbClr val="060238"/>
                </a:solidFill>
                <a:latin typeface="Century Schoolbook" panose="02040604050505020304" pitchFamily="18" charset="0"/>
              </a:rPr>
              <a:t> ho </a:t>
            </a:r>
            <a:r>
              <a:rPr lang="cs-CZ" sz="2200" dirty="0" err="1">
                <a:solidFill>
                  <a:srgbClr val="060238"/>
                </a:solidFill>
                <a:latin typeface="Century Schoolbook" panose="02040604050505020304" pitchFamily="18" charset="0"/>
              </a:rPr>
              <a:t>vyzýva</a:t>
            </a:r>
            <a:r>
              <a:rPr lang="cs-CZ" sz="2200" dirty="0">
                <a:solidFill>
                  <a:srgbClr val="060238"/>
                </a:solidFill>
                <a:latin typeface="Century Schoolbook" panose="02040604050505020304" pitchFamily="18" charset="0"/>
              </a:rPr>
              <a:t> na </a:t>
            </a:r>
            <a:r>
              <a:rPr lang="cs-CZ" sz="2200" dirty="0" err="1">
                <a:solidFill>
                  <a:srgbClr val="060238"/>
                </a:solidFill>
                <a:latin typeface="Century Schoolbook" panose="02040604050505020304" pitchFamily="18" charset="0"/>
              </a:rPr>
              <a:t>dialóg</a:t>
            </a:r>
            <a:r>
              <a:rPr lang="cs-CZ" sz="2200" dirty="0">
                <a:solidFill>
                  <a:srgbClr val="060238"/>
                </a:solidFill>
                <a:latin typeface="Century Schoolbook" panose="02040604050505020304" pitchFamily="18" charset="0"/>
              </a:rPr>
              <a:t> o </a:t>
            </a:r>
            <a:r>
              <a:rPr lang="cs-CZ" sz="2200" dirty="0" err="1">
                <a:solidFill>
                  <a:srgbClr val="060238"/>
                </a:solidFill>
                <a:latin typeface="Century Schoolbook" panose="02040604050505020304" pitchFamily="18" charset="0"/>
              </a:rPr>
              <a:t>svojej</a:t>
            </a:r>
            <a:r>
              <a:rPr lang="cs-CZ" sz="2200" dirty="0">
                <a:solidFill>
                  <a:srgbClr val="060238"/>
                </a:solidFill>
                <a:latin typeface="Century Schoolbook" panose="02040604050505020304" pitchFamily="18" charset="0"/>
              </a:rPr>
              <a:t> hypotéze </a:t>
            </a:r>
            <a:r>
              <a:rPr lang="cs-CZ" sz="2200" dirty="0" err="1">
                <a:solidFill>
                  <a:srgbClr val="060238"/>
                </a:solidFill>
                <a:latin typeface="Century Schoolbook" panose="02040604050505020304" pitchFamily="18" charset="0"/>
              </a:rPr>
              <a:t>neznámeho</a:t>
            </a:r>
            <a:r>
              <a:rPr lang="cs-CZ" sz="2200" dirty="0">
                <a:solidFill>
                  <a:srgbClr val="060238"/>
                </a:solidFill>
                <a:latin typeface="Century Schoolbook" panose="02040604050505020304" pitchFamily="18" charset="0"/>
              </a:rPr>
              <a:t> světa.“</a:t>
            </a:r>
          </a:p>
          <a:p>
            <a:pPr algn="just"/>
            <a:r>
              <a:rPr lang="cs-CZ" sz="2200" dirty="0">
                <a:solidFill>
                  <a:srgbClr val="060238"/>
                </a:solidFill>
                <a:latin typeface="Century Schoolbook" panose="02040604050505020304" pitchFamily="18" charset="0"/>
              </a:rPr>
              <a:t>V realistické literatuře „</a:t>
            </a:r>
            <a:r>
              <a:rPr lang="pl-PL" sz="2200" dirty="0">
                <a:solidFill>
                  <a:srgbClr val="060238"/>
                </a:solidFill>
                <a:latin typeface="Century Schoolbook" panose="02040604050505020304" pitchFamily="18" charset="0"/>
              </a:rPr>
              <a:t>často nachádzame odpovede bez otázok</a:t>
            </a:r>
            <a:r>
              <a:rPr lang="cs-CZ" sz="2200" dirty="0">
                <a:solidFill>
                  <a:srgbClr val="060238"/>
                </a:solidFill>
                <a:latin typeface="Century Schoolbook" panose="02040604050505020304" pitchFamily="18" charset="0"/>
              </a:rPr>
              <a:t>“.</a:t>
            </a:r>
          </a:p>
          <a:p>
            <a:r>
              <a:rPr lang="cs-CZ" sz="1600" dirty="0">
                <a:solidFill>
                  <a:srgbClr val="003300"/>
                </a:solidFill>
                <a:latin typeface="Century Schoolbook" panose="02040604050505020304" pitchFamily="18" charset="0"/>
              </a:rPr>
              <a:t>Ondrej Herec: Fantastika a realizmus, 1999: 16</a:t>
            </a:r>
            <a:endParaRPr lang="cs-CZ" sz="1400" dirty="0">
              <a:solidFill>
                <a:srgbClr val="003300"/>
              </a:solidFill>
              <a:latin typeface="Century Schoolbook" panose="02040604050505020304" pitchFamily="18" charset="0"/>
            </a:endParaRPr>
          </a:p>
        </p:txBody>
      </p:sp>
      <p:sp>
        <p:nvSpPr>
          <p:cNvPr id="3" name="Zástupný symbol pro číslo snímku 2">
            <a:extLst>
              <a:ext uri="{FF2B5EF4-FFF2-40B4-BE49-F238E27FC236}">
                <a16:creationId xmlns:a16="http://schemas.microsoft.com/office/drawing/2014/main" id="{38A2B027-9769-4740-B4B8-1D081C1CB1FA}"/>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EF6DA-FB22-4A4B-9D47-E41F874BAA9A}" type="slidenum">
              <a:rPr kumimoji="0" lang="cs-CZ" sz="1000" b="1" i="0" u="none" strike="noStrike" kern="1200" cap="none" spc="0" normalizeH="0" baseline="0" noProof="0" smtClean="0">
                <a:ln>
                  <a:noFill/>
                </a:ln>
                <a:solidFill>
                  <a:srgbClr val="FFE69D">
                    <a:alpha val="65000"/>
                  </a:srgb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s-CZ" sz="1000" b="1" i="0" u="none" strike="noStrike" kern="1200" cap="none" spc="0" normalizeH="0" baseline="0" noProof="0">
              <a:ln>
                <a:noFill/>
              </a:ln>
              <a:solidFill>
                <a:srgbClr val="FFE69D">
                  <a:alpha val="65000"/>
                </a:srgbClr>
              </a:solidFill>
              <a:effectLst/>
              <a:uLnTx/>
              <a:uFillTx/>
              <a:latin typeface="Corbel"/>
              <a:ea typeface="+mn-ea"/>
              <a:cs typeface="+mn-cs"/>
            </a:endParaRPr>
          </a:p>
        </p:txBody>
      </p:sp>
      <p:sp>
        <p:nvSpPr>
          <p:cNvPr id="6" name="Obdélník 5">
            <a:extLst>
              <a:ext uri="{FF2B5EF4-FFF2-40B4-BE49-F238E27FC236}">
                <a16:creationId xmlns:a16="http://schemas.microsoft.com/office/drawing/2014/main" id="{BA77444F-079E-42CB-9444-B15CAECA21DF}"/>
              </a:ext>
            </a:extLst>
          </p:cNvPr>
          <p:cNvSpPr/>
          <p:nvPr/>
        </p:nvSpPr>
        <p:spPr>
          <a:xfrm>
            <a:off x="17546" y="3814834"/>
            <a:ext cx="10713803" cy="295465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„Protože fantasy nesměřuje k napětí mezi nadpřirozeným a přirozeným prostředím empirického autora, její monotónní snižování všech možných horizontů až k smrti z ní činí jen </a:t>
            </a:r>
            <a:r>
              <a:rPr kumimoji="0" lang="cs-CZ" sz="2200" b="0" i="0" u="none" strike="noStrike" kern="1200" cap="none" spc="0" normalizeH="0" baseline="0" noProof="0" dirty="0" err="1">
                <a:ln>
                  <a:noFill/>
                </a:ln>
                <a:solidFill>
                  <a:srgbClr val="060238"/>
                </a:solidFill>
                <a:effectLst/>
                <a:uLnTx/>
                <a:uFillTx/>
                <a:latin typeface="Century Schoolbook" panose="02040604050505020304" pitchFamily="18" charset="0"/>
                <a:ea typeface="+mn-ea"/>
                <a:cs typeface="+mn-cs"/>
              </a:rPr>
              <a:t>subliteraturu</a:t>
            </a: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 mystifikace. Komerční řazení do stejné kategorie jako science fiction je tak závažnou medvědí službou a </a:t>
            </a:r>
            <a:r>
              <a:rPr kumimoji="0" lang="cs-CZ" sz="2200" b="0" i="0" u="none" strike="noStrike" kern="1200" cap="none" spc="0" normalizeH="0" baseline="0" noProof="0" dirty="0" err="1">
                <a:ln>
                  <a:noFill/>
                </a:ln>
                <a:solidFill>
                  <a:srgbClr val="060238"/>
                </a:solidFill>
                <a:effectLst/>
                <a:uLnTx/>
                <a:uFillTx/>
                <a:latin typeface="Century Schoolbook" panose="02040604050505020304" pitchFamily="18" charset="0"/>
                <a:ea typeface="+mn-ea"/>
                <a:cs typeface="+mn-cs"/>
              </a:rPr>
              <a:t>sociopatologickým</a:t>
            </a: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 jevem.“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Darko</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Suvin</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Estrangement</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and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Cognition</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in </a:t>
            </a:r>
            <a:r>
              <a:rPr kumimoji="0" lang="en-US"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Speculations on</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en-US"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Speculation, Theories of Science Fiction</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2005:28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highlight>
                  <a:srgbClr val="FFFF00"/>
                </a:highlight>
                <a:uLnTx/>
                <a:uFillTx/>
                <a:latin typeface="Century Schoolbook" panose="02040604050505020304" pitchFamily="18" charset="0"/>
                <a:ea typeface="+mn-ea"/>
                <a:cs typeface="+mn-cs"/>
              </a:rPr>
              <a:t>Parazitismus fantasy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endParaRPr>
          </a:p>
        </p:txBody>
      </p:sp>
      <p:pic>
        <p:nvPicPr>
          <p:cNvPr id="4" name="Obrázek 3">
            <a:extLst>
              <a:ext uri="{FF2B5EF4-FFF2-40B4-BE49-F238E27FC236}">
                <a16:creationId xmlns:a16="http://schemas.microsoft.com/office/drawing/2014/main" id="{435B8725-97BD-4E3B-8DF2-53359430D2CD}"/>
              </a:ext>
            </a:extLst>
          </p:cNvPr>
          <p:cNvPicPr>
            <a:picLocks noChangeAspect="1"/>
          </p:cNvPicPr>
          <p:nvPr/>
        </p:nvPicPr>
        <p:blipFill>
          <a:blip r:embed="rId3"/>
          <a:stretch>
            <a:fillRect/>
          </a:stretch>
        </p:blipFill>
        <p:spPr>
          <a:xfrm>
            <a:off x="6384032" y="212496"/>
            <a:ext cx="5114904" cy="2864346"/>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882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57520C9-51AE-4E07-B170-BEFC38D0A9C9}"/>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EF6DA-FB22-4A4B-9D47-E41F874BAA9A}" type="slidenum">
              <a:rPr kumimoji="0" lang="cs-CZ" sz="1000" b="1" i="0" u="none" strike="noStrike" kern="1200" cap="none" spc="0" normalizeH="0" baseline="0" noProof="0" smtClean="0">
                <a:ln>
                  <a:noFill/>
                </a:ln>
                <a:solidFill>
                  <a:srgbClr val="FFE69D">
                    <a:alpha val="65000"/>
                  </a:srgb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cs-CZ" sz="1000" b="1" i="0" u="none" strike="noStrike" kern="1200" cap="none" spc="0" normalizeH="0" baseline="0" noProof="0">
              <a:ln>
                <a:noFill/>
              </a:ln>
              <a:solidFill>
                <a:srgbClr val="FFE69D">
                  <a:alpha val="65000"/>
                </a:srgbClr>
              </a:solidFill>
              <a:effectLst/>
              <a:uLnTx/>
              <a:uFillTx/>
              <a:latin typeface="Corbel"/>
              <a:ea typeface="+mn-ea"/>
              <a:cs typeface="+mn-cs"/>
            </a:endParaRPr>
          </a:p>
        </p:txBody>
      </p:sp>
      <p:sp>
        <p:nvSpPr>
          <p:cNvPr id="5" name="Obdélník 4">
            <a:extLst>
              <a:ext uri="{FF2B5EF4-FFF2-40B4-BE49-F238E27FC236}">
                <a16:creationId xmlns:a16="http://schemas.microsoft.com/office/drawing/2014/main" id="{AF4A537E-3C61-4DB7-AE50-91FFB52CE466}"/>
              </a:ext>
            </a:extLst>
          </p:cNvPr>
          <p:cNvSpPr/>
          <p:nvPr/>
        </p:nvSpPr>
        <p:spPr>
          <a:xfrm>
            <a:off x="-9832" y="404664"/>
            <a:ext cx="12201832" cy="4924425"/>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Marek </a:t>
            </a:r>
            <a:r>
              <a:rPr kumimoji="0" lang="cs-CZ" sz="22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Oziewicz</a:t>
            </a:r>
            <a:r>
              <a:rPr kumimoji="0" lang="cs-CZ" sz="22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a:t>
            </a:r>
            <a:r>
              <a:rPr kumimoji="0" lang="en-US" sz="22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Justice in Young Adult Speculative Fiction: A Cognitive Reading</a:t>
            </a:r>
            <a:r>
              <a:rPr kumimoji="0" lang="cs-CZ" sz="22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2015</a:t>
            </a:r>
            <a:endParaRPr kumimoji="0" lang="en-US" sz="22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endParaRPr>
          </a:p>
          <a:p>
            <a:pPr marL="0" marR="0" lvl="0" indent="0" algn="just"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Umožňuje ověřovat hypotetické situace, které ještě nenastaly, ale jsou teoreticky možné. </a:t>
            </a:r>
          </a:p>
          <a:p>
            <a:pPr marL="0" marR="0" lvl="0" indent="0" algn="just"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Je nejlepším nástrojem pro myšlenkové experimenty se situacemi, které jsou v aktuálním světě nemožné, a tak rozšiřují kognitivní pružnost čtenáře za hranice dané reality. </a:t>
            </a:r>
          </a:p>
          <a:p>
            <a:pPr marL="0" marR="0" lvl="0" indent="0" algn="just"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Umožňuje uvažovat nad otázkami esenciálními pro lidskou existenci, na které věda zatím nenašla odpověď. </a:t>
            </a:r>
          </a:p>
          <a:p>
            <a:pPr marL="0" marR="0" lvl="0" indent="0" algn="just"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Poskytuje svým čtenářům jedinečný požitek prostřednictvím příběhů, jež se vymykají z hranic možného; plní tak sny o </a:t>
            </a:r>
            <a:r>
              <a:rPr kumimoji="0" lang="cs-CZ" sz="2200" b="0" i="0" u="none" strike="noStrike" kern="1200" cap="none" spc="30" normalizeH="0" baseline="0" noProof="0" dirty="0" err="1">
                <a:ln>
                  <a:noFill/>
                </a:ln>
                <a:solidFill>
                  <a:srgbClr val="060238"/>
                </a:solidFill>
                <a:effectLst/>
                <a:uLnTx/>
                <a:uFillTx/>
                <a:latin typeface="Century Schoolbook" panose="02040604050505020304" pitchFamily="18" charset="0"/>
                <a:ea typeface="+mn-ea"/>
                <a:cs typeface="Tahoma" pitchFamily="34" charset="0"/>
              </a:rPr>
              <a:t>podivuhodnu</a:t>
            </a: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 a nadpřirozenu vstupujícím do lidského života.</a:t>
            </a:r>
          </a:p>
          <a:p>
            <a:pPr marL="0" marR="0" lvl="0" indent="0" algn="just"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Fantastická literatura má globální dosah. Zatímco i ta nejlepší mimetická literatura je primárně zaměřena na zemi svého původu, fantastika závisející na fantazijních místech, postavách, kulturách a rasách snadněji překračuje hranice v aktuálním světě. (12-13).</a:t>
            </a:r>
          </a:p>
        </p:txBody>
      </p:sp>
    </p:spTree>
    <p:extLst>
      <p:ext uri="{BB962C8B-B14F-4D97-AF65-F5344CB8AC3E}">
        <p14:creationId xmlns:p14="http://schemas.microsoft.com/office/powerpoint/2010/main" val="1462221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0730F7-110C-440A-9915-B504D1D94A86}"/>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EF6DA-FB22-4A4B-9D47-E41F874BAA9A}" type="slidenum">
              <a:rPr kumimoji="0" lang="cs-CZ" sz="1000" b="1" i="0" u="none" strike="noStrike" kern="1200" cap="none" spc="0" normalizeH="0" baseline="0" noProof="0" smtClean="0">
                <a:ln>
                  <a:noFill/>
                </a:ln>
                <a:solidFill>
                  <a:srgbClr val="FFE69D">
                    <a:alpha val="65000"/>
                  </a:srgb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cs-CZ" sz="1000" b="1" i="0" u="none" strike="noStrike" kern="1200" cap="none" spc="0" normalizeH="0" baseline="0" noProof="0">
              <a:ln>
                <a:noFill/>
              </a:ln>
              <a:solidFill>
                <a:srgbClr val="FFE69D">
                  <a:alpha val="65000"/>
                </a:srgbClr>
              </a:solidFill>
              <a:effectLst/>
              <a:uLnTx/>
              <a:uFillTx/>
              <a:latin typeface="Corbel"/>
              <a:ea typeface="+mn-ea"/>
              <a:cs typeface="+mn-cs"/>
            </a:endParaRPr>
          </a:p>
        </p:txBody>
      </p:sp>
      <p:sp>
        <p:nvSpPr>
          <p:cNvPr id="5" name="Obdélník 4">
            <a:extLst>
              <a:ext uri="{FF2B5EF4-FFF2-40B4-BE49-F238E27FC236}">
                <a16:creationId xmlns:a16="http://schemas.microsoft.com/office/drawing/2014/main" id="{38FB6AD4-53AD-42B8-AB3D-E532BA58CE5A}"/>
              </a:ext>
            </a:extLst>
          </p:cNvPr>
          <p:cNvSpPr/>
          <p:nvPr/>
        </p:nvSpPr>
        <p:spPr>
          <a:xfrm>
            <a:off x="438979" y="4269616"/>
            <a:ext cx="11417661" cy="1785104"/>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Svět fantasy stimuluje kognitivní činnost jiným způsobem než mimetická fikce. Čtenáři musí být ve střehu; nemohou brát nic za samozřejmé; potřebují si poskládat fakta do koherentního celku, aby pochopili, jak tento možný svět funguje; potřebují zaměstnat pozornost, představivost a paměť. Čím náročnější a namáhavější je orientace čtenáře v možném světě, tím lépe pro kognitivní vývoj (33-34). </a:t>
            </a:r>
          </a:p>
        </p:txBody>
      </p:sp>
      <p:sp>
        <p:nvSpPr>
          <p:cNvPr id="6" name="Obdélník 5">
            <a:extLst>
              <a:ext uri="{FF2B5EF4-FFF2-40B4-BE49-F238E27FC236}">
                <a16:creationId xmlns:a16="http://schemas.microsoft.com/office/drawing/2014/main" id="{C4A32D5D-3A63-40CB-BCDA-9DEF2F7FE314}"/>
              </a:ext>
            </a:extLst>
          </p:cNvPr>
          <p:cNvSpPr/>
          <p:nvPr/>
        </p:nvSpPr>
        <p:spPr>
          <a:xfrm>
            <a:off x="357775" y="1702687"/>
            <a:ext cx="109886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Fantasy je opakovaně osočována z únikovosti. Pokud vůbec fantasy přináší poznání skutečného světa, tak rozhodně radikálně odlišným způsobem než realismus (29).</a:t>
            </a:r>
          </a:p>
        </p:txBody>
      </p:sp>
      <p:sp>
        <p:nvSpPr>
          <p:cNvPr id="7" name="Obdélník 6">
            <a:extLst>
              <a:ext uri="{FF2B5EF4-FFF2-40B4-BE49-F238E27FC236}">
                <a16:creationId xmlns:a16="http://schemas.microsoft.com/office/drawing/2014/main" id="{916B0119-F7AD-4D9E-9A67-BFDE563A1885}"/>
              </a:ext>
            </a:extLst>
          </p:cNvPr>
          <p:cNvSpPr/>
          <p:nvPr/>
        </p:nvSpPr>
        <p:spPr>
          <a:xfrm>
            <a:off x="327501" y="2917142"/>
            <a:ext cx="11640616" cy="110799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Fantasy má řadu strategií jak pro vytváření, tak pro oslabování iluze známosti (</a:t>
            </a:r>
            <a:r>
              <a:rPr kumimoji="0" lang="cs-CZ" sz="2200" b="0" i="0" u="none" strike="noStrike" kern="1200" cap="none" spc="0" normalizeH="0" baseline="0" noProof="0" dirty="0" err="1">
                <a:ln>
                  <a:noFill/>
                </a:ln>
                <a:solidFill>
                  <a:srgbClr val="060238"/>
                </a:solidFill>
                <a:effectLst/>
                <a:uLnTx/>
                <a:uFillTx/>
                <a:latin typeface="Century Schoolbook" panose="02040604050505020304" pitchFamily="18" charset="0"/>
                <a:ea typeface="+mn-ea"/>
                <a:cs typeface="+mn-cs"/>
              </a:rPr>
              <a:t>familiarity</a:t>
            </a: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 Smyslem fantasy je zobrazovat skutečný svět v přestrojení, jako metaforu (44).</a:t>
            </a:r>
          </a:p>
        </p:txBody>
      </p:sp>
      <p:sp>
        <p:nvSpPr>
          <p:cNvPr id="8" name="Obdélník 7">
            <a:extLst>
              <a:ext uri="{FF2B5EF4-FFF2-40B4-BE49-F238E27FC236}">
                <a16:creationId xmlns:a16="http://schemas.microsoft.com/office/drawing/2014/main" id="{130DCDEF-AC23-4DBE-8BDB-CED98024FCB4}"/>
              </a:ext>
            </a:extLst>
          </p:cNvPr>
          <p:cNvSpPr/>
          <p:nvPr/>
        </p:nvSpPr>
        <p:spPr>
          <a:xfrm>
            <a:off x="551384" y="144129"/>
            <a:ext cx="1164061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300"/>
                </a:solidFill>
                <a:effectLst/>
                <a:uLnTx/>
                <a:uFillTx/>
                <a:latin typeface="Corbel"/>
                <a:ea typeface="+mn-ea"/>
                <a:cs typeface="+mn-cs"/>
              </a:rPr>
              <a:t>Maria </a:t>
            </a:r>
            <a:r>
              <a:rPr kumimoji="0" lang="en-US" sz="3600" b="0" i="0" u="none" strike="noStrike" kern="1200" cap="none" spc="0" normalizeH="0" baseline="0" noProof="0" dirty="0" err="1">
                <a:ln>
                  <a:noFill/>
                </a:ln>
                <a:solidFill>
                  <a:srgbClr val="003300"/>
                </a:solidFill>
                <a:effectLst/>
                <a:uLnTx/>
                <a:uFillTx/>
                <a:latin typeface="Corbel"/>
                <a:ea typeface="+mn-ea"/>
                <a:cs typeface="+mn-cs"/>
              </a:rPr>
              <a:t>Nikolajeva</a:t>
            </a:r>
            <a:r>
              <a:rPr kumimoji="0" lang="en-US" sz="3600" b="0" i="0" u="none" strike="noStrike" kern="1200" cap="none" spc="0" normalizeH="0" baseline="0" noProof="0" dirty="0">
                <a:ln>
                  <a:noFill/>
                </a:ln>
                <a:solidFill>
                  <a:srgbClr val="003300"/>
                </a:solidFill>
                <a:effectLst/>
                <a:uLnTx/>
                <a:uFillTx/>
                <a:latin typeface="Corbel"/>
                <a:ea typeface="+mn-ea"/>
                <a:cs typeface="+mn-cs"/>
              </a:rPr>
              <a:t>: Reading for Learning: </a:t>
            </a:r>
            <a:endParaRPr kumimoji="0" lang="cs-CZ" sz="3600" b="0" i="0" u="none" strike="noStrike" kern="1200" cap="none" spc="0" normalizeH="0" baseline="0" noProof="0" dirty="0">
              <a:ln>
                <a:noFill/>
              </a:ln>
              <a:solidFill>
                <a:srgbClr val="003300"/>
              </a:solidFill>
              <a:effectLst/>
              <a:uLnTx/>
              <a:uFillTx/>
              <a:latin typeface="Corbe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300"/>
                </a:solidFill>
                <a:effectLst/>
                <a:uLnTx/>
                <a:uFillTx/>
                <a:latin typeface="Corbel"/>
                <a:ea typeface="+mn-ea"/>
                <a:cs typeface="+mn-cs"/>
              </a:rPr>
              <a:t>Cognitive Approaches to Children’s Literature, 2014</a:t>
            </a:r>
          </a:p>
        </p:txBody>
      </p:sp>
    </p:spTree>
    <p:extLst>
      <p:ext uri="{BB962C8B-B14F-4D97-AF65-F5344CB8AC3E}">
        <p14:creationId xmlns:p14="http://schemas.microsoft.com/office/powerpoint/2010/main" val="420451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9A638064-1EA7-4ADB-B28C-18F9F4FDD5FE}"/>
              </a:ext>
            </a:extLst>
          </p:cNvPr>
          <p:cNvSpPr>
            <a:spLocks noGrp="1"/>
          </p:cNvSpPr>
          <p:nvPr>
            <p:ph sz="quarter" idx="13"/>
          </p:nvPr>
        </p:nvSpPr>
        <p:spPr>
          <a:xfrm>
            <a:off x="119336" y="1"/>
            <a:ext cx="12072664" cy="4149079"/>
          </a:xfrm>
        </p:spPr>
        <p:txBody>
          <a:bodyPr>
            <a:noAutofit/>
          </a:bodyPr>
          <a:lstStyle/>
          <a:p>
            <a:pPr algn="just"/>
            <a:r>
              <a:rPr lang="cs-CZ" sz="2200" dirty="0">
                <a:solidFill>
                  <a:srgbClr val="060238"/>
                </a:solidFill>
                <a:latin typeface="Century Schoolbook" panose="02040604050505020304" pitchFamily="18" charset="0"/>
                <a:ea typeface="Calibri" panose="020F0502020204030204" pitchFamily="34" charset="0"/>
              </a:rPr>
              <a:t>„Science fiction je literatura konzumní a není ji tudíž možno posuzovat […] podle kritérií platných pro literaturu experimentální a laboratorní. Je založena na akčním mechanismu, který má vyvolat okamžitý, bezprostřední efekt. Výpravná vědeckofantastická literatura je založena na použití několika </a:t>
            </a:r>
            <a:r>
              <a:rPr lang="cs-CZ" sz="2200" dirty="0" err="1">
                <a:solidFill>
                  <a:srgbClr val="060238"/>
                </a:solidFill>
                <a:latin typeface="Century Schoolbook" panose="02040604050505020304" pitchFamily="18" charset="0"/>
                <a:ea typeface="Calibri" panose="020F0502020204030204" pitchFamily="34" charset="0"/>
              </a:rPr>
              <a:t>mytologemů</a:t>
            </a:r>
            <a:r>
              <a:rPr lang="cs-CZ" sz="2200" dirty="0">
                <a:solidFill>
                  <a:srgbClr val="060238"/>
                </a:solidFill>
                <a:latin typeface="Century Schoolbook" panose="02040604050505020304" pitchFamily="18" charset="0"/>
                <a:ea typeface="Calibri" panose="020F0502020204030204" pitchFamily="34" charset="0"/>
              </a:rPr>
              <a:t>. Univerzálnost „situací“ a problémů je tu hlavní podmínkou fungování děje.“</a:t>
            </a:r>
          </a:p>
          <a:p>
            <a:pPr algn="just"/>
            <a:r>
              <a:rPr lang="cs-CZ" sz="2200" dirty="0">
                <a:solidFill>
                  <a:srgbClr val="060238"/>
                </a:solidFill>
                <a:latin typeface="Century Schoolbook" panose="02040604050505020304" pitchFamily="18" charset="0"/>
              </a:rPr>
              <a:t>„Což ovšem znamená, že vědecko-fantastická literatura obsahuje něco, co moderní kultura od středověku a jeho renesančních odnoží nezná, a to institucionalizovaný repertoár postav, díky němuž každá typická situace, každý sumarizující emblém, charakter či figura získávají v očích čtenáře okamžitě kvalitu alegorického či morálního postoje a každý příběh se stává poselstvím, přesahujícím vnější sled faktů.“</a:t>
            </a:r>
          </a:p>
          <a:p>
            <a:pPr algn="just"/>
            <a:r>
              <a:rPr lang="cs-CZ" sz="1600" dirty="0">
                <a:solidFill>
                  <a:srgbClr val="003300"/>
                </a:solidFill>
                <a:latin typeface="Century Schoolbook" panose="02040604050505020304" pitchFamily="18" charset="0"/>
              </a:rPr>
              <a:t>Umberto </a:t>
            </a:r>
            <a:r>
              <a:rPr lang="cs-CZ" sz="1600" dirty="0" err="1">
                <a:solidFill>
                  <a:srgbClr val="003300"/>
                </a:solidFill>
                <a:latin typeface="Century Schoolbook" panose="02040604050505020304" pitchFamily="18" charset="0"/>
              </a:rPr>
              <a:t>Eco</a:t>
            </a:r>
            <a:r>
              <a:rPr lang="cs-CZ" sz="1600" dirty="0">
                <a:solidFill>
                  <a:srgbClr val="003300"/>
                </a:solidFill>
                <a:latin typeface="Century Schoolbook" panose="02040604050505020304" pitchFamily="18" charset="0"/>
              </a:rPr>
              <a:t>: O vědecko-fantastické literatuře, In Skeptikové a těšitelé, 1995 (1964): 403</a:t>
            </a:r>
          </a:p>
          <a:p>
            <a:endParaRPr lang="cs-CZ" sz="2200" dirty="0">
              <a:solidFill>
                <a:srgbClr val="060238"/>
              </a:solidFill>
              <a:latin typeface="Century Schoolbook" panose="02040604050505020304" pitchFamily="18" charset="0"/>
            </a:endParaRPr>
          </a:p>
        </p:txBody>
      </p:sp>
      <p:sp>
        <p:nvSpPr>
          <p:cNvPr id="5" name="Obdélník 4">
            <a:extLst>
              <a:ext uri="{FF2B5EF4-FFF2-40B4-BE49-F238E27FC236}">
                <a16:creationId xmlns:a16="http://schemas.microsoft.com/office/drawing/2014/main" id="{986936AE-2B70-4E08-B904-42743B234384}"/>
              </a:ext>
            </a:extLst>
          </p:cNvPr>
          <p:cNvSpPr/>
          <p:nvPr/>
        </p:nvSpPr>
        <p:spPr>
          <a:xfrm>
            <a:off x="189519" y="3951284"/>
            <a:ext cx="11626734" cy="110799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Calibri" panose="020F0502020204030204" pitchFamily="34" charset="0"/>
                <a:cs typeface="+mn-cs"/>
              </a:rPr>
              <a:t>„[…] dobrá science fiction je vědecky zajímavá ne proto, že mluví o technologických zázracích – a nemusela by o nich vůbec mluvit – ale proto, že se nabízí jako narativní hra se samou podstatou každé vědy, to jest s její </a:t>
            </a:r>
            <a:r>
              <a:rPr kumimoji="0" lang="cs-CZ" sz="2200" b="0" i="0" u="none" strike="noStrike" kern="1200" cap="none" spc="0" normalizeH="0" baseline="0" noProof="0" dirty="0" err="1">
                <a:ln>
                  <a:noFill/>
                </a:ln>
                <a:solidFill>
                  <a:srgbClr val="060238"/>
                </a:solidFill>
                <a:effectLst/>
                <a:uLnTx/>
                <a:uFillTx/>
                <a:latin typeface="Century Schoolbook" panose="02040604050505020304" pitchFamily="18" charset="0"/>
                <a:ea typeface="Calibri" panose="020F0502020204030204" pitchFamily="34" charset="0"/>
                <a:cs typeface="+mn-cs"/>
              </a:rPr>
              <a:t>předpokladovostí</a:t>
            </a: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Calibri" panose="020F0502020204030204" pitchFamily="34" charset="0"/>
                <a:cs typeface="+mn-cs"/>
              </a:rPr>
              <a:t>.“</a:t>
            </a:r>
            <a:endPar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endParaRPr>
          </a:p>
        </p:txBody>
      </p:sp>
      <p:sp>
        <p:nvSpPr>
          <p:cNvPr id="7" name="Obdélník 6">
            <a:extLst>
              <a:ext uri="{FF2B5EF4-FFF2-40B4-BE49-F238E27FC236}">
                <a16:creationId xmlns:a16="http://schemas.microsoft.com/office/drawing/2014/main" id="{3C577DF1-CD1C-45A4-99AD-6C0FC7E70526}"/>
              </a:ext>
            </a:extLst>
          </p:cNvPr>
          <p:cNvSpPr/>
          <p:nvPr/>
        </p:nvSpPr>
        <p:spPr>
          <a:xfrm>
            <a:off x="100449" y="5059280"/>
            <a:ext cx="12072664"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E69D"/>
                </a:solidFill>
                <a:effectLst/>
                <a:uLnTx/>
                <a:uFillTx/>
                <a:latin typeface="Corbel"/>
                <a:ea typeface="+mn-ea"/>
                <a:cs typeface="+mn-cs"/>
              </a:rPr>
              <a:t>„</a:t>
            </a: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Autor science fiction je pouze jakýsi opatrný vědec, a to často z důvodů přísně morálních (zvláště když předpokládá nějaké společenské jevy), protože tím, že tuší a předpovídá možnou budoucnost, snaží se jí v podstatě předejít.“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Eco</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Umberto, Světy vědeckofantastické literatury, in O zrcadlech a jiné eseje: znak, reprezentace, iluze, obraz, 2002 (1985): 230</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endParaRPr>
          </a:p>
        </p:txBody>
      </p:sp>
    </p:spTree>
    <p:extLst>
      <p:ext uri="{BB962C8B-B14F-4D97-AF65-F5344CB8AC3E}">
        <p14:creationId xmlns:p14="http://schemas.microsoft.com/office/powerpoint/2010/main" val="85300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7E4F973C-7BFA-448E-8F63-328C31D6AC45}"/>
              </a:ext>
            </a:extLst>
          </p:cNvPr>
          <p:cNvSpPr>
            <a:spLocks noGrp="1"/>
          </p:cNvSpPr>
          <p:nvPr>
            <p:ph sz="quarter" idx="13"/>
          </p:nvPr>
        </p:nvSpPr>
        <p:spPr>
          <a:xfrm>
            <a:off x="119336" y="1306520"/>
            <a:ext cx="10159797" cy="597808"/>
          </a:xfrm>
        </p:spPr>
        <p:txBody>
          <a:bodyPr/>
          <a:lstStyle/>
          <a:p>
            <a:r>
              <a:rPr lang="cs-CZ" sz="2200" dirty="0">
                <a:solidFill>
                  <a:srgbClr val="003300"/>
                </a:solidFill>
                <a:latin typeface="Century Schoolbook" panose="02040604050505020304" pitchFamily="18" charset="0"/>
              </a:rPr>
              <a:t>Populární kultura v českém prostoru (2013)</a:t>
            </a:r>
          </a:p>
          <a:p>
            <a:endParaRPr lang="cs-CZ" dirty="0">
              <a:solidFill>
                <a:srgbClr val="060238"/>
              </a:solidFill>
              <a:latin typeface="Century Schoolbook" panose="02040604050505020304" pitchFamily="18" charset="0"/>
            </a:endParaRPr>
          </a:p>
        </p:txBody>
      </p:sp>
      <p:sp>
        <p:nvSpPr>
          <p:cNvPr id="4" name="Nadpis 3">
            <a:extLst>
              <a:ext uri="{FF2B5EF4-FFF2-40B4-BE49-F238E27FC236}">
                <a16:creationId xmlns:a16="http://schemas.microsoft.com/office/drawing/2014/main" id="{5587A32B-7C13-48AC-8916-A76197B58C77}"/>
              </a:ext>
            </a:extLst>
          </p:cNvPr>
          <p:cNvSpPr>
            <a:spLocks noGrp="1"/>
          </p:cNvSpPr>
          <p:nvPr>
            <p:ph type="title"/>
          </p:nvPr>
        </p:nvSpPr>
        <p:spPr>
          <a:xfrm>
            <a:off x="551384" y="180196"/>
            <a:ext cx="10159797" cy="1066820"/>
          </a:xfrm>
        </p:spPr>
        <p:txBody>
          <a:bodyPr>
            <a:normAutofit fontScale="90000"/>
          </a:bodyPr>
          <a:lstStyle/>
          <a:p>
            <a:pPr algn="ctr"/>
            <a:r>
              <a:rPr lang="cs-CZ" dirty="0">
                <a:solidFill>
                  <a:srgbClr val="660033"/>
                </a:solidFill>
                <a:latin typeface="Century Schoolbook" panose="02040604050505020304" pitchFamily="18" charset="0"/>
              </a:rPr>
              <a:t>Otakar </a:t>
            </a:r>
            <a:r>
              <a:rPr lang="cs-CZ" dirty="0" err="1">
                <a:solidFill>
                  <a:srgbClr val="660033"/>
                </a:solidFill>
                <a:latin typeface="Century Schoolbook" panose="02040604050505020304" pitchFamily="18" charset="0"/>
              </a:rPr>
              <a:t>Slanař</a:t>
            </a:r>
            <a:r>
              <a:rPr lang="cs-CZ" dirty="0">
                <a:solidFill>
                  <a:srgbClr val="660033"/>
                </a:solidFill>
                <a:latin typeface="Century Schoolbook" panose="02040604050505020304" pitchFamily="18" charset="0"/>
              </a:rPr>
              <a:t>: Hodnota a hodnocení literatury science fiction</a:t>
            </a:r>
          </a:p>
        </p:txBody>
      </p:sp>
      <p:sp>
        <p:nvSpPr>
          <p:cNvPr id="5" name="Obdélník 4">
            <a:extLst>
              <a:ext uri="{FF2B5EF4-FFF2-40B4-BE49-F238E27FC236}">
                <a16:creationId xmlns:a16="http://schemas.microsoft.com/office/drawing/2014/main" id="{94DD5E17-8258-4FD3-89CA-AB28DCBC5FD8}"/>
              </a:ext>
            </a:extLst>
          </p:cNvPr>
          <p:cNvSpPr/>
          <p:nvPr/>
        </p:nvSpPr>
        <p:spPr>
          <a:xfrm>
            <a:off x="533068" y="2082951"/>
            <a:ext cx="2880320"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Příběh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Děj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Náročnost textu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Postavy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Styl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Spád</a:t>
            </a:r>
          </a:p>
        </p:txBody>
      </p:sp>
      <p:pic>
        <p:nvPicPr>
          <p:cNvPr id="10" name="Obrázek 9">
            <a:extLst>
              <a:ext uri="{FF2B5EF4-FFF2-40B4-BE49-F238E27FC236}">
                <a16:creationId xmlns:a16="http://schemas.microsoft.com/office/drawing/2014/main" id="{E9E1E6BE-553B-403E-8451-6AFC178C299B}"/>
              </a:ext>
            </a:extLst>
          </p:cNvPr>
          <p:cNvPicPr>
            <a:picLocks noChangeAspect="1"/>
          </p:cNvPicPr>
          <p:nvPr/>
        </p:nvPicPr>
        <p:blipFill>
          <a:blip r:embed="rId3"/>
          <a:stretch>
            <a:fillRect/>
          </a:stretch>
        </p:blipFill>
        <p:spPr>
          <a:xfrm>
            <a:off x="3863752" y="2132856"/>
            <a:ext cx="7161037" cy="4312023"/>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7249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13"/>
          </p:nvPr>
        </p:nvSpPr>
        <p:spPr>
          <a:xfrm>
            <a:off x="0" y="908720"/>
            <a:ext cx="12192000" cy="2933681"/>
          </a:xfrm>
          <a:effectLst/>
        </p:spPr>
        <p:txBody>
          <a:bodyPr>
            <a:noAutofit/>
          </a:bodyPr>
          <a:lstStyle/>
          <a:p>
            <a:pPr algn="just"/>
            <a:r>
              <a:rPr lang="cs-CZ" sz="2200" dirty="0">
                <a:solidFill>
                  <a:srgbClr val="060238"/>
                </a:solidFill>
                <a:latin typeface="Century Schoolbook" panose="02040604050505020304" pitchFamily="18" charset="0"/>
              </a:rPr>
              <a:t>„SF se propracovala ke své základní funkci – funkci zábavné – a moralizování a společenskou kritiku buď jako nepodstatné opustila, anebo je odsunula do druhého či třetího plánu. To ovšem ani v nejmenším neznamená, že by SF rezignovala na své možnosti přinášet čtenáři jisté poznání. Pouze začínala chápat, že toto poznání, explikaci daných tezí, deskripci závažných lidských problémů a odpovědi na zásadní otázky vztahující se k lidské existenci je nutno zformovat do adekvátního literárního tvaru. Tak, aby tato díla byla schopna uspokojit jak čtenáře čtoucího pouze v „prvním plánu“, tak i ty ostatní, kteří v dílech hledají jejich myšlenkovou hloubku.“</a:t>
            </a:r>
          </a:p>
        </p:txBody>
      </p:sp>
      <p:sp>
        <p:nvSpPr>
          <p:cNvPr id="3" name="Nadpis 2"/>
          <p:cNvSpPr>
            <a:spLocks noGrp="1"/>
          </p:cNvSpPr>
          <p:nvPr>
            <p:ph type="title"/>
          </p:nvPr>
        </p:nvSpPr>
        <p:spPr>
          <a:xfrm>
            <a:off x="0" y="105457"/>
            <a:ext cx="11347321" cy="720080"/>
          </a:xfrm>
          <a:effectLst/>
        </p:spPr>
        <p:txBody>
          <a:bodyPr>
            <a:noAutofit/>
          </a:bodyPr>
          <a:lstStyle/>
          <a:p>
            <a:r>
              <a:rPr lang="cs-CZ" dirty="0">
                <a:solidFill>
                  <a:srgbClr val="660033"/>
                </a:solidFill>
                <a:latin typeface="Century Schoolbook" panose="02040604050505020304" pitchFamily="18" charset="0"/>
              </a:rPr>
              <a:t>Aleš Langer: Průvodce paralelními světy, 2006</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328" y="3400808"/>
            <a:ext cx="2802642" cy="3178998"/>
          </a:xfrm>
          <a:prstGeom prst="round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Obdélník 6">
            <a:extLst>
              <a:ext uri="{FF2B5EF4-FFF2-40B4-BE49-F238E27FC236}">
                <a16:creationId xmlns:a16="http://schemas.microsoft.com/office/drawing/2014/main" id="{C5CC1092-7563-4979-94BE-24C91B73581B}"/>
              </a:ext>
            </a:extLst>
          </p:cNvPr>
          <p:cNvSpPr/>
          <p:nvPr/>
        </p:nvSpPr>
        <p:spPr>
          <a:xfrm>
            <a:off x="126868" y="3725945"/>
            <a:ext cx="8411605" cy="246221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„Současná česká fantastika už oním syndromem „býti brán vážně“ netrpí: vyplňuje svou část literárního spektra, je ve své většině vnímána jako literatura triviální, oddechová, určená k rychlé spotřebě, čemuž odpovídají i paperbacková vydání. Zájem čtenářů a kritiků mimo fanouškovské struktury vzbudí jen nemnohá díla z této oblasti, naposledy Další den Valhaly Františka Novotného. Jsem přesvědčen, že je to tak v pořádku.“</a:t>
            </a:r>
          </a:p>
        </p:txBody>
      </p:sp>
      <p:sp>
        <p:nvSpPr>
          <p:cNvPr id="8" name="Obdélník 7">
            <a:extLst>
              <a:ext uri="{FF2B5EF4-FFF2-40B4-BE49-F238E27FC236}">
                <a16:creationId xmlns:a16="http://schemas.microsoft.com/office/drawing/2014/main" id="{76BEFCEE-B581-4DE4-866A-C1D28AAFEDA4}"/>
              </a:ext>
            </a:extLst>
          </p:cNvPr>
          <p:cNvSpPr/>
          <p:nvPr/>
        </p:nvSpPr>
        <p:spPr>
          <a:xfrm>
            <a:off x="7978657" y="6271341"/>
            <a:ext cx="3362459" cy="430887"/>
          </a:xfrm>
          <a:prstGeom prst="rect">
            <a:avLst/>
          </a:prstGeom>
        </p:spPr>
        <p:txBody>
          <a:bodyPr wrap="none">
            <a:spAutoFit/>
          </a:bodyPr>
          <a:lstStyle/>
          <a:p>
            <a:pPr marL="0" marR="0" lvl="0" indent="0" algn="l"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highlight>
                  <a:srgbClr val="FFFF00"/>
                </a:highlight>
                <a:uLnTx/>
                <a:uFillTx/>
                <a:latin typeface="Century Schoolbook" panose="02040604050505020304" pitchFamily="18" charset="0"/>
                <a:ea typeface="+mn-ea"/>
                <a:cs typeface="Tahoma" pitchFamily="34" charset="0"/>
              </a:rPr>
              <a:t>KRMNÁ FANTASTIKA</a:t>
            </a:r>
          </a:p>
        </p:txBody>
      </p:sp>
    </p:spTree>
    <p:extLst>
      <p:ext uri="{BB962C8B-B14F-4D97-AF65-F5344CB8AC3E}">
        <p14:creationId xmlns:p14="http://schemas.microsoft.com/office/powerpoint/2010/main" val="598991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13"/>
          </p:nvPr>
        </p:nvSpPr>
        <p:spPr>
          <a:xfrm>
            <a:off x="44642" y="860475"/>
            <a:ext cx="12000656" cy="2520280"/>
          </a:xfrm>
          <a:noFill/>
          <a:effectLst/>
        </p:spPr>
        <p:txBody>
          <a:bodyPr/>
          <a:lstStyle/>
          <a:p>
            <a:r>
              <a:rPr lang="cs-CZ" sz="2400" b="1" dirty="0">
                <a:solidFill>
                  <a:srgbClr val="660033"/>
                </a:solidFill>
                <a:latin typeface="Century Schoolbook" panose="02040604050505020304" pitchFamily="18" charset="0"/>
              </a:rPr>
              <a:t>Obranná pozice</a:t>
            </a:r>
          </a:p>
          <a:p>
            <a:pPr algn="just"/>
            <a:r>
              <a:rPr lang="cs-CZ" sz="2200" dirty="0">
                <a:solidFill>
                  <a:srgbClr val="060238"/>
                </a:solidFill>
                <a:latin typeface="Century Schoolbook" panose="02040604050505020304" pitchFamily="18" charset="0"/>
              </a:rPr>
              <a:t>: „[…] možná jeden z nejobtížnějších aspektů vážné kritické studie o fantasy vyplývá z postoje většiny současných kritiků – postoje, který naznačuje, že takzvaně ‚realistický‘ způsob psaní je poněkud hlubší, více morálně závazný, více provázaný se ‚skutečnými‘ lidskými starostmi, než režim psaní, který využívá úžasné [</a:t>
            </a:r>
            <a:r>
              <a:rPr lang="cs-CZ" sz="2200" dirty="0" err="1">
                <a:solidFill>
                  <a:srgbClr val="060238"/>
                </a:solidFill>
                <a:latin typeface="Century Schoolbook" panose="02040604050505020304" pitchFamily="18" charset="0"/>
              </a:rPr>
              <a:t>marvellous</a:t>
            </a:r>
            <a:r>
              <a:rPr lang="cs-CZ" sz="2200" dirty="0">
                <a:solidFill>
                  <a:srgbClr val="060238"/>
                </a:solidFill>
                <a:latin typeface="Century Schoolbook" panose="02040604050505020304" pitchFamily="18" charset="0"/>
              </a:rPr>
              <a:t>].“</a:t>
            </a:r>
          </a:p>
          <a:p>
            <a:pPr algn="just"/>
            <a:r>
              <a:rPr lang="cs-CZ" sz="1600" dirty="0">
                <a:solidFill>
                  <a:srgbClr val="003300"/>
                </a:solidFill>
                <a:latin typeface="Century Schoolbook" panose="02040604050505020304" pitchFamily="18" charset="0"/>
              </a:rPr>
              <a:t>Ann </a:t>
            </a:r>
            <a:r>
              <a:rPr lang="cs-CZ" sz="1600" dirty="0" err="1">
                <a:solidFill>
                  <a:srgbClr val="003300"/>
                </a:solidFill>
                <a:latin typeface="Century Schoolbook" panose="02040604050505020304" pitchFamily="18" charset="0"/>
              </a:rPr>
              <a:t>Swinfenová</a:t>
            </a:r>
            <a:r>
              <a:rPr lang="cs-CZ" sz="1600" dirty="0">
                <a:solidFill>
                  <a:srgbClr val="003300"/>
                </a:solidFill>
                <a:latin typeface="Century Schoolbook" panose="02040604050505020304" pitchFamily="18" charset="0"/>
              </a:rPr>
              <a:t>: In </a:t>
            </a:r>
            <a:r>
              <a:rPr lang="cs-CZ" sz="1600" dirty="0" err="1">
                <a:solidFill>
                  <a:srgbClr val="003300"/>
                </a:solidFill>
                <a:latin typeface="Century Schoolbook" panose="02040604050505020304" pitchFamily="18" charset="0"/>
              </a:rPr>
              <a:t>Defence</a:t>
            </a:r>
            <a:r>
              <a:rPr lang="cs-CZ" sz="1600" dirty="0">
                <a:solidFill>
                  <a:srgbClr val="003300"/>
                </a:solidFill>
                <a:latin typeface="Century Schoolbook" panose="02040604050505020304" pitchFamily="18" charset="0"/>
              </a:rPr>
              <a:t> </a:t>
            </a:r>
            <a:r>
              <a:rPr lang="cs-CZ" sz="1600" dirty="0" err="1">
                <a:solidFill>
                  <a:srgbClr val="003300"/>
                </a:solidFill>
                <a:latin typeface="Century Schoolbook" panose="02040604050505020304" pitchFamily="18" charset="0"/>
              </a:rPr>
              <a:t>of</a:t>
            </a:r>
            <a:r>
              <a:rPr lang="cs-CZ" sz="1600" dirty="0">
                <a:solidFill>
                  <a:srgbClr val="003300"/>
                </a:solidFill>
                <a:latin typeface="Century Schoolbook" panose="02040604050505020304" pitchFamily="18" charset="0"/>
              </a:rPr>
              <a:t> Fantasy, 1984: 10-11</a:t>
            </a:r>
            <a:endParaRPr lang="cs-CZ" sz="1600" i="1" dirty="0">
              <a:solidFill>
                <a:srgbClr val="060238"/>
              </a:solidFill>
              <a:latin typeface="Century Schoolbook" panose="02040604050505020304" pitchFamily="18" charset="0"/>
            </a:endParaRPr>
          </a:p>
        </p:txBody>
      </p:sp>
      <p:sp>
        <p:nvSpPr>
          <p:cNvPr id="3" name="Nadpis 2"/>
          <p:cNvSpPr>
            <a:spLocks noGrp="1"/>
          </p:cNvSpPr>
          <p:nvPr>
            <p:ph type="title"/>
          </p:nvPr>
        </p:nvSpPr>
        <p:spPr>
          <a:xfrm>
            <a:off x="574553" y="0"/>
            <a:ext cx="8910825" cy="818728"/>
          </a:xfrm>
          <a:effectLst/>
        </p:spPr>
        <p:txBody>
          <a:bodyPr/>
          <a:lstStyle/>
          <a:p>
            <a:pPr algn="ctr"/>
            <a:r>
              <a:rPr lang="cs-CZ" dirty="0">
                <a:solidFill>
                  <a:srgbClr val="660033"/>
                </a:solidFill>
                <a:latin typeface="Century Schoolbook" panose="02040604050505020304" pitchFamily="18" charset="0"/>
              </a:rPr>
              <a:t>Kritická recepce fantastiky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960" y="2924944"/>
            <a:ext cx="5639030" cy="2772308"/>
          </a:xfrm>
          <a:prstGeom prst="round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a:extLst>
              <a:ext uri="{FF2B5EF4-FFF2-40B4-BE49-F238E27FC236}">
                <a16:creationId xmlns:a16="http://schemas.microsoft.com/office/drawing/2014/main" id="{F1882732-6907-4D0C-BEB7-AC3149412DAA}"/>
              </a:ext>
            </a:extLst>
          </p:cNvPr>
          <p:cNvSpPr/>
          <p:nvPr/>
        </p:nvSpPr>
        <p:spPr>
          <a:xfrm>
            <a:off x="5519936" y="5863157"/>
            <a:ext cx="6627422" cy="861774"/>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FFFFFF"/>
              </a:buClr>
              <a:buSzTx/>
              <a:buFontTx/>
              <a:buNone/>
              <a:tabLst/>
              <a:defRPr/>
            </a:pPr>
            <a:r>
              <a:rPr kumimoji="0" lang="cs-CZ" sz="20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David </a:t>
            </a:r>
            <a:r>
              <a:rPr kumimoji="0" lang="cs-CZ" sz="2000" b="0" i="0" u="none" strike="noStrike" kern="1200" cap="none" spc="30" normalizeH="0" baseline="0" noProof="0" dirty="0" err="1">
                <a:ln>
                  <a:noFill/>
                </a:ln>
                <a:solidFill>
                  <a:srgbClr val="060238"/>
                </a:solidFill>
                <a:effectLst/>
                <a:uLnTx/>
                <a:uFillTx/>
                <a:latin typeface="Century Schoolbook" panose="02040604050505020304" pitchFamily="18" charset="0"/>
                <a:ea typeface="+mn-ea"/>
                <a:cs typeface="Tahoma" pitchFamily="34" charset="0"/>
              </a:rPr>
              <a:t>Mitchell</a:t>
            </a:r>
            <a:r>
              <a:rPr kumimoji="0" lang="cs-CZ" sz="20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 Atlas mraků</a:t>
            </a:r>
          </a:p>
          <a:p>
            <a:pPr marL="0" marR="0" lvl="0" indent="0" algn="l" defTabSz="914400" rtl="0" eaLnBrk="1" fontAlgn="auto" latinLnBrk="0" hangingPunct="1">
              <a:lnSpc>
                <a:spcPct val="100000"/>
              </a:lnSpc>
              <a:spcBef>
                <a:spcPts val="1200"/>
              </a:spcBef>
              <a:spcAft>
                <a:spcPts val="0"/>
              </a:spcAft>
              <a:buClr>
                <a:srgbClr val="FFFFFF"/>
              </a:buClr>
              <a:buSzTx/>
              <a:buFontTx/>
              <a:buNone/>
              <a:tabLst/>
              <a:defRPr/>
            </a:pPr>
            <a:r>
              <a:rPr kumimoji="0" lang="cs-CZ" sz="2000" b="0" i="0" u="none" strike="noStrike" kern="1200" cap="none" spc="30" normalizeH="0" baseline="0" noProof="0" dirty="0" err="1">
                <a:ln>
                  <a:noFill/>
                </a:ln>
                <a:solidFill>
                  <a:srgbClr val="060238"/>
                </a:solidFill>
                <a:effectLst/>
                <a:uLnTx/>
                <a:uFillTx/>
                <a:latin typeface="Century Schoolbook" panose="02040604050505020304" pitchFamily="18" charset="0"/>
                <a:ea typeface="+mn-ea"/>
                <a:cs typeface="Tahoma" pitchFamily="34" charset="0"/>
              </a:rPr>
              <a:t>Susanne</a:t>
            </a:r>
            <a:r>
              <a:rPr kumimoji="0" lang="cs-CZ" sz="20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 Clarková: Jonathan </a:t>
            </a:r>
            <a:r>
              <a:rPr kumimoji="0" lang="cs-CZ" sz="2000" b="0" i="0" u="none" strike="noStrike" kern="1200" cap="none" spc="30" normalizeH="0" baseline="0" noProof="0" dirty="0" err="1">
                <a:ln>
                  <a:noFill/>
                </a:ln>
                <a:solidFill>
                  <a:srgbClr val="060238"/>
                </a:solidFill>
                <a:effectLst/>
                <a:uLnTx/>
                <a:uFillTx/>
                <a:latin typeface="Century Schoolbook" panose="02040604050505020304" pitchFamily="18" charset="0"/>
                <a:ea typeface="+mn-ea"/>
                <a:cs typeface="Tahoma" pitchFamily="34" charset="0"/>
              </a:rPr>
              <a:t>Strange</a:t>
            </a:r>
            <a:r>
              <a:rPr kumimoji="0" lang="cs-CZ" sz="20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 &amp; pan </a:t>
            </a:r>
            <a:r>
              <a:rPr kumimoji="0" lang="cs-CZ" sz="2000" b="0" i="0" u="none" strike="noStrike" kern="1200" cap="none" spc="30" normalizeH="0" baseline="0" noProof="0" dirty="0" err="1">
                <a:ln>
                  <a:noFill/>
                </a:ln>
                <a:solidFill>
                  <a:srgbClr val="060238"/>
                </a:solidFill>
                <a:effectLst/>
                <a:uLnTx/>
                <a:uFillTx/>
                <a:latin typeface="Century Schoolbook" panose="02040604050505020304" pitchFamily="18" charset="0"/>
                <a:ea typeface="+mn-ea"/>
                <a:cs typeface="Tahoma" pitchFamily="34" charset="0"/>
              </a:rPr>
              <a:t>Norrell</a:t>
            </a:r>
            <a:r>
              <a:rPr kumimoji="0" lang="cs-CZ" sz="20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 </a:t>
            </a:r>
          </a:p>
        </p:txBody>
      </p:sp>
      <p:sp>
        <p:nvSpPr>
          <p:cNvPr id="6" name="Obdélník 5">
            <a:extLst>
              <a:ext uri="{FF2B5EF4-FFF2-40B4-BE49-F238E27FC236}">
                <a16:creationId xmlns:a16="http://schemas.microsoft.com/office/drawing/2014/main" id="{5FD9EA1E-1FE7-44BB-82F9-E6C88CDA7C67}"/>
              </a:ext>
            </a:extLst>
          </p:cNvPr>
          <p:cNvSpPr/>
          <p:nvPr/>
        </p:nvSpPr>
        <p:spPr>
          <a:xfrm>
            <a:off x="116650" y="3409001"/>
            <a:ext cx="5259270" cy="2985433"/>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FFFFFF"/>
              </a:buClr>
              <a:buSzTx/>
              <a:buFontTx/>
              <a:buNone/>
              <a:tabLst/>
              <a:defRPr/>
            </a:pPr>
            <a:r>
              <a:rPr kumimoji="0" lang="cs-CZ" sz="2400" b="1" i="0" u="none" strike="noStrike" kern="1200" cap="none" spc="30" normalizeH="0" baseline="0" noProof="0" dirty="0">
                <a:ln>
                  <a:noFill/>
                </a:ln>
                <a:solidFill>
                  <a:srgbClr val="660033"/>
                </a:solidFill>
                <a:effectLst/>
                <a:uLnTx/>
                <a:uFillTx/>
                <a:latin typeface="Century Schoolbook" panose="02040604050505020304" pitchFamily="18" charset="0"/>
                <a:ea typeface="+mn-ea"/>
                <a:cs typeface="Tahoma" pitchFamily="34" charset="0"/>
              </a:rPr>
              <a:t>Fantastické nemůže být seriózní ani kvalitní</a:t>
            </a:r>
          </a:p>
          <a:p>
            <a:pPr marL="0" marR="0" lvl="0" indent="0" algn="just"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„Dokonce i když fantasy získává stále větší oblibu, kritici se snaží oddělit ‚dobré věci‘ a tvrdit, že nejsou ‚fantasy‘.“</a:t>
            </a:r>
          </a:p>
          <a:p>
            <a:pPr marL="0" marR="0" lvl="0" indent="0" algn="just" defTabSz="914400" rtl="0" eaLnBrk="1" fontAlgn="auto" latinLnBrk="0" hangingPunct="1">
              <a:lnSpc>
                <a:spcPct val="100000"/>
              </a:lnSpc>
              <a:spcBef>
                <a:spcPts val="1200"/>
              </a:spcBef>
              <a:spcAft>
                <a:spcPts val="0"/>
              </a:spcAft>
              <a:buClr>
                <a:srgbClr val="FFFFFF"/>
              </a:buClr>
              <a:buSzTx/>
              <a:buFontTx/>
              <a:buNone/>
              <a:tabLst/>
              <a:defRPr/>
            </a:pPr>
            <a:r>
              <a:rPr kumimoji="0" lang="cs-CZ" sz="16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Farah</a:t>
            </a:r>
            <a:r>
              <a:rPr kumimoji="0" lang="cs-CZ"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a:t>
            </a:r>
            <a:r>
              <a:rPr kumimoji="0" lang="cs-CZ" sz="16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Mendlesohn</a:t>
            </a:r>
            <a:r>
              <a:rPr kumimoji="0" lang="cs-CZ"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Edward  James: </a:t>
            </a:r>
            <a:r>
              <a:rPr kumimoji="0" lang="cs-CZ" sz="16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Short</a:t>
            </a:r>
            <a:r>
              <a:rPr kumimoji="0" lang="cs-CZ"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a:t>
            </a:r>
            <a:r>
              <a:rPr kumimoji="0" lang="cs-CZ" sz="16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History</a:t>
            </a:r>
            <a:r>
              <a:rPr kumimoji="0" lang="cs-CZ"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a:t>
            </a:r>
            <a:r>
              <a:rPr kumimoji="0" lang="cs-CZ" sz="16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of</a:t>
            </a:r>
            <a:r>
              <a:rPr kumimoji="0" lang="cs-CZ" sz="16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Fantasy, 2008: 1-2 </a:t>
            </a:r>
            <a:endParaRPr kumimoji="0" lang="cs-CZ" sz="1600" b="0" i="1"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endParaRPr>
          </a:p>
        </p:txBody>
      </p:sp>
    </p:spTree>
    <p:extLst>
      <p:ext uri="{BB962C8B-B14F-4D97-AF65-F5344CB8AC3E}">
        <p14:creationId xmlns:p14="http://schemas.microsoft.com/office/powerpoint/2010/main" val="2316750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0E2BF85-728B-4156-AE24-47CEFFCFAED2}"/>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EF6DA-FB22-4A4B-9D47-E41F874BAA9A}" type="slidenum">
              <a:rPr kumimoji="0" lang="cs-CZ" sz="1000" b="1" i="0" u="none" strike="noStrike" kern="1200" cap="none" spc="0" normalizeH="0" baseline="0" noProof="0" smtClean="0">
                <a:ln>
                  <a:noFill/>
                </a:ln>
                <a:solidFill>
                  <a:srgbClr val="FFE69D">
                    <a:alpha val="65000"/>
                  </a:srgb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cs-CZ" sz="1000" b="1" i="0" u="none" strike="noStrike" kern="1200" cap="none" spc="0" normalizeH="0" baseline="0" noProof="0">
              <a:ln>
                <a:noFill/>
              </a:ln>
              <a:solidFill>
                <a:srgbClr val="FFE69D">
                  <a:alpha val="65000"/>
                </a:srgbClr>
              </a:solidFill>
              <a:effectLst/>
              <a:uLnTx/>
              <a:uFillTx/>
              <a:latin typeface="Corbel"/>
              <a:ea typeface="+mn-ea"/>
              <a:cs typeface="+mn-cs"/>
            </a:endParaRPr>
          </a:p>
        </p:txBody>
      </p:sp>
      <p:sp>
        <p:nvSpPr>
          <p:cNvPr id="6" name="Obdélník 5">
            <a:extLst>
              <a:ext uri="{FF2B5EF4-FFF2-40B4-BE49-F238E27FC236}">
                <a16:creationId xmlns:a16="http://schemas.microsoft.com/office/drawing/2014/main" id="{F162ABD0-264D-4151-896B-439D495584A0}"/>
              </a:ext>
            </a:extLst>
          </p:cNvPr>
          <p:cNvSpPr/>
          <p:nvPr/>
        </p:nvSpPr>
        <p:spPr>
          <a:xfrm>
            <a:off x="27625" y="288397"/>
            <a:ext cx="6840761" cy="13542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„Fantastika byla obecně vyloučena z kánonu velké literatury – a nadále vyloučena zůstává, přes prokazatelné hodnoty mnoha ze svých zástupců.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Brian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Attebery</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Strategies</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of</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Fantasy, 1992: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ix</a:t>
            </a:r>
            <a:endPar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endParaRPr>
          </a:p>
        </p:txBody>
      </p:sp>
      <p:pic>
        <p:nvPicPr>
          <p:cNvPr id="7" name="Obrázek 6">
            <a:extLst>
              <a:ext uri="{FF2B5EF4-FFF2-40B4-BE49-F238E27FC236}">
                <a16:creationId xmlns:a16="http://schemas.microsoft.com/office/drawing/2014/main" id="{4313D1C7-7CF7-4D3A-915D-A882479E9C01}"/>
              </a:ext>
            </a:extLst>
          </p:cNvPr>
          <p:cNvPicPr>
            <a:picLocks noChangeAspect="1"/>
          </p:cNvPicPr>
          <p:nvPr/>
        </p:nvPicPr>
        <p:blipFill>
          <a:blip r:embed="rId3"/>
          <a:stretch>
            <a:fillRect/>
          </a:stretch>
        </p:blipFill>
        <p:spPr>
          <a:xfrm>
            <a:off x="10746107" y="2283029"/>
            <a:ext cx="1445893" cy="2291942"/>
          </a:xfrm>
          <a:prstGeom prst="roundRect">
            <a:avLst/>
          </a:prstGeom>
          <a:effectLst>
            <a:outerShdw blurRad="50800" dist="38100" dir="2700000" algn="tl" rotWithShape="0">
              <a:prstClr val="black">
                <a:alpha val="40000"/>
              </a:prstClr>
            </a:outerShdw>
          </a:effectLst>
        </p:spPr>
      </p:pic>
      <p:pic>
        <p:nvPicPr>
          <p:cNvPr id="8" name="Obrázek 7">
            <a:extLst>
              <a:ext uri="{FF2B5EF4-FFF2-40B4-BE49-F238E27FC236}">
                <a16:creationId xmlns:a16="http://schemas.microsoft.com/office/drawing/2014/main" id="{968FB942-8929-4930-A2AD-E4337B03143B}"/>
              </a:ext>
            </a:extLst>
          </p:cNvPr>
          <p:cNvPicPr>
            <a:picLocks noChangeAspect="1"/>
          </p:cNvPicPr>
          <p:nvPr/>
        </p:nvPicPr>
        <p:blipFill>
          <a:blip r:embed="rId4"/>
          <a:stretch>
            <a:fillRect/>
          </a:stretch>
        </p:blipFill>
        <p:spPr>
          <a:xfrm>
            <a:off x="9433793" y="109347"/>
            <a:ext cx="1567377" cy="2455557"/>
          </a:xfrm>
          <a:prstGeom prst="roundRect">
            <a:avLst/>
          </a:prstGeom>
          <a:effectLst>
            <a:outerShdw blurRad="50800" dist="38100" dir="2700000" algn="tl" rotWithShape="0">
              <a:prstClr val="black">
                <a:alpha val="40000"/>
              </a:prstClr>
            </a:outerShdw>
          </a:effectLst>
        </p:spPr>
      </p:pic>
      <p:sp>
        <p:nvSpPr>
          <p:cNvPr id="9" name="Obdélník 8">
            <a:extLst>
              <a:ext uri="{FF2B5EF4-FFF2-40B4-BE49-F238E27FC236}">
                <a16:creationId xmlns:a16="http://schemas.microsoft.com/office/drawing/2014/main" id="{38E0E7B5-A78E-4B5E-BAA6-D25958E2057A}"/>
              </a:ext>
            </a:extLst>
          </p:cNvPr>
          <p:cNvSpPr/>
          <p:nvPr/>
        </p:nvSpPr>
        <p:spPr>
          <a:xfrm>
            <a:off x="0" y="5215386"/>
            <a:ext cx="12192000"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660033"/>
                </a:solidFill>
                <a:effectLst/>
                <a:uLnTx/>
                <a:uFillTx/>
                <a:latin typeface="Century Schoolbook" panose="02040604050505020304" pitchFamily="18" charset="0"/>
                <a:ea typeface="+mn-ea"/>
                <a:cs typeface="+mn-cs"/>
              </a:rPr>
              <a:t>Žánrová x nežánrová literatura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„I když toto použití neodráží natolik skutečný rozdíl, jako naznačuje slepotu [recenzentů] ke konvenčnosti jejich upřednostňovaných forem, komplikuje jakékoli diskuse o fiktivních žánrech, včetně fantastiky.“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Brian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Attebery</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Stories</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about</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Stories</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en-US"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Stories about Stories: Fantasy and the Remaking of Myth</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2014: 32</a:t>
            </a:r>
          </a:p>
        </p:txBody>
      </p:sp>
      <p:sp>
        <p:nvSpPr>
          <p:cNvPr id="5" name="Obdélník 4">
            <a:extLst>
              <a:ext uri="{FF2B5EF4-FFF2-40B4-BE49-F238E27FC236}">
                <a16:creationId xmlns:a16="http://schemas.microsoft.com/office/drawing/2014/main" id="{83BBC8BB-C164-4627-AF36-E26009A351F6}"/>
              </a:ext>
            </a:extLst>
          </p:cNvPr>
          <p:cNvSpPr/>
          <p:nvPr/>
        </p:nvSpPr>
        <p:spPr>
          <a:xfrm>
            <a:off x="12143" y="1731439"/>
            <a:ext cx="9273800" cy="33951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„Problém ‚vědění‘ jako bloku pochopení je zvláště akutní v kritické recepci science fiction. Zřídka se vyskytl žánr, o kterém má tolik lidí pevné názory bez přímé zkušenosti s jeho hlavními texty. A co kupříkladu každý tradiční literární kritik ví o SF? Ví, že díla SF používají jazyk neohrabaně, bez elegance i vtipu. Ví, že tyto práce postrádají zajímavé postavy, obydleny roboty, z nichž někteří mají být považováni za muže a ženy. Ví, že zápletka je v těchto dílech buď banální nebo epizodická, a nebo obojí. A ví, že jejich námět je neskutečný, únikový a konečně triviální.“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Robert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Scholes</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Structural</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Fabulation</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1975: 47</a:t>
            </a:r>
          </a:p>
        </p:txBody>
      </p:sp>
      <p:pic>
        <p:nvPicPr>
          <p:cNvPr id="10" name="Obrázek 9">
            <a:extLst>
              <a:ext uri="{FF2B5EF4-FFF2-40B4-BE49-F238E27FC236}">
                <a16:creationId xmlns:a16="http://schemas.microsoft.com/office/drawing/2014/main" id="{7F257343-5AE7-460E-9884-A0E1C8E0A2AA}"/>
              </a:ext>
            </a:extLst>
          </p:cNvPr>
          <p:cNvPicPr>
            <a:picLocks noChangeAspect="1"/>
          </p:cNvPicPr>
          <p:nvPr/>
        </p:nvPicPr>
        <p:blipFill>
          <a:blip r:embed="rId5"/>
          <a:stretch>
            <a:fillRect/>
          </a:stretch>
        </p:blipFill>
        <p:spPr>
          <a:xfrm>
            <a:off x="9323923" y="3135856"/>
            <a:ext cx="1494493" cy="2314481"/>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739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13"/>
          </p:nvPr>
        </p:nvSpPr>
        <p:spPr>
          <a:xfrm>
            <a:off x="0" y="0"/>
            <a:ext cx="5375920" cy="1988840"/>
          </a:xfrm>
          <a:noFill/>
          <a:effectLst/>
        </p:spPr>
        <p:txBody>
          <a:bodyPr>
            <a:normAutofit/>
          </a:bodyPr>
          <a:lstStyle/>
          <a:p>
            <a:pPr algn="ctr"/>
            <a:r>
              <a:rPr lang="cs-CZ" sz="2200" dirty="0">
                <a:solidFill>
                  <a:srgbClr val="060238"/>
                </a:solidFill>
                <a:latin typeface="Century Schoolbook" panose="02040604050505020304" pitchFamily="18" charset="0"/>
              </a:rPr>
              <a:t>Fantastické, nemožné, nadpřirozené </a:t>
            </a:r>
          </a:p>
          <a:p>
            <a:pPr algn="ctr"/>
            <a:r>
              <a:rPr lang="cs-CZ" sz="2000" dirty="0">
                <a:solidFill>
                  <a:srgbClr val="C00000"/>
                </a:solidFill>
                <a:latin typeface="Century Schoolbook" panose="02040604050505020304" pitchFamily="18" charset="0"/>
              </a:rPr>
              <a:t>X </a:t>
            </a:r>
          </a:p>
          <a:p>
            <a:pPr algn="ctr"/>
            <a:r>
              <a:rPr lang="cs-CZ" sz="2200" dirty="0">
                <a:solidFill>
                  <a:srgbClr val="060238"/>
                </a:solidFill>
                <a:latin typeface="Century Schoolbook" panose="02040604050505020304" pitchFamily="18" charset="0"/>
              </a:rPr>
              <a:t>Nepravděpodobné, nevěrohodné</a:t>
            </a:r>
          </a:p>
          <a:p>
            <a:pPr algn="ctr"/>
            <a:r>
              <a:rPr lang="cs-CZ" sz="2000" dirty="0">
                <a:solidFill>
                  <a:srgbClr val="660033"/>
                </a:solidFill>
                <a:latin typeface="Century Schoolbook" panose="02040604050505020304" pitchFamily="18" charset="0"/>
              </a:rPr>
              <a:t>Detektivka, červená knihovna, pornografie</a:t>
            </a:r>
          </a:p>
          <a:p>
            <a:endParaRPr lang="cs-CZ" sz="2200" dirty="0">
              <a:solidFill>
                <a:srgbClr val="060238"/>
              </a:solidFill>
              <a:latin typeface="Century Schoolbook" panose="020406040505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614" y="85228"/>
            <a:ext cx="2632935" cy="236435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772" y="4285052"/>
            <a:ext cx="1866900" cy="245745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ástupný symbol pro číslo snímku 2"/>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EF6DA-FB22-4A4B-9D47-E41F874BAA9A}" type="slidenum">
              <a:rPr kumimoji="0" lang="cs-CZ" sz="1000" b="0" i="0" u="none" strike="noStrike" kern="1200" cap="none" spc="0" normalizeH="0" baseline="0" noProof="0" smtClean="0">
                <a:ln>
                  <a:noFill/>
                </a:ln>
                <a:solidFill>
                  <a:srgbClr val="FFE69D">
                    <a:alpha val="65000"/>
                  </a:srgbClr>
                </a:solidFill>
                <a:effectLst/>
                <a:uLnTx/>
                <a:uFillTx/>
                <a:latin typeface="Century Schoolbook" panose="020406040505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cs-CZ" sz="1000" b="0" i="0" u="none" strike="noStrike" kern="1200" cap="none" spc="0" normalizeH="0" baseline="0" noProof="0">
              <a:ln>
                <a:noFill/>
              </a:ln>
              <a:solidFill>
                <a:srgbClr val="FFE69D">
                  <a:alpha val="65000"/>
                </a:srgbClr>
              </a:solidFill>
              <a:effectLst/>
              <a:uLnTx/>
              <a:uFillTx/>
              <a:latin typeface="Century Schoolbook" panose="02040604050505020304" pitchFamily="18" charset="0"/>
              <a:ea typeface="+mn-ea"/>
              <a:cs typeface="+mn-cs"/>
            </a:endParaRPr>
          </a:p>
        </p:txBody>
      </p:sp>
      <p:sp>
        <p:nvSpPr>
          <p:cNvPr id="5" name="Obdélník 4">
            <a:extLst>
              <a:ext uri="{FF2B5EF4-FFF2-40B4-BE49-F238E27FC236}">
                <a16:creationId xmlns:a16="http://schemas.microsoft.com/office/drawing/2014/main" id="{F8FA0EC1-AC0C-4E79-8FCE-99AD251B0CEF}"/>
              </a:ext>
            </a:extLst>
          </p:cNvPr>
          <p:cNvSpPr/>
          <p:nvPr/>
        </p:nvSpPr>
        <p:spPr>
          <a:xfrm>
            <a:off x="0" y="2405848"/>
            <a:ext cx="12100867" cy="1184940"/>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„Zkrocený svět, řízený svět, svět, jehož základní pravidla nejsou omezující, to jsou světy, které nám pomáhají překonat příliš mnoho reality.“</a:t>
            </a:r>
          </a:p>
          <a:p>
            <a:pPr marL="0" marR="0" lvl="0" indent="0" algn="l" defTabSz="914400" rtl="0" eaLnBrk="1" fontAlgn="auto" latinLnBrk="0" hangingPunct="1">
              <a:lnSpc>
                <a:spcPct val="100000"/>
              </a:lnSpc>
              <a:spcBef>
                <a:spcPts val="1200"/>
              </a:spcBef>
              <a:spcAft>
                <a:spcPts val="0"/>
              </a:spcAft>
              <a:buClr>
                <a:srgbClr val="FFFFFF"/>
              </a:buClr>
              <a:buSzTx/>
              <a:buFontTx/>
              <a:buNone/>
              <a:tabLst/>
              <a:defRPr/>
            </a:pPr>
            <a:r>
              <a:rPr kumimoji="0" lang="cs-CZ" sz="17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a:t>
            </a:r>
            <a:r>
              <a:rPr kumimoji="0" lang="cs-CZ" sz="17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Eric</a:t>
            </a:r>
            <a:r>
              <a:rPr kumimoji="0" lang="cs-CZ" sz="17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a:t>
            </a:r>
            <a:r>
              <a:rPr kumimoji="0" lang="cs-CZ" sz="17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Rabkin</a:t>
            </a:r>
            <a:r>
              <a:rPr kumimoji="0" lang="cs-CZ" sz="17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a:t>
            </a:r>
            <a:r>
              <a:rPr kumimoji="0" lang="cs-CZ" sz="17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The</a:t>
            </a:r>
            <a:r>
              <a:rPr kumimoji="0" lang="cs-CZ" sz="17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a:t>
            </a:r>
            <a:r>
              <a:rPr kumimoji="0" lang="cs-CZ" sz="17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Fantastic</a:t>
            </a:r>
            <a:r>
              <a:rPr kumimoji="0" lang="cs-CZ" sz="17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in </a:t>
            </a:r>
            <a:r>
              <a:rPr kumimoji="0" lang="cs-CZ" sz="1700" b="0" i="0" u="none" strike="noStrike" kern="1200" cap="none" spc="30" normalizeH="0" baseline="0" noProof="0" dirty="0" err="1">
                <a:ln>
                  <a:noFill/>
                </a:ln>
                <a:solidFill>
                  <a:srgbClr val="003300"/>
                </a:solidFill>
                <a:effectLst/>
                <a:uLnTx/>
                <a:uFillTx/>
                <a:latin typeface="Century Schoolbook" panose="02040604050505020304" pitchFamily="18" charset="0"/>
                <a:ea typeface="+mn-ea"/>
                <a:cs typeface="Tahoma" pitchFamily="34" charset="0"/>
              </a:rPr>
              <a:t>Literature</a:t>
            </a:r>
            <a:r>
              <a:rPr kumimoji="0" lang="cs-CZ" sz="1700" b="0" i="0" u="none" strike="noStrike" kern="1200" cap="none" spc="30" normalizeH="0" baseline="0" noProof="0" dirty="0">
                <a:ln>
                  <a:noFill/>
                </a:ln>
                <a:solidFill>
                  <a:srgbClr val="003300"/>
                </a:solidFill>
                <a:effectLst/>
                <a:uLnTx/>
                <a:uFillTx/>
                <a:latin typeface="Century Schoolbook" panose="02040604050505020304" pitchFamily="18" charset="0"/>
                <a:ea typeface="+mn-ea"/>
                <a:cs typeface="Tahoma" pitchFamily="34" charset="0"/>
              </a:rPr>
              <a:t>, 1976: 225</a:t>
            </a:r>
          </a:p>
        </p:txBody>
      </p:sp>
      <p:sp>
        <p:nvSpPr>
          <p:cNvPr id="6" name="Obdélník 5">
            <a:extLst>
              <a:ext uri="{FF2B5EF4-FFF2-40B4-BE49-F238E27FC236}">
                <a16:creationId xmlns:a16="http://schemas.microsoft.com/office/drawing/2014/main" id="{E792B5A0-5A2B-4688-B6BA-B4A5D7DB59E7}"/>
              </a:ext>
            </a:extLst>
          </p:cNvPr>
          <p:cNvSpPr/>
          <p:nvPr/>
        </p:nvSpPr>
        <p:spPr>
          <a:xfrm>
            <a:off x="-42765" y="3014085"/>
            <a:ext cx="11341425" cy="1785104"/>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
                <a:srgbClr val="FFFFFF"/>
              </a:buClr>
              <a:buSzTx/>
              <a:buFontTx/>
              <a:buNone/>
              <a:tabLst/>
              <a:defRPr/>
            </a:pPr>
            <a:endPar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endParaRPr>
          </a:p>
          <a:p>
            <a:pPr marL="0" marR="0" lvl="0" indent="0" algn="l"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C00000"/>
                </a:solidFill>
                <a:effectLst/>
                <a:uLnTx/>
                <a:uFillTx/>
                <a:latin typeface="Century Schoolbook" panose="02040604050505020304" pitchFamily="18" charset="0"/>
                <a:ea typeface="+mn-ea"/>
                <a:cs typeface="Tahoma" pitchFamily="34" charset="0"/>
              </a:rPr>
              <a:t>X</a:t>
            </a: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 fikční svět založený na principu splnění nepravděpodobných možností 		       a fungování nepravděpodobných pravidel?</a:t>
            </a:r>
          </a:p>
          <a:p>
            <a:pPr marL="0" marR="0" lvl="0" indent="0" algn="l" defTabSz="914400" rtl="0" eaLnBrk="1" fontAlgn="auto" latinLnBrk="0" hangingPunct="1">
              <a:lnSpc>
                <a:spcPct val="100000"/>
              </a:lnSpc>
              <a:spcBef>
                <a:spcPts val="1200"/>
              </a:spcBef>
              <a:spcAft>
                <a:spcPts val="0"/>
              </a:spcAft>
              <a:buClr>
                <a:srgbClr val="FFFFFF"/>
              </a:buClr>
              <a:buSzTx/>
              <a:buFontTx/>
              <a:buNone/>
              <a:tabLst/>
              <a:defRPr/>
            </a:pPr>
            <a:r>
              <a:rPr kumimoji="0" lang="cs-CZ" sz="24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		</a:t>
            </a:r>
            <a:endPar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endParaRPr>
          </a:p>
        </p:txBody>
      </p:sp>
      <p:sp>
        <p:nvSpPr>
          <p:cNvPr id="7" name="Obdélník 6">
            <a:extLst>
              <a:ext uri="{FF2B5EF4-FFF2-40B4-BE49-F238E27FC236}">
                <a16:creationId xmlns:a16="http://schemas.microsoft.com/office/drawing/2014/main" id="{910A5A71-321F-471F-9259-2F232D470F3C}"/>
              </a:ext>
            </a:extLst>
          </p:cNvPr>
          <p:cNvSpPr/>
          <p:nvPr/>
        </p:nvSpPr>
        <p:spPr>
          <a:xfrm>
            <a:off x="8073245" y="107676"/>
            <a:ext cx="4027622" cy="1773488"/>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err="1">
                <a:ln>
                  <a:noFill/>
                </a:ln>
                <a:solidFill>
                  <a:srgbClr val="060238"/>
                </a:solidFill>
                <a:effectLst/>
                <a:uLnTx/>
                <a:uFillTx/>
                <a:latin typeface="Century Schoolbook" panose="02040604050505020304" pitchFamily="18" charset="0"/>
                <a:ea typeface="+mn-ea"/>
                <a:cs typeface="Tahoma" pitchFamily="34" charset="0"/>
              </a:rPr>
              <a:t>Eric</a:t>
            </a: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 </a:t>
            </a:r>
            <a:r>
              <a:rPr kumimoji="0" lang="cs-CZ" sz="2200" b="0" i="0" u="none" strike="noStrike" kern="1200" cap="none" spc="30" normalizeH="0" baseline="0" noProof="0" dirty="0" err="1">
                <a:ln>
                  <a:noFill/>
                </a:ln>
                <a:solidFill>
                  <a:srgbClr val="060238"/>
                </a:solidFill>
                <a:effectLst/>
                <a:uLnTx/>
                <a:uFillTx/>
                <a:latin typeface="Century Schoolbook" panose="02040604050505020304" pitchFamily="18" charset="0"/>
                <a:ea typeface="+mn-ea"/>
                <a:cs typeface="Tahoma" pitchFamily="34" charset="0"/>
              </a:rPr>
              <a:t>Rabkin</a:t>
            </a: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 Neočekávané (bůh ze stroje) </a:t>
            </a:r>
          </a:p>
          <a:p>
            <a:pPr marL="0" marR="0" lvl="0" indent="0" algn="ctr"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x </a:t>
            </a:r>
          </a:p>
          <a:p>
            <a:pPr marL="0" marR="0" lvl="0" indent="0" algn="ctr"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neočekávatelné</a:t>
            </a:r>
          </a:p>
        </p:txBody>
      </p:sp>
      <p:pic>
        <p:nvPicPr>
          <p:cNvPr id="8" name="Obrázek 7">
            <a:extLst>
              <a:ext uri="{FF2B5EF4-FFF2-40B4-BE49-F238E27FC236}">
                <a16:creationId xmlns:a16="http://schemas.microsoft.com/office/drawing/2014/main" id="{29BC2AA1-256A-4758-80E2-66FEA6660C81}"/>
              </a:ext>
            </a:extLst>
          </p:cNvPr>
          <p:cNvPicPr>
            <a:picLocks noChangeAspect="1"/>
          </p:cNvPicPr>
          <p:nvPr/>
        </p:nvPicPr>
        <p:blipFill>
          <a:blip r:embed="rId5"/>
          <a:stretch>
            <a:fillRect/>
          </a:stretch>
        </p:blipFill>
        <p:spPr>
          <a:xfrm>
            <a:off x="9739636" y="3660968"/>
            <a:ext cx="1866900" cy="3031572"/>
          </a:xfrm>
          <a:prstGeom prst="roundRect">
            <a:avLst/>
          </a:prstGeom>
          <a:effectLst>
            <a:outerShdw blurRad="50800" dist="38100" dir="2700000" algn="tl" rotWithShape="0">
              <a:prstClr val="black">
                <a:alpha val="40000"/>
              </a:prstClr>
            </a:outerShdw>
          </a:effectLst>
        </p:spPr>
      </p:pic>
      <p:sp>
        <p:nvSpPr>
          <p:cNvPr id="9" name="Obdélník 8">
            <a:extLst>
              <a:ext uri="{FF2B5EF4-FFF2-40B4-BE49-F238E27FC236}">
                <a16:creationId xmlns:a16="http://schemas.microsoft.com/office/drawing/2014/main" id="{4E8C29D2-673E-4095-B254-A5BE747CA7FE}"/>
              </a:ext>
            </a:extLst>
          </p:cNvPr>
          <p:cNvSpPr/>
          <p:nvPr/>
        </p:nvSpPr>
        <p:spPr>
          <a:xfrm>
            <a:off x="2813424" y="4390392"/>
            <a:ext cx="6120680" cy="2246769"/>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Prvek </a:t>
            </a:r>
            <a:r>
              <a:rPr kumimoji="0" lang="cs-CZ" sz="2200" b="0" i="0" u="none" strike="noStrike" kern="1200" cap="none" spc="30" normalizeH="0" baseline="0" noProof="0" dirty="0" err="1">
                <a:ln>
                  <a:noFill/>
                </a:ln>
                <a:solidFill>
                  <a:srgbClr val="060238"/>
                </a:solidFill>
                <a:effectLst/>
                <a:uLnTx/>
                <a:uFillTx/>
                <a:latin typeface="Century Schoolbook" panose="02040604050505020304" pitchFamily="18" charset="0"/>
                <a:ea typeface="+mn-ea"/>
                <a:cs typeface="Tahoma" pitchFamily="34" charset="0"/>
              </a:rPr>
              <a:t>Bylonebylia</a:t>
            </a:r>
            <a:endPar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endParaRPr>
          </a:p>
          <a:p>
            <a:pPr marL="0" marR="0" lvl="0" indent="0" algn="l"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Moc příběhů</a:t>
            </a:r>
          </a:p>
          <a:p>
            <a:pPr marL="0" marR="0" lvl="0" indent="0" algn="l"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Univerzální příběhy a povahy – aluze k aktuálnímu světu, </a:t>
            </a:r>
          </a:p>
          <a:p>
            <a:pPr marL="0" marR="0" lvl="0" indent="0" algn="l" defTabSz="914400" rtl="0" eaLnBrk="1" fontAlgn="auto" latinLnBrk="0" hangingPunct="1">
              <a:lnSpc>
                <a:spcPct val="100000"/>
              </a:lnSpc>
              <a:spcBef>
                <a:spcPts val="1200"/>
              </a:spcBef>
              <a:spcAft>
                <a:spcPts val="0"/>
              </a:spcAft>
              <a:buClr>
                <a:srgbClr val="FFFFFF"/>
              </a:buClr>
              <a:buSzTx/>
              <a:buFontTx/>
              <a:buNone/>
              <a:tabLst/>
              <a:defRPr/>
            </a:pPr>
            <a:r>
              <a:rPr kumimoji="0" lang="cs-CZ" sz="2200" b="0" i="0" u="none" strike="noStrike" kern="1200" cap="none" spc="30" normalizeH="0" baseline="0" noProof="0" dirty="0">
                <a:ln>
                  <a:noFill/>
                </a:ln>
                <a:solidFill>
                  <a:srgbClr val="060238"/>
                </a:solidFill>
                <a:effectLst/>
                <a:uLnTx/>
                <a:uFillTx/>
                <a:latin typeface="Century Schoolbook" panose="02040604050505020304" pitchFamily="18" charset="0"/>
                <a:ea typeface="+mn-ea"/>
                <a:cs typeface="Tahoma" pitchFamily="34" charset="0"/>
              </a:rPr>
              <a:t>parodie dobrodružné fantasy</a:t>
            </a:r>
          </a:p>
        </p:txBody>
      </p:sp>
    </p:spTree>
    <p:extLst>
      <p:ext uri="{BB962C8B-B14F-4D97-AF65-F5344CB8AC3E}">
        <p14:creationId xmlns:p14="http://schemas.microsoft.com/office/powerpoint/2010/main" val="386420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barn(inVertical)">
                                      <p:cBhvr>
                                        <p:cTn id="10" dur="500"/>
                                        <p:tgtEl>
                                          <p:spTgt spid="2">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2051"/>
                                        </p:tgtEl>
                                        <p:attrNameLst>
                                          <p:attrName>style.visibility</p:attrName>
                                        </p:attrNameLst>
                                      </p:cBhvr>
                                      <p:to>
                                        <p:strVal val="visible"/>
                                      </p:to>
                                    </p:set>
                                    <p:animEffect transition="in" filter="barn(inVertical)">
                                      <p:cBhvr>
                                        <p:cTn id="34" dur="500"/>
                                        <p:tgtEl>
                                          <p:spTgt spid="2051"/>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A6266727-BAA3-41DC-B924-B6F737ED5A5F}"/>
              </a:ext>
            </a:extLst>
          </p:cNvPr>
          <p:cNvSpPr>
            <a:spLocks noGrp="1"/>
          </p:cNvSpPr>
          <p:nvPr>
            <p:ph sz="quarter" idx="13"/>
          </p:nvPr>
        </p:nvSpPr>
        <p:spPr>
          <a:xfrm>
            <a:off x="596072" y="1063637"/>
            <a:ext cx="3799055" cy="1111769"/>
          </a:xfrm>
        </p:spPr>
        <p:txBody>
          <a:bodyPr>
            <a:normAutofit/>
          </a:bodyPr>
          <a:lstStyle/>
          <a:p>
            <a:r>
              <a:rPr lang="cs-CZ" sz="2200" dirty="0">
                <a:solidFill>
                  <a:srgbClr val="060238"/>
                </a:solidFill>
                <a:latin typeface="Century Schoolbook" panose="02040604050505020304" pitchFamily="18" charset="0"/>
              </a:rPr>
              <a:t>Faktická/encyklopedická</a:t>
            </a:r>
          </a:p>
          <a:p>
            <a:r>
              <a:rPr lang="cs-CZ" sz="2200" dirty="0">
                <a:solidFill>
                  <a:srgbClr val="060238"/>
                </a:solidFill>
                <a:latin typeface="Century Schoolbook" panose="02040604050505020304" pitchFamily="18" charset="0"/>
              </a:rPr>
              <a:t>Učební texty, non fiction</a:t>
            </a:r>
          </a:p>
        </p:txBody>
      </p:sp>
      <p:sp>
        <p:nvSpPr>
          <p:cNvPr id="3" name="Zástupný symbol pro číslo snímku 2">
            <a:extLst>
              <a:ext uri="{FF2B5EF4-FFF2-40B4-BE49-F238E27FC236}">
                <a16:creationId xmlns:a16="http://schemas.microsoft.com/office/drawing/2014/main" id="{5DE0DFDB-15E3-4C89-ACFD-CE988C632884}"/>
              </a:ext>
            </a:extLst>
          </p:cNvPr>
          <p:cNvSpPr>
            <a:spLocks noGrp="1"/>
          </p:cNvSpPr>
          <p:nvPr>
            <p:ph type="sldNum" sz="quarter" idx="15"/>
          </p:nvPr>
        </p:nvSpPr>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EF6DA-FB22-4A4B-9D47-E41F874BAA9A}" type="slidenum">
              <a:rPr kumimoji="0" lang="cs-CZ" sz="2200" b="1" i="0" u="none" strike="noStrike" kern="1200" cap="none" spc="0" normalizeH="0" baseline="0" noProof="0" smtClean="0">
                <a:ln>
                  <a:noFill/>
                </a:ln>
                <a:solidFill>
                  <a:srgbClr val="FFE69D">
                    <a:alpha val="65000"/>
                  </a:srgbClr>
                </a:solidFill>
                <a:effectLst/>
                <a:uLnTx/>
                <a:uFillTx/>
                <a:latin typeface="Century Schoolbook" panose="020406040505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2200" b="1" i="0" u="none" strike="noStrike" kern="1200" cap="none" spc="0" normalizeH="0" baseline="0" noProof="0">
              <a:ln>
                <a:noFill/>
              </a:ln>
              <a:solidFill>
                <a:srgbClr val="FFE69D">
                  <a:alpha val="65000"/>
                </a:srgbClr>
              </a:solidFill>
              <a:effectLst/>
              <a:uLnTx/>
              <a:uFillTx/>
              <a:latin typeface="Century Schoolbook" panose="02040604050505020304" pitchFamily="18" charset="0"/>
              <a:ea typeface="+mn-ea"/>
              <a:cs typeface="+mn-cs"/>
            </a:endParaRPr>
          </a:p>
        </p:txBody>
      </p:sp>
      <p:sp>
        <p:nvSpPr>
          <p:cNvPr id="4" name="Nadpis 3">
            <a:extLst>
              <a:ext uri="{FF2B5EF4-FFF2-40B4-BE49-F238E27FC236}">
                <a16:creationId xmlns:a16="http://schemas.microsoft.com/office/drawing/2014/main" id="{DBA7D967-A120-4B98-A060-967B9FD8B658}"/>
              </a:ext>
            </a:extLst>
          </p:cNvPr>
          <p:cNvSpPr>
            <a:spLocks noGrp="1"/>
          </p:cNvSpPr>
          <p:nvPr>
            <p:ph type="title"/>
          </p:nvPr>
        </p:nvSpPr>
        <p:spPr>
          <a:xfrm>
            <a:off x="1919536" y="0"/>
            <a:ext cx="7920880" cy="962436"/>
          </a:xfrm>
        </p:spPr>
        <p:txBody>
          <a:bodyPr>
            <a:noAutofit/>
          </a:bodyPr>
          <a:lstStyle/>
          <a:p>
            <a:r>
              <a:rPr lang="cs-CZ" dirty="0">
                <a:solidFill>
                  <a:srgbClr val="660033"/>
                </a:solidFill>
                <a:latin typeface="Century Schoolbook" panose="02040604050505020304" pitchFamily="18" charset="0"/>
              </a:rPr>
              <a:t>Estetická a faktická znalost</a:t>
            </a:r>
          </a:p>
        </p:txBody>
      </p:sp>
      <p:sp>
        <p:nvSpPr>
          <p:cNvPr id="7" name="Obdélník 6">
            <a:extLst>
              <a:ext uri="{FF2B5EF4-FFF2-40B4-BE49-F238E27FC236}">
                <a16:creationId xmlns:a16="http://schemas.microsoft.com/office/drawing/2014/main" id="{D7E3607F-C65B-4F63-9AE9-26F9D1340C20}"/>
              </a:ext>
            </a:extLst>
          </p:cNvPr>
          <p:cNvSpPr/>
          <p:nvPr/>
        </p:nvSpPr>
        <p:spPr>
          <a:xfrm>
            <a:off x="6161911" y="1057638"/>
            <a:ext cx="4320480"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Estetická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Estetická aktivita (čtení:)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Estetická libost (</a:t>
            </a:r>
            <a:r>
              <a:rPr kumimoji="0" lang="cs-CZ" sz="2200" b="0" i="0" u="none" strike="noStrike" kern="1200" cap="none" spc="0" normalizeH="0" baseline="0" noProof="0" dirty="0" err="1">
                <a:ln>
                  <a:noFill/>
                </a:ln>
                <a:solidFill>
                  <a:srgbClr val="060238"/>
                </a:solidFill>
                <a:effectLst/>
                <a:uLnTx/>
                <a:uFillTx/>
                <a:latin typeface="Century Schoolbook" panose="02040604050505020304" pitchFamily="18" charset="0"/>
                <a:ea typeface="+mn-ea"/>
                <a:cs typeface="+mn-cs"/>
              </a:rPr>
              <a:t>aesthetic</a:t>
            </a: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 </a:t>
            </a:r>
            <a:r>
              <a:rPr kumimoji="0" lang="cs-CZ" sz="2200" b="0" i="0" u="none" strike="noStrike" kern="1200" cap="none" spc="0" normalizeH="0" baseline="0" noProof="0" dirty="0" err="1">
                <a:ln>
                  <a:noFill/>
                </a:ln>
                <a:solidFill>
                  <a:srgbClr val="060238"/>
                </a:solidFill>
                <a:effectLst/>
                <a:uLnTx/>
                <a:uFillTx/>
                <a:latin typeface="Century Schoolbook" panose="02040604050505020304" pitchFamily="18" charset="0"/>
                <a:ea typeface="+mn-ea"/>
                <a:cs typeface="+mn-cs"/>
              </a:rPr>
              <a:t>pleasure</a:t>
            </a: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a:t>
            </a:r>
          </a:p>
        </p:txBody>
      </p:sp>
      <p:sp>
        <p:nvSpPr>
          <p:cNvPr id="8" name="Šipka: doprava 7">
            <a:extLst>
              <a:ext uri="{FF2B5EF4-FFF2-40B4-BE49-F238E27FC236}">
                <a16:creationId xmlns:a16="http://schemas.microsoft.com/office/drawing/2014/main" id="{697A57D3-ED26-4F36-98B0-437DD1F40F29}"/>
              </a:ext>
            </a:extLst>
          </p:cNvPr>
          <p:cNvSpPr/>
          <p:nvPr/>
        </p:nvSpPr>
        <p:spPr>
          <a:xfrm>
            <a:off x="6319930" y="1853339"/>
            <a:ext cx="1346304" cy="193702"/>
          </a:xfrm>
          <a:prstGeom prst="rightArrow">
            <a:avLst>
              <a:gd name="adj1" fmla="val 62173"/>
              <a:gd name="adj2" fmla="val 50000"/>
            </a:avLst>
          </a:prstGeom>
          <a:solidFill>
            <a:srgbClr val="F4A8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200" b="0" i="0" u="none" strike="noStrike" kern="1200" cap="none" spc="0" normalizeH="0" baseline="0" noProof="0">
              <a:ln>
                <a:noFill/>
              </a:ln>
              <a:solidFill>
                <a:srgbClr val="660033"/>
              </a:solidFill>
              <a:effectLst/>
              <a:uLnTx/>
              <a:uFillTx/>
              <a:latin typeface="Century Schoolbook" panose="02040604050505020304" pitchFamily="18" charset="0"/>
              <a:ea typeface="+mn-ea"/>
              <a:cs typeface="+mn-cs"/>
            </a:endParaRPr>
          </a:p>
        </p:txBody>
      </p:sp>
      <p:sp>
        <p:nvSpPr>
          <p:cNvPr id="9" name="Obdélník 8">
            <a:extLst>
              <a:ext uri="{FF2B5EF4-FFF2-40B4-BE49-F238E27FC236}">
                <a16:creationId xmlns:a16="http://schemas.microsoft.com/office/drawing/2014/main" id="{584E9775-97CE-41B5-A6D5-9CC1D01ED30B}"/>
              </a:ext>
            </a:extLst>
          </p:cNvPr>
          <p:cNvSpPr/>
          <p:nvPr/>
        </p:nvSpPr>
        <p:spPr>
          <a:xfrm>
            <a:off x="279546" y="3499828"/>
            <a:ext cx="863409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Primárním cílem beletrie není zprostředkovat informace/znalosti</a:t>
            </a:r>
          </a:p>
        </p:txBody>
      </p:sp>
      <p:sp>
        <p:nvSpPr>
          <p:cNvPr id="10" name="Obdélník 9">
            <a:extLst>
              <a:ext uri="{FF2B5EF4-FFF2-40B4-BE49-F238E27FC236}">
                <a16:creationId xmlns:a16="http://schemas.microsoft.com/office/drawing/2014/main" id="{376C163C-3E51-4F4B-A587-BB3CBFD3C5F7}"/>
              </a:ext>
            </a:extLst>
          </p:cNvPr>
          <p:cNvSpPr/>
          <p:nvPr/>
        </p:nvSpPr>
        <p:spPr>
          <a:xfrm>
            <a:off x="245645" y="3930715"/>
            <a:ext cx="589456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Učení se bez vědomého úsilí (</a:t>
            </a:r>
            <a:r>
              <a:rPr kumimoji="0" lang="cs-CZ" sz="2200" b="0" i="0" u="none" strike="noStrike" kern="1200" cap="none" spc="0" normalizeH="0" baseline="0" noProof="0" dirty="0" err="1">
                <a:ln>
                  <a:noFill/>
                </a:ln>
                <a:solidFill>
                  <a:srgbClr val="060238"/>
                </a:solidFill>
                <a:effectLst/>
                <a:uLnTx/>
                <a:uFillTx/>
                <a:latin typeface="Century Schoolbook" panose="02040604050505020304" pitchFamily="18" charset="0"/>
                <a:ea typeface="+mn-ea"/>
                <a:cs typeface="+mn-cs"/>
              </a:rPr>
              <a:t>Nikolajeva</a:t>
            </a: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 22)</a:t>
            </a:r>
          </a:p>
        </p:txBody>
      </p:sp>
      <p:sp>
        <p:nvSpPr>
          <p:cNvPr id="12" name="Obdélník 11">
            <a:extLst>
              <a:ext uri="{FF2B5EF4-FFF2-40B4-BE49-F238E27FC236}">
                <a16:creationId xmlns:a16="http://schemas.microsoft.com/office/drawing/2014/main" id="{99A0E318-6E67-4D34-9BF8-97F7A90B3501}"/>
              </a:ext>
            </a:extLst>
          </p:cNvPr>
          <p:cNvSpPr/>
          <p:nvPr/>
        </p:nvSpPr>
        <p:spPr>
          <a:xfrm>
            <a:off x="2495600" y="4456804"/>
            <a:ext cx="764343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660033"/>
                </a:solidFill>
                <a:effectLst/>
                <a:uLnTx/>
                <a:uFillTx/>
                <a:latin typeface="Century Schoolbook" panose="02040604050505020304" pitchFamily="18" charset="0"/>
                <a:ea typeface="+mn-ea"/>
                <a:cs typeface="+mn-cs"/>
              </a:rPr>
              <a:t>?Mimetická fikce poskytuje informace o aktuálním světě?</a:t>
            </a:r>
          </a:p>
        </p:txBody>
      </p:sp>
      <p:sp>
        <p:nvSpPr>
          <p:cNvPr id="13" name="Obdélník 12">
            <a:extLst>
              <a:ext uri="{FF2B5EF4-FFF2-40B4-BE49-F238E27FC236}">
                <a16:creationId xmlns:a16="http://schemas.microsoft.com/office/drawing/2014/main" id="{0724FC9F-F0E6-4B0F-816A-E9E213FCA614}"/>
              </a:ext>
            </a:extLst>
          </p:cNvPr>
          <p:cNvSpPr/>
          <p:nvPr/>
        </p:nvSpPr>
        <p:spPr>
          <a:xfrm>
            <a:off x="2639616" y="4918122"/>
            <a:ext cx="664156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660033"/>
                </a:solidFill>
                <a:effectLst/>
                <a:uLnTx/>
                <a:uFillTx/>
                <a:latin typeface="Century Schoolbook" panose="02040604050505020304" pitchFamily="18" charset="0"/>
                <a:ea typeface="+mn-ea"/>
                <a:cs typeface="+mn-cs"/>
              </a:rPr>
              <a:t>?Fantastika je zdrojem (pouze) estetické znalosti?</a:t>
            </a:r>
          </a:p>
        </p:txBody>
      </p:sp>
      <p:sp>
        <p:nvSpPr>
          <p:cNvPr id="14" name="Obdélník 13">
            <a:extLst>
              <a:ext uri="{FF2B5EF4-FFF2-40B4-BE49-F238E27FC236}">
                <a16:creationId xmlns:a16="http://schemas.microsoft.com/office/drawing/2014/main" id="{B7E1A7A6-247C-4801-99FA-C9F4977AFFD4}"/>
              </a:ext>
            </a:extLst>
          </p:cNvPr>
          <p:cNvSpPr/>
          <p:nvPr/>
        </p:nvSpPr>
        <p:spPr>
          <a:xfrm>
            <a:off x="241524" y="5400196"/>
            <a:ext cx="8424936" cy="13542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Z kognitivního hlediska není tolik podstatné, jestli jde o beletrii nebo naučnou literaturu, ale to, do jaké míry text stimuluje simulaci přesahující zkušenost a logický úsudek.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Patrick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Colm</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Hogan</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t>
            </a:r>
            <a:r>
              <a:rPr kumimoji="0" lang="en-US"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How Authors' Minds Make Stories</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2013: 5-6</a:t>
            </a:r>
          </a:p>
        </p:txBody>
      </p:sp>
      <p:sp>
        <p:nvSpPr>
          <p:cNvPr id="15" name="Obdélník 14">
            <a:extLst>
              <a:ext uri="{FF2B5EF4-FFF2-40B4-BE49-F238E27FC236}">
                <a16:creationId xmlns:a16="http://schemas.microsoft.com/office/drawing/2014/main" id="{EE17319C-7DF0-43F2-BCFD-05E337EBF1CE}"/>
              </a:ext>
            </a:extLst>
          </p:cNvPr>
          <p:cNvSpPr/>
          <p:nvPr/>
        </p:nvSpPr>
        <p:spPr>
          <a:xfrm>
            <a:off x="9480376" y="4596264"/>
            <a:ext cx="2470100" cy="17851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660033"/>
                </a:solidFill>
                <a:effectLst/>
                <a:uLnTx/>
                <a:uFillTx/>
                <a:latin typeface="Century Schoolbook" panose="02040604050505020304" pitchFamily="18" charset="0"/>
                <a:ea typeface="+mn-ea"/>
                <a:cs typeface="+mn-cs"/>
              </a:rPr>
              <a:t>fikce x skutečnost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660033"/>
                </a:solidFill>
                <a:effectLst/>
                <a:uLnTx/>
                <a:uFillTx/>
                <a:latin typeface="Century Schoolbook" panose="02040604050505020304" pitchFamily="18" charset="0"/>
                <a:ea typeface="+mn-ea"/>
                <a:cs typeface="+mn-cs"/>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660033"/>
                </a:solidFill>
                <a:effectLst/>
                <a:uLnTx/>
                <a:uFillTx/>
                <a:latin typeface="Century Schoolbook" panose="02040604050505020304" pitchFamily="18" charset="0"/>
                <a:ea typeface="+mn-ea"/>
                <a:cs typeface="+mn-cs"/>
              </a:rPr>
              <a:t>simulace x konstatování </a:t>
            </a:r>
          </a:p>
        </p:txBody>
      </p:sp>
      <p:pic>
        <p:nvPicPr>
          <p:cNvPr id="16" name="Obrázek 15">
            <a:extLst>
              <a:ext uri="{FF2B5EF4-FFF2-40B4-BE49-F238E27FC236}">
                <a16:creationId xmlns:a16="http://schemas.microsoft.com/office/drawing/2014/main" id="{65DCC978-4B82-4D33-99C0-332D35104D4B}"/>
              </a:ext>
            </a:extLst>
          </p:cNvPr>
          <p:cNvPicPr>
            <a:picLocks noChangeAspect="1"/>
          </p:cNvPicPr>
          <p:nvPr/>
        </p:nvPicPr>
        <p:blipFill>
          <a:blip r:embed="rId3"/>
          <a:stretch>
            <a:fillRect/>
          </a:stretch>
        </p:blipFill>
        <p:spPr>
          <a:xfrm>
            <a:off x="4147305" y="1057638"/>
            <a:ext cx="1875194" cy="2438195"/>
          </a:xfrm>
          <a:prstGeom prst="roundRect">
            <a:avLst/>
          </a:prstGeom>
          <a:effectLst>
            <a:outerShdw blurRad="50800" dist="38100" dir="2700000" algn="tl" rotWithShape="0">
              <a:prstClr val="black">
                <a:alpha val="40000"/>
              </a:prstClr>
            </a:outerShdw>
          </a:effectLst>
        </p:spPr>
      </p:pic>
      <p:pic>
        <p:nvPicPr>
          <p:cNvPr id="17" name="Obrázek 16">
            <a:extLst>
              <a:ext uri="{FF2B5EF4-FFF2-40B4-BE49-F238E27FC236}">
                <a16:creationId xmlns:a16="http://schemas.microsoft.com/office/drawing/2014/main" id="{0AD622B7-E453-4467-96BA-225409CBFB30}"/>
              </a:ext>
            </a:extLst>
          </p:cNvPr>
          <p:cNvPicPr>
            <a:picLocks noChangeAspect="1"/>
          </p:cNvPicPr>
          <p:nvPr/>
        </p:nvPicPr>
        <p:blipFill>
          <a:blip r:embed="rId4"/>
          <a:stretch>
            <a:fillRect/>
          </a:stretch>
        </p:blipFill>
        <p:spPr>
          <a:xfrm>
            <a:off x="9696400" y="717185"/>
            <a:ext cx="2402722" cy="2780928"/>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085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32A7B176-2779-4279-8EFB-1B713ED7A2A9}"/>
              </a:ext>
            </a:extLst>
          </p:cNvPr>
          <p:cNvSpPr>
            <a:spLocks noGrp="1"/>
          </p:cNvSpPr>
          <p:nvPr>
            <p:ph sz="quarter" idx="13"/>
          </p:nvPr>
        </p:nvSpPr>
        <p:spPr>
          <a:xfrm>
            <a:off x="-2406" y="626166"/>
            <a:ext cx="12085892" cy="1002634"/>
          </a:xfrm>
        </p:spPr>
        <p:txBody>
          <a:bodyPr>
            <a:noAutofit/>
          </a:bodyPr>
          <a:lstStyle/>
          <a:p>
            <a:pPr algn="just"/>
            <a:r>
              <a:rPr lang="cs-CZ" sz="2200" dirty="0">
                <a:solidFill>
                  <a:srgbClr val="060238"/>
                </a:solidFill>
                <a:latin typeface="Century Schoolbook" panose="02040604050505020304" pitchFamily="18" charset="0"/>
              </a:rPr>
              <a:t>Z toho, co bylo řečeno, jest také patrno, že není úkolem básníkovým </a:t>
            </a:r>
            <a:r>
              <a:rPr lang="cs-CZ" sz="2200" dirty="0" err="1">
                <a:solidFill>
                  <a:srgbClr val="060238"/>
                </a:solidFill>
                <a:latin typeface="Century Schoolbook" panose="02040604050505020304" pitchFamily="18" charset="0"/>
              </a:rPr>
              <a:t>předvátěti</a:t>
            </a:r>
            <a:r>
              <a:rPr lang="cs-CZ" sz="2200" dirty="0">
                <a:solidFill>
                  <a:srgbClr val="060238"/>
                </a:solidFill>
                <a:latin typeface="Century Schoolbook" panose="02040604050505020304" pitchFamily="18" charset="0"/>
              </a:rPr>
              <a:t>, co se stalo, nýbrž co by se státi mohlo, tj. věci možné podle pravděpodobnosti nebo nutnosti.</a:t>
            </a:r>
          </a:p>
          <a:p>
            <a:r>
              <a:rPr lang="cs-CZ" sz="2200" dirty="0">
                <a:solidFill>
                  <a:srgbClr val="060238"/>
                </a:solidFill>
                <a:latin typeface="Century Schoolbook" panose="02040604050505020304" pitchFamily="18" charset="0"/>
              </a:rPr>
              <a:t>									</a:t>
            </a:r>
            <a:r>
              <a:rPr lang="cs-CZ" sz="2200" dirty="0" err="1">
                <a:solidFill>
                  <a:srgbClr val="003300"/>
                </a:solidFill>
                <a:latin typeface="Century Schoolbook" panose="02040604050505020304" pitchFamily="18" charset="0"/>
              </a:rPr>
              <a:t>Aristotelés</a:t>
            </a:r>
            <a:endParaRPr lang="cs-CZ" sz="2200" dirty="0">
              <a:solidFill>
                <a:srgbClr val="003300"/>
              </a:solidFill>
              <a:latin typeface="Century Schoolbook" panose="02040604050505020304" pitchFamily="18" charset="0"/>
            </a:endParaRPr>
          </a:p>
          <a:p>
            <a:endParaRPr lang="cs-CZ" sz="2200" dirty="0">
              <a:solidFill>
                <a:srgbClr val="060238"/>
              </a:solidFill>
              <a:latin typeface="Century Schoolbook" panose="02040604050505020304" pitchFamily="18" charset="0"/>
            </a:endParaRPr>
          </a:p>
        </p:txBody>
      </p:sp>
      <p:sp>
        <p:nvSpPr>
          <p:cNvPr id="4" name="Nadpis 3">
            <a:extLst>
              <a:ext uri="{FF2B5EF4-FFF2-40B4-BE49-F238E27FC236}">
                <a16:creationId xmlns:a16="http://schemas.microsoft.com/office/drawing/2014/main" id="{61F98DB5-EEFF-43C1-A6BC-7633EB7D9F9A}"/>
              </a:ext>
            </a:extLst>
          </p:cNvPr>
          <p:cNvSpPr>
            <a:spLocks noGrp="1"/>
          </p:cNvSpPr>
          <p:nvPr>
            <p:ph type="title"/>
          </p:nvPr>
        </p:nvSpPr>
        <p:spPr>
          <a:xfrm>
            <a:off x="47114" y="116632"/>
            <a:ext cx="2817787" cy="536104"/>
          </a:xfrm>
        </p:spPr>
        <p:txBody>
          <a:bodyPr>
            <a:noAutofit/>
          </a:bodyPr>
          <a:lstStyle/>
          <a:p>
            <a:r>
              <a:rPr lang="cs-CZ" dirty="0" err="1">
                <a:solidFill>
                  <a:srgbClr val="660033"/>
                </a:solidFill>
                <a:latin typeface="Century Schoolbook" panose="02040604050505020304" pitchFamily="18" charset="0"/>
              </a:rPr>
              <a:t>Mimésis</a:t>
            </a:r>
            <a:endParaRPr lang="cs-CZ" dirty="0">
              <a:solidFill>
                <a:srgbClr val="660033"/>
              </a:solidFill>
              <a:latin typeface="Century Schoolbook" panose="02040604050505020304" pitchFamily="18" charset="0"/>
            </a:endParaRPr>
          </a:p>
        </p:txBody>
      </p:sp>
      <p:pic>
        <p:nvPicPr>
          <p:cNvPr id="5" name="Obrázek 4">
            <a:extLst>
              <a:ext uri="{FF2B5EF4-FFF2-40B4-BE49-F238E27FC236}">
                <a16:creationId xmlns:a16="http://schemas.microsoft.com/office/drawing/2014/main" id="{B21665D0-9BB8-4816-A864-686F3C2337C3}"/>
              </a:ext>
            </a:extLst>
          </p:cNvPr>
          <p:cNvPicPr>
            <a:picLocks noChangeAspect="1"/>
          </p:cNvPicPr>
          <p:nvPr/>
        </p:nvPicPr>
        <p:blipFill>
          <a:blip r:embed="rId3"/>
          <a:stretch>
            <a:fillRect/>
          </a:stretch>
        </p:blipFill>
        <p:spPr>
          <a:xfrm>
            <a:off x="7568768" y="1839061"/>
            <a:ext cx="4170579" cy="2778649"/>
          </a:xfrm>
          <a:prstGeom prst="roundRect">
            <a:avLst/>
          </a:prstGeom>
          <a:effectLst>
            <a:outerShdw blurRad="50800" dist="38100" dir="2700000" algn="tl" rotWithShape="0">
              <a:prstClr val="black">
                <a:alpha val="40000"/>
              </a:prstClr>
            </a:outerShdw>
          </a:effectLst>
        </p:spPr>
      </p:pic>
      <p:sp>
        <p:nvSpPr>
          <p:cNvPr id="6" name="Obdélník 5">
            <a:extLst>
              <a:ext uri="{FF2B5EF4-FFF2-40B4-BE49-F238E27FC236}">
                <a16:creationId xmlns:a16="http://schemas.microsoft.com/office/drawing/2014/main" id="{F11EA1BF-6748-4322-93BE-D3935E366ACE}"/>
              </a:ext>
            </a:extLst>
          </p:cNvPr>
          <p:cNvSpPr/>
          <p:nvPr/>
        </p:nvSpPr>
        <p:spPr>
          <a:xfrm>
            <a:off x="5811" y="1397675"/>
            <a:ext cx="7289645"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Hrozí zjednodušením, když „stále přežívající doktrínu mimeze“ představujeme jako to pojetí fikce, které „tvrdí, že fikce jsou nápodobou nebo zobrazením aktuálního světa, skutečného života“ (Doležel 2003:10).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Milan Suchomel: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Promimetická</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promluva, 2015: 40</a:t>
            </a:r>
          </a:p>
        </p:txBody>
      </p:sp>
      <p:sp>
        <p:nvSpPr>
          <p:cNvPr id="7" name="Obdélník 6">
            <a:extLst>
              <a:ext uri="{FF2B5EF4-FFF2-40B4-BE49-F238E27FC236}">
                <a16:creationId xmlns:a16="http://schemas.microsoft.com/office/drawing/2014/main" id="{33D7819C-0973-4642-8A51-EAA7F0DF34B3}"/>
              </a:ext>
            </a:extLst>
          </p:cNvPr>
          <p:cNvSpPr/>
          <p:nvPr/>
        </p:nvSpPr>
        <p:spPr>
          <a:xfrm>
            <a:off x="-14286" y="4617710"/>
            <a:ext cx="12097772"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„Od aktuálního se jde k možnému, ale jde se i opačným směrem, aktuální a možné se reflektují v sobě navzájem, korigují se, doplňují a mění. Všechno může být jinak a umění číst zahrnuje v sobě také ochotu, dokonce potřebu nestálosti a proměny. Dát v sázku dosavadní podobu a smysl, odpoutat se od toho, co je blízké a samozřejmé, popřít jednoznačný výklad, riskovat negaci a odvažovat se převratu ne bez nadšení. V sázce je i moje vlastní já“ </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(Suchomel: 41).</a:t>
            </a:r>
          </a:p>
        </p:txBody>
      </p:sp>
      <p:sp>
        <p:nvSpPr>
          <p:cNvPr id="8" name="Obdélník 7">
            <a:extLst>
              <a:ext uri="{FF2B5EF4-FFF2-40B4-BE49-F238E27FC236}">
                <a16:creationId xmlns:a16="http://schemas.microsoft.com/office/drawing/2014/main" id="{F93F6079-1C08-4BB6-9B7C-7301A0A8F505}"/>
              </a:ext>
            </a:extLst>
          </p:cNvPr>
          <p:cNvSpPr/>
          <p:nvPr/>
        </p:nvSpPr>
        <p:spPr>
          <a:xfrm>
            <a:off x="47114" y="3346247"/>
            <a:ext cx="7295456" cy="13542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a:t>
            </a:r>
            <a:r>
              <a:rPr kumimoji="0" lang="cs-CZ" sz="2200" b="0" i="0" u="none" strike="noStrike" kern="1200" cap="none" spc="0" normalizeH="0" baseline="0" noProof="0" dirty="0" err="1">
                <a:ln>
                  <a:noFill/>
                </a:ln>
                <a:solidFill>
                  <a:srgbClr val="060238"/>
                </a:solidFill>
                <a:effectLst/>
                <a:uLnTx/>
                <a:uFillTx/>
                <a:latin typeface="Century Schoolbook" panose="02040604050505020304" pitchFamily="18" charset="0"/>
                <a:ea typeface="+mn-ea"/>
                <a:cs typeface="+mn-cs"/>
              </a:rPr>
              <a:t>Mimésis</a:t>
            </a:r>
            <a:r>
              <a:rPr kumimoji="0" lang="cs-CZ" sz="2200" b="0" i="0" u="none" strike="noStrike" kern="1200" cap="none" spc="0" normalizeH="0" baseline="0" noProof="0" dirty="0">
                <a:ln>
                  <a:noFill/>
                </a:ln>
                <a:solidFill>
                  <a:srgbClr val="060238"/>
                </a:solidFill>
                <a:effectLst/>
                <a:uLnTx/>
                <a:uFillTx/>
                <a:latin typeface="Century Schoolbook" panose="02040604050505020304" pitchFamily="18" charset="0"/>
                <a:ea typeface="+mn-ea"/>
                <a:cs typeface="+mn-cs"/>
              </a:rPr>
              <a:t> už nemá nic společného s kopií. Představuje specifickou formu poznání světa lidí na základě analýzy vyprávění.“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Antoine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Compagnon</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Démon </a:t>
            </a:r>
            <a:r>
              <a:rPr kumimoji="0" lang="cs-CZ" sz="1600" b="0" i="0" u="none" strike="noStrike" kern="1200" cap="none" spc="0" normalizeH="0" baseline="0" noProof="0" dirty="0" err="1">
                <a:ln>
                  <a:noFill/>
                </a:ln>
                <a:solidFill>
                  <a:srgbClr val="003300"/>
                </a:solidFill>
                <a:effectLst/>
                <a:uLnTx/>
                <a:uFillTx/>
                <a:latin typeface="Century Schoolbook" panose="02040604050505020304" pitchFamily="18" charset="0"/>
                <a:ea typeface="+mn-ea"/>
                <a:cs typeface="+mn-cs"/>
              </a:rPr>
              <a:t>teorie.Literatura</a:t>
            </a:r>
            <a:r>
              <a:rPr kumimoji="0" lang="cs-CZ" sz="1600" b="0" i="0" u="none" strike="noStrike" kern="1200" cap="none" spc="0" normalizeH="0" baseline="0" noProof="0" dirty="0">
                <a:ln>
                  <a:noFill/>
                </a:ln>
                <a:solidFill>
                  <a:srgbClr val="003300"/>
                </a:solidFill>
                <a:effectLst/>
                <a:uLnTx/>
                <a:uFillTx/>
                <a:latin typeface="Century Schoolbook" panose="02040604050505020304" pitchFamily="18" charset="0"/>
                <a:ea typeface="+mn-ea"/>
                <a:cs typeface="+mn-cs"/>
              </a:rPr>
              <a:t> a běžné myšlení, 2009: 138-9</a:t>
            </a:r>
          </a:p>
        </p:txBody>
      </p:sp>
    </p:spTree>
    <p:extLst>
      <p:ext uri="{BB962C8B-B14F-4D97-AF65-F5344CB8AC3E}">
        <p14:creationId xmlns:p14="http://schemas.microsoft.com/office/powerpoint/2010/main" val="30541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Vlastní 13">
      <a:dk1>
        <a:srgbClr val="FFF2CB"/>
      </a:dk1>
      <a:lt1>
        <a:srgbClr val="FFE69D"/>
      </a:lt1>
      <a:dk2>
        <a:srgbClr val="FFF2CB"/>
      </a:dk2>
      <a:lt2>
        <a:srgbClr val="FFE69D"/>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000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2503</Words>
  <Application>Microsoft Office PowerPoint</Application>
  <PresentationFormat>Širokoúhlá obrazovka</PresentationFormat>
  <Paragraphs>146</Paragraphs>
  <Slides>15</Slides>
  <Notes>11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15</vt:i4>
      </vt:variant>
    </vt:vector>
  </HeadingPairs>
  <TitlesOfParts>
    <vt:vector size="22" baseType="lpstr">
      <vt:lpstr>Arial</vt:lpstr>
      <vt:lpstr>Calibri</vt:lpstr>
      <vt:lpstr>Century Schoolbook</vt:lpstr>
      <vt:lpstr>Corbel</vt:lpstr>
      <vt:lpstr>Tahoma</vt:lpstr>
      <vt:lpstr>Tunga</vt:lpstr>
      <vt:lpstr>Mylar</vt:lpstr>
      <vt:lpstr>Lubomír Doležel: Heterocosmica II. Fikční světy postmoderní české prózy (2014)</vt:lpstr>
      <vt:lpstr>Prezentace aplikace PowerPoint</vt:lpstr>
      <vt:lpstr>Otakar Slanař: Hodnota a hodnocení literatury science fiction</vt:lpstr>
      <vt:lpstr>Aleš Langer: Průvodce paralelními světy, 2006</vt:lpstr>
      <vt:lpstr>Kritická recepce fantastiky</vt:lpstr>
      <vt:lpstr>Prezentace aplikace PowerPoint</vt:lpstr>
      <vt:lpstr>Prezentace aplikace PowerPoint</vt:lpstr>
      <vt:lpstr>Estetická a faktická znalost</vt:lpstr>
      <vt:lpstr>Mimésis</vt:lpstr>
      <vt:lpstr>Fantastika x mimésis</vt:lpstr>
      <vt:lpstr>Prezentace aplikace PowerPoint</vt:lpstr>
      <vt:lpstr>Mundane fiction - mainstream</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Lubomír Doležel: Heterocosmica II. Fikční světy postmoderní české prózy (2014)</dc:title>
  <dc:creator>Tereza Dědinová</dc:creator>
  <cp:lastModifiedBy>Tereza Dědinová</cp:lastModifiedBy>
  <cp:revision>1</cp:revision>
  <dcterms:created xsi:type="dcterms:W3CDTF">2019-04-08T13:06:17Z</dcterms:created>
  <dcterms:modified xsi:type="dcterms:W3CDTF">2019-04-08T13:07:19Z</dcterms:modified>
</cp:coreProperties>
</file>