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98" r:id="rId2"/>
    <p:sldId id="506" r:id="rId3"/>
    <p:sldId id="488" r:id="rId4"/>
    <p:sldId id="401" r:id="rId5"/>
    <p:sldId id="420" r:id="rId6"/>
    <p:sldId id="422" r:id="rId7"/>
    <p:sldId id="423" r:id="rId8"/>
    <p:sldId id="499" r:id="rId9"/>
    <p:sldId id="500" r:id="rId10"/>
    <p:sldId id="501" r:id="rId11"/>
    <p:sldId id="408" r:id="rId12"/>
    <p:sldId id="405" r:id="rId13"/>
    <p:sldId id="406" r:id="rId14"/>
    <p:sldId id="407" r:id="rId15"/>
    <p:sldId id="345" r:id="rId16"/>
    <p:sldId id="403" r:id="rId17"/>
    <p:sldId id="507" r:id="rId18"/>
    <p:sldId id="411" r:id="rId19"/>
    <p:sldId id="412" r:id="rId20"/>
    <p:sldId id="413" r:id="rId21"/>
    <p:sldId id="414" r:id="rId22"/>
    <p:sldId id="415" r:id="rId23"/>
    <p:sldId id="417" r:id="rId24"/>
    <p:sldId id="485" r:id="rId25"/>
    <p:sldId id="409" r:id="rId26"/>
    <p:sldId id="498" r:id="rId27"/>
    <p:sldId id="505" r:id="rId28"/>
    <p:sldId id="504" r:id="rId29"/>
    <p:sldId id="472" r:id="rId30"/>
    <p:sldId id="503" r:id="rId31"/>
    <p:sldId id="442" r:id="rId32"/>
    <p:sldId id="473" r:id="rId33"/>
    <p:sldId id="455" r:id="rId34"/>
    <p:sldId id="481" r:id="rId35"/>
    <p:sldId id="482" r:id="rId36"/>
    <p:sldId id="479" r:id="rId37"/>
    <p:sldId id="483" r:id="rId38"/>
    <p:sldId id="431" r:id="rId39"/>
    <p:sldId id="476" r:id="rId40"/>
    <p:sldId id="387" r:id="rId41"/>
    <p:sldId id="457" r:id="rId42"/>
    <p:sldId id="388" r:id="rId43"/>
    <p:sldId id="477" r:id="rId44"/>
    <p:sldId id="392" r:id="rId45"/>
    <p:sldId id="474" r:id="rId46"/>
    <p:sldId id="484" r:id="rId47"/>
    <p:sldId id="395" r:id="rId48"/>
    <p:sldId id="396" r:id="rId49"/>
    <p:sldId id="398" r:id="rId50"/>
    <p:sldId id="399" r:id="rId51"/>
    <p:sldId id="460" r:id="rId52"/>
  </p:sldIdLst>
  <p:sldSz cx="9144000" cy="6858000" type="screen4x3"/>
  <p:notesSz cx="6858000" cy="98726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BC0"/>
    <a:srgbClr val="311311"/>
    <a:srgbClr val="220D0C"/>
    <a:srgbClr val="990000"/>
    <a:srgbClr val="441A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9283" autoAdjust="0"/>
  </p:normalViewPr>
  <p:slideViewPr>
    <p:cSldViewPr>
      <p:cViewPr>
        <p:scale>
          <a:sx n="70" d="100"/>
          <a:sy n="70" d="100"/>
        </p:scale>
        <p:origin x="-2792" y="-10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6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93713"/>
          </a:xfrm>
          <a:prstGeom prst="rect">
            <a:avLst/>
          </a:prstGeom>
        </p:spPr>
        <p:txBody>
          <a:bodyPr vert="horz" lIns="91440" tIns="45720" rIns="91440" bIns="45720" rtlCol="0"/>
          <a:lstStyle>
            <a:lvl1pPr algn="r">
              <a:defRPr sz="1200"/>
            </a:lvl1pPr>
          </a:lstStyle>
          <a:p>
            <a:fld id="{44162CFD-22C9-4165-94C2-D9B16CD4FC90}" type="datetimeFigureOut">
              <a:rPr lang="cs-CZ" smtClean="0"/>
              <a:t>23.04.2019</a:t>
            </a:fld>
            <a:endParaRPr lang="cs-CZ"/>
          </a:p>
        </p:txBody>
      </p:sp>
      <p:sp>
        <p:nvSpPr>
          <p:cNvPr id="4" name="Zástupný symbol pro zápatí 3"/>
          <p:cNvSpPr>
            <a:spLocks noGrp="1"/>
          </p:cNvSpPr>
          <p:nvPr>
            <p:ph type="ftr" sz="quarter" idx="2"/>
          </p:nvPr>
        </p:nvSpPr>
        <p:spPr>
          <a:xfrm>
            <a:off x="0" y="9377363"/>
            <a:ext cx="2971800" cy="49371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377363"/>
            <a:ext cx="2971800" cy="493712"/>
          </a:xfrm>
          <a:prstGeom prst="rect">
            <a:avLst/>
          </a:prstGeom>
        </p:spPr>
        <p:txBody>
          <a:bodyPr vert="horz" lIns="91440" tIns="45720" rIns="91440" bIns="45720" rtlCol="0" anchor="b"/>
          <a:lstStyle>
            <a:lvl1pPr algn="r">
              <a:defRPr sz="1200"/>
            </a:lvl1pPr>
          </a:lstStyle>
          <a:p>
            <a:fld id="{E77637C8-5A62-4318-A116-8F17A40175A2}" type="slidenum">
              <a:rPr lang="cs-CZ" smtClean="0"/>
              <a:t>‹#›</a:t>
            </a:fld>
            <a:endParaRPr lang="cs-CZ"/>
          </a:p>
        </p:txBody>
      </p:sp>
    </p:spTree>
    <p:extLst>
      <p:ext uri="{BB962C8B-B14F-4D97-AF65-F5344CB8AC3E}">
        <p14:creationId xmlns:p14="http://schemas.microsoft.com/office/powerpoint/2010/main" val="3290625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04CFD1AD-93E5-4FCB-B633-842A5CCCE99D}" type="datetimeFigureOut">
              <a:rPr lang="cs-CZ" smtClean="0"/>
              <a:pPr/>
              <a:t>23.04.2019</a:t>
            </a:fld>
            <a:endParaRPr lang="cs-CZ"/>
          </a:p>
        </p:txBody>
      </p:sp>
      <p:sp>
        <p:nvSpPr>
          <p:cNvPr id="4" name="Zástupný symbol pro obrázek snímku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7C6185DA-D21C-4E1A-BDFE-E14B3C979B7B}" type="slidenum">
              <a:rPr lang="cs-CZ" smtClean="0"/>
              <a:pPr/>
              <a:t>‹#›</a:t>
            </a:fld>
            <a:endParaRPr lang="cs-CZ"/>
          </a:p>
        </p:txBody>
      </p:sp>
    </p:spTree>
    <p:extLst>
      <p:ext uri="{BB962C8B-B14F-4D97-AF65-F5344CB8AC3E}">
        <p14:creationId xmlns:p14="http://schemas.microsoft.com/office/powerpoint/2010/main" val="209447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ED27E8E2-2980-42A0-B846-8B62857CF287}" type="datetimeFigureOut">
              <a:rPr lang="cs-CZ" smtClean="0"/>
              <a:pPr/>
              <a:t>23.04.2019</a:t>
            </a:fld>
            <a:endParaRPr lang="cs-CZ"/>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28C116BB-6A4B-485D-BD70-01750FC80DA2}" type="slidenum">
              <a:rPr lang="cs-CZ" smtClean="0"/>
              <a:pPr/>
              <a:t>‹#›</a:t>
            </a:fld>
            <a:endParaRPr lang="cs-CZ"/>
          </a:p>
        </p:txBody>
      </p:sp>
    </p:spTree>
    <p:extLst>
      <p:ext uri="{BB962C8B-B14F-4D97-AF65-F5344CB8AC3E}">
        <p14:creationId xmlns:p14="http://schemas.microsoft.com/office/powerpoint/2010/main" val="247415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311311"/>
          </a:solidFill>
        </p:spPr>
        <p:txBody>
          <a:bodyPr>
            <a:normAutofit/>
          </a:bodyPr>
          <a:lstStyle>
            <a:lvl1pPr algn="ctr">
              <a:defRPr sz="4000" baseline="0"/>
            </a:lvl1pPr>
          </a:lstStyle>
          <a:p>
            <a:r>
              <a:rPr lang="cs-CZ" dirty="0"/>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5035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dpis a obsah [bílá]">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311311"/>
          </a:solidFill>
        </p:spPr>
        <p:txBody>
          <a:bodyPr>
            <a:normAutofit/>
          </a:bodyPr>
          <a:lstStyle>
            <a:lvl1pPr algn="ctr">
              <a:defRPr sz="4000" baseline="0"/>
            </a:lvl1pPr>
          </a:lstStyle>
          <a:p>
            <a:r>
              <a:rPr lang="cs-CZ" dirty="0"/>
              <a:t>Kliknutím lze upravit styl.</a:t>
            </a:r>
          </a:p>
        </p:txBody>
      </p:sp>
      <p:sp>
        <p:nvSpPr>
          <p:cNvPr id="3" name="Zástupný symbol pro obsah 2"/>
          <p:cNvSpPr>
            <a:spLocks noGrp="1"/>
          </p:cNvSpPr>
          <p:nvPr>
            <p:ph idx="1"/>
          </p:nvPr>
        </p:nvSpPr>
        <p:spPr>
          <a:solidFill>
            <a:schemeClr val="bg1"/>
          </a:solidFill>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81768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solidFill>
            <a:srgbClr val="311311"/>
          </a:solidFill>
        </p:spPr>
        <p:txBody>
          <a:bodyPr/>
          <a:lstStyle/>
          <a:p>
            <a:r>
              <a:rPr lang="cs-CZ" dirty="0"/>
              <a:t>Kliknutím lze upravit styl.</a:t>
            </a:r>
          </a:p>
        </p:txBody>
      </p:sp>
      <p:sp>
        <p:nvSpPr>
          <p:cNvPr id="3" name="Zástupný symbol pro obsah 2"/>
          <p:cNvSpPr>
            <a:spLocks noGrp="1"/>
          </p:cNvSpPr>
          <p:nvPr>
            <p:ph sz="half" idx="1"/>
          </p:nvPr>
        </p:nvSpPr>
        <p:spPr>
          <a:xfrm>
            <a:off x="179512" y="1556792"/>
            <a:ext cx="4316288" cy="511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4648200" y="1556792"/>
            <a:ext cx="4316288" cy="511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98317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ergamo Layout">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908720"/>
            <a:ext cx="8784976" cy="5760640"/>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229245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79512" y="188640"/>
            <a:ext cx="8784976" cy="1206360"/>
          </a:xfrm>
          <a:prstGeom prst="rect">
            <a:avLst/>
          </a:prstGeom>
          <a:solidFill>
            <a:srgbClr val="311311"/>
          </a:solidFill>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169168" y="1556792"/>
            <a:ext cx="8795320" cy="5112568"/>
          </a:xfrm>
          <a:prstGeom prst="rect">
            <a:avLst/>
          </a:prstGeom>
          <a:solidFill>
            <a:srgbClr val="FCDBC0"/>
          </a:solidFill>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70968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65" r:id="rId5"/>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frydekm@gmail.com" TargetMode="External"/><Relationship Id="rId2" Type="http://schemas.openxmlformats.org/officeDocument/2006/relationships/hyperlink" Target="mailto:urbanova@phil.muni.c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0444"/>
            <a:ext cx="6408712" cy="6560276"/>
          </a:xfrm>
          <a:solidFill>
            <a:srgbClr val="220D0C"/>
          </a:solidFill>
        </p:spPr>
        <p:txBody>
          <a:bodyPr/>
          <a:lstStyle/>
          <a:p>
            <a:r>
              <a:rPr lang="cs-CZ" dirty="0" err="1">
                <a:latin typeface="+mn-lt"/>
                <a:cs typeface="Arial" pitchFamily="34" charset="0"/>
              </a:rPr>
              <a:t>Actio</a:t>
            </a:r>
            <a:r>
              <a:rPr lang="cs-CZ" dirty="0">
                <a:latin typeface="+mn-lt"/>
                <a:cs typeface="Arial" pitchFamily="34" charset="0"/>
              </a:rPr>
              <a:t> </a:t>
            </a:r>
            <a:r>
              <a:rPr lang="cs-CZ" dirty="0" err="1">
                <a:latin typeface="+mn-lt"/>
                <a:cs typeface="Arial" pitchFamily="34" charset="0"/>
              </a:rPr>
              <a:t>seu</a:t>
            </a:r>
            <a:r>
              <a:rPr lang="cs-CZ" dirty="0">
                <a:latin typeface="+mn-lt"/>
                <a:cs typeface="Arial" pitchFamily="34" charset="0"/>
              </a:rPr>
              <a:t> </a:t>
            </a:r>
            <a:r>
              <a:rPr lang="cs-CZ" dirty="0" err="1">
                <a:latin typeface="+mn-lt"/>
                <a:cs typeface="Arial" pitchFamily="34" charset="0"/>
              </a:rPr>
              <a:t>malum</a:t>
            </a:r>
            <a:r>
              <a:rPr lang="cs-CZ" dirty="0">
                <a:latin typeface="+mn-lt"/>
                <a:cs typeface="Arial" pitchFamily="34" charset="0"/>
              </a:rPr>
              <a:t> </a:t>
            </a:r>
            <a:r>
              <a:rPr lang="cs-CZ" dirty="0" err="1">
                <a:latin typeface="+mn-lt"/>
                <a:cs typeface="Arial" pitchFamily="34" charset="0"/>
              </a:rPr>
              <a:t>carmen</a:t>
            </a:r>
            <a:br>
              <a:rPr lang="cs-CZ" dirty="0">
                <a:solidFill>
                  <a:schemeClr val="bg1"/>
                </a:solidFill>
                <a:latin typeface="+mn-lt"/>
              </a:rPr>
            </a:br>
            <a:br>
              <a:rPr lang="cs-CZ" dirty="0">
                <a:solidFill>
                  <a:schemeClr val="bg1"/>
                </a:solidFill>
                <a:latin typeface="+mn-lt"/>
              </a:rPr>
            </a:br>
            <a:endParaRPr lang="cs-CZ" dirty="0">
              <a:solidFill>
                <a:schemeClr val="bg1"/>
              </a:solidFill>
              <a:latin typeface="+mn-lt"/>
            </a:endParaRPr>
          </a:p>
        </p:txBody>
      </p:sp>
      <p:sp>
        <p:nvSpPr>
          <p:cNvPr id="4" name="BlokTextu 3"/>
          <p:cNvSpPr txBox="1"/>
          <p:nvPr/>
        </p:nvSpPr>
        <p:spPr>
          <a:xfrm>
            <a:off x="323528" y="3861048"/>
            <a:ext cx="6264696" cy="523220"/>
          </a:xfrm>
          <a:prstGeom prst="rect">
            <a:avLst/>
          </a:prstGeom>
          <a:noFill/>
        </p:spPr>
        <p:txBody>
          <a:bodyPr wrap="square" rtlCol="0">
            <a:spAutoFit/>
          </a:bodyPr>
          <a:lstStyle/>
          <a:p>
            <a:pPr algn="ctr"/>
            <a:r>
              <a:rPr lang="cs-CZ" sz="2800" dirty="0">
                <a:solidFill>
                  <a:schemeClr val="bg1"/>
                </a:solidFill>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Daniela </a:t>
            </a:r>
            <a:r>
              <a:rPr lang="cs-CZ" sz="2800" dirty="0">
                <a:solidFill>
                  <a:schemeClr val="bg1"/>
                </a:solidFill>
                <a:latin typeface="Calibri" panose="020F0502020204030204" pitchFamily="34" charset="0"/>
                <a:cs typeface="Calibri" panose="020F0502020204030204" pitchFamily="34" charset="0"/>
              </a:rPr>
              <a:t>Urbanová a Miroslav Frýdek </a:t>
            </a:r>
            <a:endParaRPr lang="sk-SK" sz="2800" dirty="0">
              <a:solidFill>
                <a:schemeClr val="bg1"/>
              </a:solidFill>
              <a:latin typeface="Calibri" panose="020F0502020204030204" pitchFamily="34" charset="0"/>
              <a:cs typeface="Calibri" panose="020F0502020204030204" pitchFamily="34" charset="0"/>
            </a:endParaRPr>
          </a:p>
        </p:txBody>
      </p:sp>
      <p:pic>
        <p:nvPicPr>
          <p:cNvPr id="10" name="Zástupný symbol pro obsah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7460" y="260648"/>
            <a:ext cx="2111567" cy="3312368"/>
          </a:xfrm>
          <a:prstGeom prst="rect">
            <a:avLst/>
          </a:prstGeom>
        </p:spPr>
      </p:pic>
      <p:pic>
        <p:nvPicPr>
          <p:cNvPr id="11" name="Picture 4" descr="http://2.bp.blogspot.com/-ueMEPCniMxg/VJc8APKybQI/AAAAAAAANPQ/4TF3GO9WuQ8/s1600/Amartya%2BSen%2Bund%2Bdie%2BGerechtigkeit%2B-%2BIustit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221088"/>
            <a:ext cx="2066069" cy="206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69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 texty je lidský příběh </a:t>
            </a:r>
          </a:p>
        </p:txBody>
      </p:sp>
      <p:pic>
        <p:nvPicPr>
          <p:cNvPr id="4" name="Zástupný symbol pro obsah 3" descr="https://upload.wikimedia.org/wikipedia/commons/3/32/William-Adolphe_Bouguereau_%281825-1905%29_-_The_Remorse_of_Orestes_%281862%29.jpg"/>
          <p:cNvPicPr>
            <a:picLocks noGrp="1"/>
          </p:cNvPicPr>
          <p:nvPr>
            <p:ph idx="1"/>
          </p:nvPr>
        </p:nvPicPr>
        <p:blipFill>
          <a:blip r:embed="rId2" cstate="print"/>
          <a:srcRect/>
          <a:stretch>
            <a:fillRect/>
          </a:stretch>
        </p:blipFill>
        <p:spPr bwMode="auto">
          <a:xfrm>
            <a:off x="1259632" y="1556792"/>
            <a:ext cx="6120680" cy="4752528"/>
          </a:xfrm>
          <a:prstGeom prst="rect">
            <a:avLst/>
          </a:prstGeom>
          <a:noFill/>
          <a:ln w="9525">
            <a:noFill/>
            <a:miter lim="800000"/>
            <a:headEnd/>
            <a:tailEnd/>
          </a:ln>
        </p:spPr>
      </p:pic>
    </p:spTree>
    <p:extLst>
      <p:ext uri="{BB962C8B-B14F-4D97-AF65-F5344CB8AC3E}">
        <p14:creationId xmlns:p14="http://schemas.microsoft.com/office/powerpoint/2010/main" val="188893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latin typeface="+mn-lt"/>
                <a:cs typeface="Arial" pitchFamily="34" charset="0"/>
              </a:rPr>
              <a:t>Zákony dvanácti desek </a:t>
            </a:r>
          </a:p>
        </p:txBody>
      </p:sp>
      <p:sp>
        <p:nvSpPr>
          <p:cNvPr id="3" name="Zástupný symbol pro obsah 2"/>
          <p:cNvSpPr>
            <a:spLocks noGrp="1"/>
          </p:cNvSpPr>
          <p:nvPr>
            <p:ph sz="quarter" idx="1"/>
          </p:nvPr>
        </p:nvSpPr>
        <p:spPr/>
        <p:txBody>
          <a:bodyPr>
            <a:normAutofit lnSpcReduction="10000"/>
          </a:bodyPr>
          <a:lstStyle/>
          <a:p>
            <a:pPr marL="0" indent="0">
              <a:spcBef>
                <a:spcPts val="0"/>
              </a:spcBef>
              <a:buNone/>
            </a:pPr>
            <a:r>
              <a:rPr lang="cs-CZ" sz="2400" dirty="0">
                <a:latin typeface="+mn-lt"/>
              </a:rPr>
              <a:t>Zákony XII desek (</a:t>
            </a:r>
            <a:r>
              <a:rPr lang="it-IT" sz="2400" dirty="0">
                <a:latin typeface="+mn-lt"/>
              </a:rPr>
              <a:t>VIII 1a = </a:t>
            </a:r>
            <a:r>
              <a:rPr lang="it-IT" sz="2400" dirty="0" err="1">
                <a:latin typeface="+mn-lt"/>
              </a:rPr>
              <a:t>Cic</a:t>
            </a:r>
            <a:r>
              <a:rPr lang="it-IT" sz="2400" dirty="0">
                <a:latin typeface="+mn-lt"/>
              </a:rPr>
              <a:t>.</a:t>
            </a:r>
            <a:r>
              <a:rPr lang="it-IT" sz="2400" i="1" dirty="0">
                <a:latin typeface="+mn-lt"/>
              </a:rPr>
              <a:t> Rep. </a:t>
            </a:r>
            <a:r>
              <a:rPr lang="it-IT" sz="2400" dirty="0">
                <a:latin typeface="+mn-lt"/>
              </a:rPr>
              <a:t>IV 12</a:t>
            </a:r>
            <a:r>
              <a:rPr lang="cs-CZ" sz="2400" dirty="0">
                <a:latin typeface="+mn-lt"/>
              </a:rPr>
              <a:t>):</a:t>
            </a:r>
          </a:p>
          <a:p>
            <a:pPr marL="0" indent="0">
              <a:spcBef>
                <a:spcPts val="600"/>
              </a:spcBef>
              <a:buNone/>
            </a:pPr>
            <a:r>
              <a:rPr lang="cs-CZ" sz="3600" dirty="0">
                <a:latin typeface="+mn-lt"/>
              </a:rPr>
              <a:t> …</a:t>
            </a:r>
            <a:r>
              <a:rPr lang="cs-CZ" i="1" dirty="0">
                <a:latin typeface="+mn-lt"/>
              </a:rPr>
              <a:t>si </a:t>
            </a:r>
            <a:r>
              <a:rPr lang="cs-CZ" i="1" dirty="0" err="1">
                <a:latin typeface="+mn-lt"/>
              </a:rPr>
              <a:t>quis</a:t>
            </a:r>
            <a:r>
              <a:rPr lang="cs-CZ" i="1" dirty="0">
                <a:latin typeface="+mn-lt"/>
              </a:rPr>
              <a:t> </a:t>
            </a:r>
            <a:r>
              <a:rPr lang="cs-CZ" i="1" dirty="0" err="1">
                <a:latin typeface="+mn-lt"/>
              </a:rPr>
              <a:t>occentavisset</a:t>
            </a:r>
            <a:r>
              <a:rPr lang="cs-CZ" i="1" dirty="0">
                <a:latin typeface="+mn-lt"/>
              </a:rPr>
              <a:t> </a:t>
            </a:r>
            <a:r>
              <a:rPr lang="cs-CZ" i="1" dirty="0" err="1">
                <a:latin typeface="+mn-lt"/>
              </a:rPr>
              <a:t>sive</a:t>
            </a:r>
            <a:r>
              <a:rPr lang="cs-CZ" i="1" dirty="0">
                <a:latin typeface="+mn-lt"/>
              </a:rPr>
              <a:t> </a:t>
            </a:r>
            <a:r>
              <a:rPr lang="cs-CZ" i="1" dirty="0" err="1">
                <a:latin typeface="+mn-lt"/>
              </a:rPr>
              <a:t>carmen</a:t>
            </a:r>
            <a:r>
              <a:rPr lang="cs-CZ" i="1" dirty="0">
                <a:latin typeface="+mn-lt"/>
              </a:rPr>
              <a:t> </a:t>
            </a:r>
            <a:r>
              <a:rPr lang="cs-CZ" i="1" dirty="0" err="1">
                <a:latin typeface="+mn-lt"/>
              </a:rPr>
              <a:t>condidisset</a:t>
            </a:r>
            <a:r>
              <a:rPr lang="cs-CZ" i="1" dirty="0">
                <a:latin typeface="+mn-lt"/>
              </a:rPr>
              <a:t>, </a:t>
            </a:r>
            <a:r>
              <a:rPr lang="cs-CZ" i="1" dirty="0" err="1">
                <a:latin typeface="+mn-lt"/>
              </a:rPr>
              <a:t>quod</a:t>
            </a:r>
            <a:r>
              <a:rPr lang="cs-CZ" i="1" dirty="0">
                <a:latin typeface="+mn-lt"/>
              </a:rPr>
              <a:t> </a:t>
            </a:r>
            <a:r>
              <a:rPr lang="cs-CZ" i="1" dirty="0" err="1">
                <a:latin typeface="+mn-lt"/>
              </a:rPr>
              <a:t>infamiam</a:t>
            </a:r>
            <a:r>
              <a:rPr lang="cs-CZ" i="1" dirty="0">
                <a:latin typeface="+mn-lt"/>
              </a:rPr>
              <a:t> </a:t>
            </a:r>
            <a:r>
              <a:rPr lang="cs-CZ" i="1" dirty="0" err="1">
                <a:latin typeface="+mn-lt"/>
              </a:rPr>
              <a:t>faceret</a:t>
            </a:r>
            <a:r>
              <a:rPr lang="cs-CZ" i="1" dirty="0">
                <a:latin typeface="+mn-lt"/>
              </a:rPr>
              <a:t> </a:t>
            </a:r>
            <a:r>
              <a:rPr lang="cs-CZ" i="1" dirty="0" err="1">
                <a:latin typeface="+mn-lt"/>
              </a:rPr>
              <a:t>falgitiumve</a:t>
            </a:r>
            <a:r>
              <a:rPr lang="cs-CZ" i="1" dirty="0">
                <a:latin typeface="+mn-lt"/>
              </a:rPr>
              <a:t> </a:t>
            </a:r>
            <a:r>
              <a:rPr lang="cs-CZ" i="1" dirty="0" err="1">
                <a:latin typeface="+mn-lt"/>
              </a:rPr>
              <a:t>alteri</a:t>
            </a:r>
            <a:r>
              <a:rPr lang="cs-CZ" i="1" dirty="0">
                <a:latin typeface="+mn-lt"/>
              </a:rPr>
              <a:t>...</a:t>
            </a:r>
            <a:r>
              <a:rPr lang="cs-CZ" dirty="0">
                <a:latin typeface="+mn-lt"/>
              </a:rPr>
              <a:t> </a:t>
            </a:r>
            <a:endParaRPr lang="cs-CZ" sz="3600" dirty="0"/>
          </a:p>
          <a:p>
            <a:pPr marL="0" indent="0">
              <a:spcBef>
                <a:spcPts val="600"/>
              </a:spcBef>
              <a:buNone/>
            </a:pPr>
            <a:r>
              <a:rPr lang="cs-CZ" sz="3600" dirty="0">
                <a:latin typeface="+mn-lt"/>
              </a:rPr>
              <a:t>…</a:t>
            </a:r>
            <a:r>
              <a:rPr lang="cs-CZ" sz="3600" dirty="0">
                <a:effectLst>
                  <a:outerShdw blurRad="38100" dist="38100" dir="2700000" algn="tl">
                    <a:srgbClr val="000000">
                      <a:alpha val="43137"/>
                    </a:srgbClr>
                  </a:outerShdw>
                </a:effectLst>
                <a:latin typeface="+mn-lt"/>
              </a:rPr>
              <a:t>kdyby někdo vyslovil zaklínadlo nebo kletbu, která by druhému způsobila hanbu nebo škodu</a:t>
            </a:r>
            <a:r>
              <a:rPr lang="cs-CZ" sz="3600" dirty="0">
                <a:latin typeface="+mn-lt"/>
              </a:rPr>
              <a:t>… </a:t>
            </a:r>
          </a:p>
          <a:p>
            <a:pPr marL="0" indent="0">
              <a:buNone/>
            </a:pPr>
            <a:r>
              <a:rPr lang="it-IT" sz="2400" dirty="0">
                <a:latin typeface="+mn-lt"/>
              </a:rPr>
              <a:t>VIII 1b 8 </a:t>
            </a:r>
            <a:r>
              <a:rPr lang="cs-CZ" sz="2400" dirty="0">
                <a:latin typeface="+mn-lt"/>
              </a:rPr>
              <a:t>(</a:t>
            </a:r>
            <a:r>
              <a:rPr lang="it-IT" sz="2400" dirty="0" err="1">
                <a:latin typeface="+mn-lt"/>
              </a:rPr>
              <a:t>Plin</a:t>
            </a:r>
            <a:r>
              <a:rPr lang="it-IT" sz="2400" dirty="0">
                <a:latin typeface="+mn-lt"/>
              </a:rPr>
              <a:t>. </a:t>
            </a:r>
            <a:r>
              <a:rPr lang="it-IT" sz="2400" i="1" dirty="0">
                <a:latin typeface="+mn-lt"/>
              </a:rPr>
              <a:t>NH</a:t>
            </a:r>
            <a:r>
              <a:rPr lang="it-IT" sz="2400" dirty="0">
                <a:latin typeface="+mn-lt"/>
              </a:rPr>
              <a:t> XVIII 17</a:t>
            </a:r>
            <a:r>
              <a:rPr lang="cs-CZ" sz="2400" dirty="0">
                <a:latin typeface="+mn-lt"/>
              </a:rPr>
              <a:t>): </a:t>
            </a:r>
            <a:r>
              <a:rPr lang="cs-CZ" dirty="0">
                <a:latin typeface="+mn-lt"/>
              </a:rPr>
              <a:t>…</a:t>
            </a:r>
            <a:r>
              <a:rPr lang="cs-CZ" i="1" dirty="0">
                <a:latin typeface="+mn-lt"/>
              </a:rPr>
              <a:t>qui </a:t>
            </a:r>
            <a:r>
              <a:rPr lang="cs-CZ" i="1" dirty="0" err="1">
                <a:latin typeface="+mn-lt"/>
              </a:rPr>
              <a:t>malum</a:t>
            </a:r>
            <a:r>
              <a:rPr lang="cs-CZ" i="1" dirty="0">
                <a:latin typeface="+mn-lt"/>
              </a:rPr>
              <a:t> </a:t>
            </a:r>
            <a:r>
              <a:rPr lang="cs-CZ" i="1" dirty="0" err="1">
                <a:latin typeface="+mn-lt"/>
              </a:rPr>
              <a:t>carmen</a:t>
            </a:r>
            <a:r>
              <a:rPr lang="cs-CZ" i="1" dirty="0">
                <a:latin typeface="+mn-lt"/>
              </a:rPr>
              <a:t> </a:t>
            </a:r>
            <a:r>
              <a:rPr lang="cs-CZ" i="1" dirty="0" err="1">
                <a:latin typeface="+mn-lt"/>
              </a:rPr>
              <a:t>incantassit</a:t>
            </a:r>
            <a:r>
              <a:rPr lang="cs-CZ" i="1" dirty="0">
                <a:latin typeface="+mn-lt"/>
              </a:rPr>
              <a:t> et </a:t>
            </a:r>
            <a:r>
              <a:rPr lang="cs-CZ" i="1" dirty="0" err="1">
                <a:latin typeface="+mn-lt"/>
              </a:rPr>
              <a:t>fruges</a:t>
            </a:r>
            <a:r>
              <a:rPr lang="cs-CZ" i="1" dirty="0">
                <a:latin typeface="+mn-lt"/>
              </a:rPr>
              <a:t> </a:t>
            </a:r>
            <a:r>
              <a:rPr lang="cs-CZ" i="1" dirty="0" err="1">
                <a:latin typeface="+mn-lt"/>
              </a:rPr>
              <a:t>excantassit</a:t>
            </a:r>
            <a:r>
              <a:rPr lang="cs-CZ" i="1" dirty="0">
                <a:latin typeface="+mn-lt"/>
              </a:rPr>
              <a:t>... </a:t>
            </a:r>
          </a:p>
          <a:p>
            <a:pPr marL="0" indent="0">
              <a:buNone/>
            </a:pPr>
            <a:r>
              <a:rPr lang="cs-CZ" sz="3600" dirty="0">
                <a:latin typeface="+mn-lt"/>
              </a:rPr>
              <a:t>…</a:t>
            </a:r>
            <a:r>
              <a:rPr lang="cs-CZ" sz="3600" dirty="0">
                <a:effectLst>
                  <a:outerShdw blurRad="38100" dist="38100" dir="2700000" algn="tl">
                    <a:srgbClr val="000000">
                      <a:alpha val="43137"/>
                    </a:srgbClr>
                  </a:outerShdw>
                </a:effectLst>
                <a:latin typeface="+mn-lt"/>
              </a:rPr>
              <a:t>kdo by někoho proklel nebo mu odčaroval úrodu</a:t>
            </a:r>
            <a:r>
              <a:rPr lang="cs-CZ" sz="3600" dirty="0"/>
              <a:t>…</a:t>
            </a:r>
            <a:endParaRPr lang="cs-CZ" sz="3600" dirty="0">
              <a:latin typeface="+mn-lt"/>
            </a:endParaRPr>
          </a:p>
        </p:txBody>
      </p:sp>
    </p:spTree>
    <p:extLst>
      <p:ext uri="{BB962C8B-B14F-4D97-AF65-F5344CB8AC3E}">
        <p14:creationId xmlns:p14="http://schemas.microsoft.com/office/powerpoint/2010/main" val="402010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i="1" dirty="0">
                <a:latin typeface="+mn-lt"/>
              </a:rPr>
              <a:t>Defixio - </a:t>
            </a:r>
            <a:r>
              <a:rPr lang="cs-CZ" altLang="cs-CZ" i="1" dirty="0">
                <a:latin typeface="+mn-lt"/>
              </a:rPr>
              <a:t> </a:t>
            </a:r>
            <a:r>
              <a:rPr lang="cs-CZ" altLang="cs-CZ" dirty="0"/>
              <a:t>proklínací tabulka </a:t>
            </a:r>
            <a:r>
              <a:rPr lang="cs-CZ" altLang="cs-CZ" dirty="0">
                <a:latin typeface="+mn-lt"/>
              </a:rPr>
              <a:t> </a:t>
            </a:r>
            <a:endParaRPr lang="cs-CZ" dirty="0">
              <a:latin typeface="+mn-lt"/>
              <a:cs typeface="Arial" pitchFamily="34" charset="0"/>
            </a:endParaRPr>
          </a:p>
        </p:txBody>
      </p:sp>
      <p:sp>
        <p:nvSpPr>
          <p:cNvPr id="3" name="Zástupný symbol pro obsah 2"/>
          <p:cNvSpPr>
            <a:spLocks noGrp="1"/>
          </p:cNvSpPr>
          <p:nvPr>
            <p:ph sz="quarter" idx="1"/>
          </p:nvPr>
        </p:nvSpPr>
        <p:spPr/>
        <p:txBody>
          <a:bodyPr>
            <a:normAutofit lnSpcReduction="10000"/>
          </a:bodyPr>
          <a:lstStyle/>
          <a:p>
            <a:pPr marL="0" indent="0">
              <a:buNone/>
            </a:pPr>
            <a:r>
              <a:rPr lang="cs-CZ" altLang="cs-CZ" sz="4000" dirty="0">
                <a:latin typeface="+mn-lt"/>
              </a:rPr>
              <a:t>Jde převážně o malé olověné destičky s vyrytým nápisem, jež byly určeny k </a:t>
            </a:r>
            <a:r>
              <a:rPr lang="cs-CZ" altLang="cs-CZ" sz="4000" b="1" dirty="0">
                <a:effectLst>
                  <a:outerShdw blurRad="38100" dist="38100" dir="2700000" algn="tl">
                    <a:srgbClr val="000000">
                      <a:alpha val="43137"/>
                    </a:srgbClr>
                  </a:outerShdw>
                </a:effectLst>
                <a:latin typeface="+mn-lt"/>
              </a:rPr>
              <a:t>nadpřirozenému negativnímu ovlivňování života osob a zvířat proti jejich vůli.</a:t>
            </a:r>
            <a:endParaRPr lang="cs-CZ" altLang="cs-CZ" sz="3600" dirty="0">
              <a:effectLst>
                <a:outerShdw blurRad="38100" dist="38100" dir="2700000" algn="tl">
                  <a:srgbClr val="000000">
                    <a:alpha val="43137"/>
                  </a:srgbClr>
                </a:outerShdw>
              </a:effectLst>
              <a:latin typeface="+mn-lt"/>
            </a:endParaRPr>
          </a:p>
          <a:p>
            <a:pPr marL="0" indent="0">
              <a:buNone/>
            </a:pPr>
            <a:r>
              <a:rPr lang="cs-CZ" altLang="cs-CZ" sz="3600" dirty="0">
                <a:latin typeface="+mn-lt"/>
              </a:rPr>
              <a:t>Latinské substantivum </a:t>
            </a:r>
            <a:r>
              <a:rPr lang="cs-CZ" altLang="cs-CZ" sz="3600" i="1" dirty="0" err="1">
                <a:latin typeface="+mn-lt"/>
              </a:rPr>
              <a:t>defixio</a:t>
            </a:r>
            <a:r>
              <a:rPr lang="cs-CZ" altLang="cs-CZ" sz="3600" i="1" dirty="0">
                <a:latin typeface="+mn-lt"/>
              </a:rPr>
              <a:t>, </a:t>
            </a:r>
            <a:r>
              <a:rPr lang="cs-CZ" altLang="cs-CZ" sz="3600" i="1" dirty="0" err="1">
                <a:latin typeface="+mn-lt"/>
              </a:rPr>
              <a:t>onis</a:t>
            </a:r>
            <a:r>
              <a:rPr lang="cs-CZ" altLang="cs-CZ" sz="3600" i="1" dirty="0">
                <a:latin typeface="+mn-lt"/>
              </a:rPr>
              <a:t>, f. </a:t>
            </a:r>
            <a:r>
              <a:rPr lang="cs-CZ" altLang="cs-CZ" sz="3600" dirty="0">
                <a:latin typeface="+mn-lt"/>
              </a:rPr>
              <a:t>znamená „začarování, zakletí, prokletí“ a je</a:t>
            </a:r>
            <a:r>
              <a:rPr lang="cs-CZ" altLang="cs-CZ" sz="3600" i="1" dirty="0">
                <a:latin typeface="+mn-lt"/>
              </a:rPr>
              <a:t> </a:t>
            </a:r>
            <a:r>
              <a:rPr lang="cs-CZ" altLang="cs-CZ" sz="3600" dirty="0">
                <a:latin typeface="+mn-lt"/>
              </a:rPr>
              <a:t>odvozeno od slovesa </a:t>
            </a:r>
            <a:r>
              <a:rPr lang="cs-CZ" altLang="cs-CZ" sz="3600" i="1" dirty="0">
                <a:latin typeface="+mn-lt"/>
              </a:rPr>
              <a:t>defigo, </a:t>
            </a:r>
            <a:r>
              <a:rPr lang="cs-CZ" altLang="cs-CZ" sz="3600" i="1" dirty="0" err="1">
                <a:latin typeface="+mn-lt"/>
              </a:rPr>
              <a:t>ere</a:t>
            </a:r>
            <a:r>
              <a:rPr lang="cs-CZ" altLang="cs-CZ" sz="3600" i="1" dirty="0">
                <a:latin typeface="+mn-lt"/>
              </a:rPr>
              <a:t>, </a:t>
            </a:r>
            <a:r>
              <a:rPr lang="cs-CZ" altLang="cs-CZ" sz="3600" dirty="0">
                <a:latin typeface="+mn-lt"/>
              </a:rPr>
              <a:t>„zarazit, vrazit, spoutat kouzly, začarovat.“ </a:t>
            </a:r>
          </a:p>
        </p:txBody>
      </p:sp>
    </p:spTree>
    <p:extLst>
      <p:ext uri="{BB962C8B-B14F-4D97-AF65-F5344CB8AC3E}">
        <p14:creationId xmlns:p14="http://schemas.microsoft.com/office/powerpoint/2010/main" val="330848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5" name="TextovéPole 4"/>
          <p:cNvSpPr txBox="1"/>
          <p:nvPr/>
        </p:nvSpPr>
        <p:spPr>
          <a:xfrm>
            <a:off x="4932040" y="360000"/>
            <a:ext cx="3960440" cy="954107"/>
          </a:xfrm>
          <a:prstGeom prst="rect">
            <a:avLst/>
          </a:prstGeom>
          <a:solidFill>
            <a:srgbClr val="311311"/>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2800" dirty="0" err="1">
                <a:solidFill>
                  <a:schemeClr val="bg1"/>
                </a:solidFill>
              </a:rPr>
              <a:t>Distribu</a:t>
            </a:r>
            <a:r>
              <a:rPr lang="cs-CZ" sz="2800" dirty="0" err="1">
                <a:solidFill>
                  <a:schemeClr val="bg1"/>
                </a:solidFill>
              </a:rPr>
              <a:t>ce</a:t>
            </a:r>
            <a:r>
              <a:rPr lang="en-US" sz="2800" dirty="0">
                <a:solidFill>
                  <a:schemeClr val="bg1"/>
                </a:solidFill>
              </a:rPr>
              <a:t> </a:t>
            </a:r>
            <a:r>
              <a:rPr lang="en-US" sz="2800" i="1" dirty="0" err="1">
                <a:solidFill>
                  <a:schemeClr val="bg1"/>
                </a:solidFill>
              </a:rPr>
              <a:t>defix</a:t>
            </a:r>
            <a:r>
              <a:rPr lang="cs-CZ" sz="2800" i="1" dirty="0">
                <a:solidFill>
                  <a:schemeClr val="bg1"/>
                </a:solidFill>
              </a:rPr>
              <a:t>í </a:t>
            </a:r>
            <a:r>
              <a:rPr lang="cs-CZ" sz="2800" dirty="0">
                <a:solidFill>
                  <a:schemeClr val="bg1"/>
                </a:solidFill>
              </a:rPr>
              <a:t>na území</a:t>
            </a:r>
            <a:br>
              <a:rPr lang="en-US" sz="2800" dirty="0">
                <a:solidFill>
                  <a:schemeClr val="bg1"/>
                </a:solidFill>
              </a:rPr>
            </a:br>
            <a:r>
              <a:rPr lang="cs-CZ" sz="2800" dirty="0">
                <a:solidFill>
                  <a:schemeClr val="bg1"/>
                </a:solidFill>
              </a:rPr>
              <a:t>Římského impéria </a:t>
            </a:r>
            <a:endParaRPr lang="en-US" sz="2800" dirty="0">
              <a:solidFill>
                <a:schemeClr val="bg1"/>
              </a:solidFill>
            </a:endParaRPr>
          </a:p>
        </p:txBody>
      </p:sp>
      <p:sp>
        <p:nvSpPr>
          <p:cNvPr id="2" name="TextovéPole 1"/>
          <p:cNvSpPr txBox="1"/>
          <p:nvPr/>
        </p:nvSpPr>
        <p:spPr>
          <a:xfrm>
            <a:off x="467544" y="3284984"/>
            <a:ext cx="1584176" cy="584775"/>
          </a:xfrm>
          <a:prstGeom prst="rect">
            <a:avLst/>
          </a:prstGeom>
          <a:noFill/>
        </p:spPr>
        <p:txBody>
          <a:bodyPr wrap="square" rtlCol="0">
            <a:spAutoFit/>
          </a:bodyPr>
          <a:lstStyle/>
          <a:p>
            <a:pPr algn="ctr"/>
            <a:r>
              <a:rPr lang="la-Latn" sz="1400" dirty="0"/>
              <a:t>Hispania</a:t>
            </a:r>
          </a:p>
          <a:p>
            <a:pPr algn="ctr"/>
            <a:r>
              <a:rPr lang="cs-CZ" b="1" dirty="0"/>
              <a:t>20</a:t>
            </a:r>
          </a:p>
        </p:txBody>
      </p:sp>
      <p:sp>
        <p:nvSpPr>
          <p:cNvPr id="7" name="TextovéPole 6"/>
          <p:cNvSpPr txBox="1"/>
          <p:nvPr/>
        </p:nvSpPr>
        <p:spPr>
          <a:xfrm>
            <a:off x="1609516" y="760348"/>
            <a:ext cx="1584176" cy="584775"/>
          </a:xfrm>
          <a:prstGeom prst="rect">
            <a:avLst/>
          </a:prstGeom>
          <a:noFill/>
        </p:spPr>
        <p:txBody>
          <a:bodyPr wrap="square" rtlCol="0">
            <a:spAutoFit/>
          </a:bodyPr>
          <a:lstStyle/>
          <a:p>
            <a:pPr algn="ctr"/>
            <a:r>
              <a:rPr lang="cs-CZ" sz="1400" dirty="0">
                <a:solidFill>
                  <a:schemeClr val="bg1"/>
                </a:solidFill>
              </a:rPr>
              <a:t>Britannia</a:t>
            </a:r>
          </a:p>
          <a:p>
            <a:pPr algn="ctr"/>
            <a:r>
              <a:rPr lang="cs-CZ" b="1" dirty="0">
                <a:solidFill>
                  <a:schemeClr val="bg1"/>
                </a:solidFill>
              </a:rPr>
              <a:t>160</a:t>
            </a:r>
            <a:endParaRPr lang="cs-CZ" b="1" dirty="0">
              <a:solidFill>
                <a:srgbClr val="FF0000"/>
              </a:solidFill>
            </a:endParaRPr>
          </a:p>
        </p:txBody>
      </p:sp>
      <p:sp>
        <p:nvSpPr>
          <p:cNvPr id="8" name="TextovéPole 7"/>
          <p:cNvSpPr txBox="1"/>
          <p:nvPr/>
        </p:nvSpPr>
        <p:spPr>
          <a:xfrm>
            <a:off x="2339752" y="4869160"/>
            <a:ext cx="1584176" cy="584775"/>
          </a:xfrm>
          <a:prstGeom prst="rect">
            <a:avLst/>
          </a:prstGeom>
          <a:noFill/>
        </p:spPr>
        <p:txBody>
          <a:bodyPr wrap="square" rtlCol="0">
            <a:spAutoFit/>
          </a:bodyPr>
          <a:lstStyle/>
          <a:p>
            <a:pPr algn="ctr"/>
            <a:r>
              <a:rPr lang="cs-CZ" sz="1400" dirty="0"/>
              <a:t>Africa</a:t>
            </a:r>
          </a:p>
          <a:p>
            <a:pPr algn="ctr"/>
            <a:r>
              <a:rPr lang="cs-CZ" b="1" dirty="0"/>
              <a:t>80</a:t>
            </a:r>
          </a:p>
        </p:txBody>
      </p:sp>
      <p:sp>
        <p:nvSpPr>
          <p:cNvPr id="9" name="TextovéPole 8"/>
          <p:cNvSpPr txBox="1"/>
          <p:nvPr/>
        </p:nvSpPr>
        <p:spPr>
          <a:xfrm>
            <a:off x="2987824" y="2636912"/>
            <a:ext cx="1584176" cy="584775"/>
          </a:xfrm>
          <a:prstGeom prst="rect">
            <a:avLst/>
          </a:prstGeom>
          <a:noFill/>
        </p:spPr>
        <p:txBody>
          <a:bodyPr wrap="square" rtlCol="0">
            <a:spAutoFit/>
          </a:bodyPr>
          <a:lstStyle/>
          <a:p>
            <a:pPr algn="ctr"/>
            <a:r>
              <a:rPr lang="cs-CZ" sz="1400" dirty="0"/>
              <a:t>Italia</a:t>
            </a:r>
          </a:p>
          <a:p>
            <a:pPr algn="ctr"/>
            <a:r>
              <a:rPr lang="cs-CZ" b="1" dirty="0"/>
              <a:t>90</a:t>
            </a:r>
          </a:p>
        </p:txBody>
      </p:sp>
      <p:sp>
        <p:nvSpPr>
          <p:cNvPr id="11" name="TextovéPole 10"/>
          <p:cNvSpPr txBox="1"/>
          <p:nvPr/>
        </p:nvSpPr>
        <p:spPr>
          <a:xfrm>
            <a:off x="2051720" y="2108338"/>
            <a:ext cx="1152128" cy="584775"/>
          </a:xfrm>
          <a:prstGeom prst="rect">
            <a:avLst/>
          </a:prstGeom>
          <a:noFill/>
        </p:spPr>
        <p:txBody>
          <a:bodyPr wrap="square" rtlCol="0">
            <a:spAutoFit/>
          </a:bodyPr>
          <a:lstStyle/>
          <a:p>
            <a:pPr algn="ctr"/>
            <a:r>
              <a:rPr lang="cs-CZ" sz="1400" dirty="0"/>
              <a:t>Gallia</a:t>
            </a:r>
          </a:p>
          <a:p>
            <a:pPr algn="ctr"/>
            <a:r>
              <a:rPr lang="cs-CZ" b="1" dirty="0"/>
              <a:t>29</a:t>
            </a:r>
          </a:p>
        </p:txBody>
      </p:sp>
      <p:sp>
        <p:nvSpPr>
          <p:cNvPr id="12" name="TextovéPole 11"/>
          <p:cNvSpPr txBox="1"/>
          <p:nvPr/>
        </p:nvSpPr>
        <p:spPr>
          <a:xfrm>
            <a:off x="3059832" y="1052736"/>
            <a:ext cx="1224136" cy="584775"/>
          </a:xfrm>
          <a:prstGeom prst="rect">
            <a:avLst/>
          </a:prstGeom>
          <a:noFill/>
        </p:spPr>
        <p:txBody>
          <a:bodyPr wrap="square" rtlCol="0">
            <a:spAutoFit/>
          </a:bodyPr>
          <a:lstStyle/>
          <a:p>
            <a:r>
              <a:rPr lang="cs-CZ" sz="1400" dirty="0"/>
              <a:t>      Germania</a:t>
            </a:r>
          </a:p>
          <a:p>
            <a:r>
              <a:rPr lang="cs-CZ" b="1" dirty="0"/>
              <a:t>51</a:t>
            </a:r>
          </a:p>
        </p:txBody>
      </p:sp>
      <p:sp>
        <p:nvSpPr>
          <p:cNvPr id="13" name="TextovéPole 12"/>
          <p:cNvSpPr txBox="1"/>
          <p:nvPr/>
        </p:nvSpPr>
        <p:spPr>
          <a:xfrm>
            <a:off x="3419872" y="2132856"/>
            <a:ext cx="720080" cy="369332"/>
          </a:xfrm>
          <a:prstGeom prst="rect">
            <a:avLst/>
          </a:prstGeom>
          <a:noFill/>
        </p:spPr>
        <p:txBody>
          <a:bodyPr wrap="square" rtlCol="0">
            <a:spAutoFit/>
          </a:bodyPr>
          <a:lstStyle/>
          <a:p>
            <a:pPr algn="ctr"/>
            <a:r>
              <a:rPr lang="cs-CZ" sz="1400" dirty="0"/>
              <a:t>    </a:t>
            </a:r>
            <a:r>
              <a:rPr lang="cs-CZ" b="1" dirty="0"/>
              <a:t>7</a:t>
            </a:r>
          </a:p>
        </p:txBody>
      </p:sp>
      <p:sp>
        <p:nvSpPr>
          <p:cNvPr id="14" name="TextovéPole 13"/>
          <p:cNvSpPr txBox="1"/>
          <p:nvPr/>
        </p:nvSpPr>
        <p:spPr>
          <a:xfrm>
            <a:off x="3995935" y="2052137"/>
            <a:ext cx="1249921" cy="584775"/>
          </a:xfrm>
          <a:prstGeom prst="rect">
            <a:avLst/>
          </a:prstGeom>
          <a:noFill/>
        </p:spPr>
        <p:txBody>
          <a:bodyPr wrap="square" rtlCol="0">
            <a:spAutoFit/>
          </a:bodyPr>
          <a:lstStyle/>
          <a:p>
            <a:pPr algn="ctr"/>
            <a:r>
              <a:rPr lang="cs-CZ" sz="1400" dirty="0"/>
              <a:t>        Noricum</a:t>
            </a:r>
          </a:p>
          <a:p>
            <a:r>
              <a:rPr lang="cs-CZ" b="1" dirty="0">
                <a:solidFill>
                  <a:srgbClr val="1B1464"/>
                </a:solidFill>
              </a:rPr>
              <a:t>     </a:t>
            </a:r>
            <a:r>
              <a:rPr lang="cs-CZ" b="1" dirty="0"/>
              <a:t>2</a:t>
            </a:r>
          </a:p>
        </p:txBody>
      </p:sp>
      <p:sp>
        <p:nvSpPr>
          <p:cNvPr id="15" name="TextovéPole 14"/>
          <p:cNvSpPr txBox="1"/>
          <p:nvPr/>
        </p:nvSpPr>
        <p:spPr>
          <a:xfrm>
            <a:off x="4716016" y="2268161"/>
            <a:ext cx="1059683" cy="584775"/>
          </a:xfrm>
          <a:prstGeom prst="rect">
            <a:avLst/>
          </a:prstGeom>
          <a:noFill/>
        </p:spPr>
        <p:txBody>
          <a:bodyPr wrap="square" rtlCol="0">
            <a:spAutoFit/>
          </a:bodyPr>
          <a:lstStyle/>
          <a:p>
            <a:r>
              <a:rPr lang="cs-CZ" sz="1400" dirty="0"/>
              <a:t>     Pannonia</a:t>
            </a:r>
          </a:p>
          <a:p>
            <a:r>
              <a:rPr lang="cs-CZ" b="1" dirty="0"/>
              <a:t>7</a:t>
            </a:r>
          </a:p>
        </p:txBody>
      </p:sp>
      <p:sp>
        <p:nvSpPr>
          <p:cNvPr id="16" name="TextovéPole 15"/>
          <p:cNvSpPr txBox="1"/>
          <p:nvPr/>
        </p:nvSpPr>
        <p:spPr>
          <a:xfrm>
            <a:off x="5724128" y="2988241"/>
            <a:ext cx="1584176" cy="584775"/>
          </a:xfrm>
          <a:prstGeom prst="rect">
            <a:avLst/>
          </a:prstGeom>
          <a:noFill/>
        </p:spPr>
        <p:txBody>
          <a:bodyPr wrap="square" rtlCol="0">
            <a:spAutoFit/>
          </a:bodyPr>
          <a:lstStyle/>
          <a:p>
            <a:pPr algn="ctr"/>
            <a:r>
              <a:rPr lang="cs-CZ" sz="1400" dirty="0"/>
              <a:t>Moesia</a:t>
            </a:r>
          </a:p>
          <a:p>
            <a:pPr algn="ctr"/>
            <a:r>
              <a:rPr lang="cs-CZ" b="1" dirty="0"/>
              <a:t>1</a:t>
            </a:r>
          </a:p>
        </p:txBody>
      </p:sp>
      <p:sp>
        <p:nvSpPr>
          <p:cNvPr id="17" name="TextovéPole 16"/>
          <p:cNvSpPr txBox="1"/>
          <p:nvPr/>
        </p:nvSpPr>
        <p:spPr>
          <a:xfrm>
            <a:off x="5724128" y="4644425"/>
            <a:ext cx="1224136" cy="584775"/>
          </a:xfrm>
          <a:prstGeom prst="rect">
            <a:avLst/>
          </a:prstGeom>
          <a:noFill/>
        </p:spPr>
        <p:txBody>
          <a:bodyPr wrap="square" rtlCol="0">
            <a:spAutoFit/>
          </a:bodyPr>
          <a:lstStyle/>
          <a:p>
            <a:pPr algn="ctr"/>
            <a:r>
              <a:rPr lang="cs-CZ" sz="1400" dirty="0"/>
              <a:t>Delos</a:t>
            </a:r>
          </a:p>
          <a:p>
            <a:pPr algn="ctr"/>
            <a:r>
              <a:rPr lang="cs-CZ" b="1" dirty="0"/>
              <a:t>1</a:t>
            </a:r>
          </a:p>
        </p:txBody>
      </p:sp>
      <p:sp>
        <p:nvSpPr>
          <p:cNvPr id="3" name="TextovéPole 2"/>
          <p:cNvSpPr txBox="1"/>
          <p:nvPr/>
        </p:nvSpPr>
        <p:spPr>
          <a:xfrm>
            <a:off x="3779912" y="1844824"/>
            <a:ext cx="864096" cy="307777"/>
          </a:xfrm>
          <a:prstGeom prst="rect">
            <a:avLst/>
          </a:prstGeom>
          <a:noFill/>
        </p:spPr>
        <p:txBody>
          <a:bodyPr wrap="square" rtlCol="0">
            <a:spAutoFit/>
          </a:bodyPr>
          <a:lstStyle/>
          <a:p>
            <a:r>
              <a:rPr lang="cs-CZ" sz="1400" dirty="0"/>
              <a:t>Raetia</a:t>
            </a:r>
          </a:p>
        </p:txBody>
      </p:sp>
    </p:spTree>
    <p:extLst>
      <p:ext uri="{BB962C8B-B14F-4D97-AF65-F5344CB8AC3E}">
        <p14:creationId xmlns:p14="http://schemas.microsoft.com/office/powerpoint/2010/main" val="83548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784976" cy="1080120"/>
          </a:xfrm>
        </p:spPr>
        <p:txBody>
          <a:bodyPr>
            <a:noAutofit/>
          </a:bodyPr>
          <a:lstStyle/>
          <a:p>
            <a:r>
              <a:rPr lang="cs-CZ" altLang="cs-CZ" sz="4000" dirty="0">
                <a:latin typeface="+mn-lt"/>
              </a:rPr>
              <a:t>Defixe z Říma </a:t>
            </a:r>
            <a:r>
              <a:rPr lang="cs-CZ" altLang="cs-CZ" sz="3600" dirty="0">
                <a:latin typeface="+mn-lt"/>
              </a:rPr>
              <a:t>(1./2. st. n. l.)</a:t>
            </a:r>
            <a:endParaRPr lang="cs-CZ" sz="3600" dirty="0">
              <a:latin typeface="+mn-lt"/>
            </a:endParaRPr>
          </a:p>
        </p:txBody>
      </p:sp>
      <p:sp>
        <p:nvSpPr>
          <p:cNvPr id="3" name="Zástupný symbol pro obsah 2"/>
          <p:cNvSpPr>
            <a:spLocks noGrp="1"/>
          </p:cNvSpPr>
          <p:nvPr>
            <p:ph sz="half" idx="1"/>
          </p:nvPr>
        </p:nvSpPr>
        <p:spPr>
          <a:xfrm>
            <a:off x="179512" y="1556792"/>
            <a:ext cx="3888432" cy="5112568"/>
          </a:xfrm>
        </p:spPr>
        <p:txBody>
          <a:bodyPr>
            <a:normAutofit fontScale="92500" lnSpcReduction="10000"/>
          </a:bodyPr>
          <a:lstStyle/>
          <a:p>
            <a:pPr>
              <a:spcBef>
                <a:spcPts val="0"/>
              </a:spcBef>
              <a:buNone/>
              <a:defRPr/>
            </a:pPr>
            <a:r>
              <a:rPr lang="cs-CZ" sz="2400" i="1" dirty="0">
                <a:latin typeface="+mn-lt"/>
                <a:cs typeface="Times New Roman" pitchFamily="18" charset="0"/>
              </a:rPr>
              <a:t>PGM</a:t>
            </a:r>
            <a:r>
              <a:rPr lang="cs-CZ" sz="2400" dirty="0">
                <a:latin typeface="+mn-lt"/>
                <a:cs typeface="Times New Roman" pitchFamily="18" charset="0"/>
              </a:rPr>
              <a:t> VII 397nn </a:t>
            </a:r>
          </a:p>
          <a:p>
            <a:pPr marL="0" indent="0">
              <a:spcBef>
                <a:spcPts val="0"/>
              </a:spcBef>
              <a:buNone/>
              <a:defRPr/>
            </a:pPr>
            <a:r>
              <a:rPr lang="cs-CZ" sz="3700" dirty="0">
                <a:latin typeface="+mn-lt"/>
              </a:rPr>
              <a:t>…</a:t>
            </a:r>
            <a:r>
              <a:rPr lang="cs-CZ" sz="3700" dirty="0">
                <a:effectLst>
                  <a:outerShdw blurRad="38100" dist="38100" dir="2700000" algn="tl">
                    <a:srgbClr val="000000">
                      <a:alpha val="43137"/>
                    </a:srgbClr>
                  </a:outerShdw>
                </a:effectLst>
                <a:latin typeface="+mn-lt"/>
              </a:rPr>
              <a:t>vezmi olovo z vodovodní trubky </a:t>
            </a:r>
            <a:r>
              <a:rPr lang="cs-CZ" sz="3700" dirty="0">
                <a:latin typeface="+mn-lt"/>
              </a:rPr>
              <a:t>na studenou vodu, udělej z něho </a:t>
            </a:r>
            <a:r>
              <a:rPr lang="cs-CZ" sz="3700" dirty="0">
                <a:effectLst>
                  <a:outerShdw blurRad="38100" dist="38100" dir="2700000" algn="tl">
                    <a:srgbClr val="000000">
                      <a:alpha val="43137"/>
                    </a:srgbClr>
                  </a:outerShdw>
                </a:effectLst>
                <a:latin typeface="+mn-lt"/>
              </a:rPr>
              <a:t>destičku</a:t>
            </a:r>
            <a:r>
              <a:rPr lang="cs-CZ" sz="3700" dirty="0">
                <a:latin typeface="+mn-lt"/>
              </a:rPr>
              <a:t> a napiš na ni bronzovým rydlem (následující kouzelná slova) a ulož ji do hrobu k předčasně zemřelému…</a:t>
            </a:r>
          </a:p>
        </p:txBody>
      </p:sp>
      <p:pic>
        <p:nvPicPr>
          <p:cNvPr id="5" name="Picture 2" descr="C:\Users\user\Documents\INDIV\Defixe (2)\defixehabi\budapest\obrbudap\cursetablet.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60033" y="1457012"/>
            <a:ext cx="3960440" cy="5212076"/>
          </a:xfrm>
          <a:noFill/>
        </p:spPr>
      </p:pic>
    </p:spTree>
    <p:extLst>
      <p:ext uri="{BB962C8B-B14F-4D97-AF65-F5344CB8AC3E}">
        <p14:creationId xmlns:p14="http://schemas.microsoft.com/office/powerpoint/2010/main" val="157697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dirty="0">
                <a:latin typeface="+mn-lt"/>
              </a:rPr>
              <a:t>Kletba z Bologně</a:t>
            </a:r>
            <a:r>
              <a:rPr lang="cs-CZ" sz="3600" dirty="0">
                <a:latin typeface="+mn-lt"/>
              </a:rPr>
              <a:t>, </a:t>
            </a:r>
            <a:r>
              <a:rPr lang="cs-CZ" sz="3200" b="1" dirty="0">
                <a:latin typeface="+mn-lt"/>
              </a:rPr>
              <a:t>dfx.</a:t>
            </a:r>
            <a:r>
              <a:rPr lang="cs-CZ" sz="3200" dirty="0">
                <a:latin typeface="+mn-lt"/>
              </a:rPr>
              <a:t>1.1.2/1</a:t>
            </a:r>
            <a:r>
              <a:rPr lang="cs-CZ" sz="3600" dirty="0">
                <a:latin typeface="+mn-lt"/>
              </a:rPr>
              <a:t> </a:t>
            </a:r>
            <a:r>
              <a:rPr lang="cs-CZ" sz="3200" dirty="0">
                <a:latin typeface="+mn-lt"/>
              </a:rPr>
              <a:t>(4./ 5. stol. n. l.) </a:t>
            </a:r>
            <a:endParaRPr lang="cs-CZ" sz="3200" dirty="0">
              <a:solidFill>
                <a:srgbClr val="FF0000"/>
              </a:solidFill>
              <a:latin typeface="+mn-lt"/>
              <a:cs typeface="Arial" pitchFamily="34" charset="0"/>
            </a:endParaRPr>
          </a:p>
        </p:txBody>
      </p:sp>
      <p:pic>
        <p:nvPicPr>
          <p:cNvPr id="6" name="Zástupný symbol pro obsah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6241" y="1563284"/>
            <a:ext cx="2942705" cy="5099858"/>
          </a:xfrm>
        </p:spPr>
      </p:pic>
      <p:pic>
        <p:nvPicPr>
          <p:cNvPr id="5" name="Zástupný symbol pro obsah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7503" y="1573675"/>
            <a:ext cx="3237807" cy="5079076"/>
          </a:xfrm>
        </p:spPr>
      </p:pic>
    </p:spTree>
    <p:extLst>
      <p:ext uri="{BB962C8B-B14F-4D97-AF65-F5344CB8AC3E}">
        <p14:creationId xmlns:p14="http://schemas.microsoft.com/office/powerpoint/2010/main" val="353418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4000" b="1" dirty="0">
                <a:latin typeface="+mn-lt"/>
              </a:rPr>
              <a:t>Nespecifická kletba</a:t>
            </a:r>
            <a:r>
              <a:rPr lang="cs-CZ" sz="4000" dirty="0">
                <a:latin typeface="+mn-lt"/>
                <a:cs typeface="Arial" pitchFamily="34" charset="0"/>
              </a:rPr>
              <a:t> </a:t>
            </a:r>
            <a:r>
              <a:rPr lang="cs-CZ" sz="4000" dirty="0">
                <a:latin typeface="+mn-lt"/>
              </a:rPr>
              <a:t>z Bologně </a:t>
            </a:r>
            <a:br>
              <a:rPr lang="cs-CZ" sz="3600" dirty="0">
                <a:latin typeface="+mn-lt"/>
              </a:rPr>
            </a:br>
            <a:r>
              <a:rPr lang="cs-CZ" sz="3200" dirty="0">
                <a:latin typeface="+mn-lt"/>
              </a:rPr>
              <a:t>dfx.1.1.2/1  (4./ 5. stol. n. l.)</a:t>
            </a:r>
            <a:endParaRPr lang="cs-CZ" sz="3200" b="1" dirty="0">
              <a:solidFill>
                <a:srgbClr val="FF0000"/>
              </a:solidFill>
              <a:latin typeface="+mn-lt"/>
              <a:cs typeface="Arial" pitchFamily="34" charset="0"/>
            </a:endParaRPr>
          </a:p>
        </p:txBody>
      </p:sp>
      <p:pic>
        <p:nvPicPr>
          <p:cNvPr id="6" name="Zástupný symbol pro obsah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9" y="1563284"/>
            <a:ext cx="3024335" cy="5099858"/>
          </a:xfrm>
        </p:spPr>
      </p:pic>
      <p:sp>
        <p:nvSpPr>
          <p:cNvPr id="3" name="Zástupný symbol pro obsah 2"/>
          <p:cNvSpPr>
            <a:spLocks noGrp="1"/>
          </p:cNvSpPr>
          <p:nvPr>
            <p:ph sz="half" idx="2"/>
          </p:nvPr>
        </p:nvSpPr>
        <p:spPr>
          <a:xfrm>
            <a:off x="3995936" y="1556792"/>
            <a:ext cx="4968552" cy="5112568"/>
          </a:xfrm>
        </p:spPr>
        <p:txBody>
          <a:bodyPr>
            <a:noAutofit/>
          </a:bodyPr>
          <a:lstStyle/>
          <a:p>
            <a:pPr marL="0" indent="0">
              <a:buNone/>
            </a:pPr>
            <a:r>
              <a:rPr lang="cs-CZ" i="1" dirty="0" err="1">
                <a:latin typeface="+mn-lt"/>
              </a:rPr>
              <a:t>Porcellu</a:t>
            </a:r>
            <a:r>
              <a:rPr lang="cs-CZ" i="1" dirty="0">
                <a:latin typeface="+mn-lt"/>
              </a:rPr>
              <a:t>(s) </a:t>
            </a:r>
            <a:r>
              <a:rPr lang="cs-CZ" i="1" dirty="0" err="1">
                <a:latin typeface="+mn-lt"/>
              </a:rPr>
              <a:t>mulomedicu</a:t>
            </a:r>
            <a:r>
              <a:rPr lang="cs-CZ" i="1" dirty="0">
                <a:latin typeface="+mn-lt"/>
              </a:rPr>
              <a:t>(s)</a:t>
            </a:r>
          </a:p>
          <a:p>
            <a:pPr marL="0" indent="0">
              <a:spcBef>
                <a:spcPts val="0"/>
              </a:spcBef>
              <a:spcAft>
                <a:spcPts val="0"/>
              </a:spcAft>
              <a:buNone/>
            </a:pPr>
            <a:r>
              <a:rPr lang="cs-CZ" i="1" dirty="0" err="1">
                <a:latin typeface="+mn-lt"/>
              </a:rPr>
              <a:t>interficit</a:t>
            </a:r>
            <a:r>
              <a:rPr lang="cs-CZ" i="1" dirty="0">
                <a:latin typeface="+mn-lt"/>
              </a:rPr>
              <a:t>(e) </a:t>
            </a:r>
            <a:r>
              <a:rPr lang="cs-CZ" i="1" dirty="0" err="1">
                <a:latin typeface="+mn-lt"/>
              </a:rPr>
              <a:t>omn</a:t>
            </a:r>
            <a:r>
              <a:rPr lang="cs-CZ" i="1" dirty="0">
                <a:latin typeface="+mn-lt"/>
              </a:rPr>
              <a:t>(e) corpus </a:t>
            </a:r>
            <a:r>
              <a:rPr lang="cs-CZ" i="1" dirty="0" err="1">
                <a:latin typeface="+mn-lt"/>
              </a:rPr>
              <a:t>caput</a:t>
            </a:r>
            <a:r>
              <a:rPr lang="cs-CZ" i="1" dirty="0">
                <a:latin typeface="+mn-lt"/>
              </a:rPr>
              <a:t> </a:t>
            </a:r>
            <a:r>
              <a:rPr lang="cs-CZ" i="1" dirty="0" err="1">
                <a:latin typeface="+mn-lt"/>
              </a:rPr>
              <a:t>dentes</a:t>
            </a:r>
            <a:r>
              <a:rPr lang="cs-CZ" i="1" dirty="0">
                <a:latin typeface="+mn-lt"/>
              </a:rPr>
              <a:t> </a:t>
            </a:r>
            <a:r>
              <a:rPr lang="cs-CZ" i="1" dirty="0" err="1">
                <a:latin typeface="+mn-lt"/>
              </a:rPr>
              <a:t>oculos</a:t>
            </a:r>
            <a:r>
              <a:rPr lang="cs-CZ" i="1" dirty="0">
                <a:latin typeface="+mn-lt"/>
              </a:rPr>
              <a:t> </a:t>
            </a:r>
            <a:r>
              <a:rPr lang="cs-CZ" i="1" dirty="0" err="1">
                <a:latin typeface="+mn-lt"/>
              </a:rPr>
              <a:t>mort</a:t>
            </a:r>
            <a:r>
              <a:rPr lang="cs-CZ" i="1" dirty="0">
                <a:latin typeface="+mn-lt"/>
              </a:rPr>
              <a:t>(</a:t>
            </a:r>
            <a:r>
              <a:rPr lang="cs-CZ" i="1" dirty="0" err="1">
                <a:latin typeface="+mn-lt"/>
              </a:rPr>
              <a:t>uo</a:t>
            </a:r>
            <a:r>
              <a:rPr lang="cs-CZ" i="1" dirty="0">
                <a:latin typeface="+mn-lt"/>
              </a:rPr>
              <a:t>)s facite </a:t>
            </a:r>
            <a:r>
              <a:rPr lang="cs-CZ" i="1" dirty="0" err="1">
                <a:latin typeface="+mn-lt"/>
              </a:rPr>
              <a:t>Porcellu</a:t>
            </a:r>
            <a:r>
              <a:rPr lang="cs-CZ" i="1" dirty="0">
                <a:latin typeface="+mn-lt"/>
              </a:rPr>
              <a:t>(m) et (</a:t>
            </a:r>
            <a:r>
              <a:rPr lang="cs-CZ" i="1" dirty="0" err="1">
                <a:latin typeface="+mn-lt"/>
              </a:rPr>
              <a:t>Mau</a:t>
            </a:r>
            <a:r>
              <a:rPr lang="cs-CZ" i="1" dirty="0">
                <a:latin typeface="+mn-lt"/>
              </a:rPr>
              <a:t>)</a:t>
            </a:r>
            <a:r>
              <a:rPr lang="cs-CZ" i="1" dirty="0" err="1">
                <a:latin typeface="+mn-lt"/>
              </a:rPr>
              <a:t>rillam</a:t>
            </a:r>
            <a:r>
              <a:rPr lang="cs-CZ" i="1" dirty="0">
                <a:latin typeface="+mn-lt"/>
              </a:rPr>
              <a:t> </a:t>
            </a:r>
            <a:r>
              <a:rPr lang="cs-CZ" i="1" dirty="0" err="1">
                <a:latin typeface="+mn-lt"/>
              </a:rPr>
              <a:t>uxorem</a:t>
            </a:r>
            <a:r>
              <a:rPr lang="cs-CZ" i="1" dirty="0">
                <a:latin typeface="+mn-lt"/>
              </a:rPr>
              <a:t> </a:t>
            </a:r>
            <a:r>
              <a:rPr lang="cs-CZ" i="1" dirty="0" err="1">
                <a:latin typeface="+mn-lt"/>
              </a:rPr>
              <a:t>ipsius</a:t>
            </a:r>
            <a:r>
              <a:rPr lang="cs-CZ" i="1" dirty="0">
                <a:latin typeface="+mn-lt"/>
              </a:rPr>
              <a:t>…</a:t>
            </a:r>
          </a:p>
          <a:p>
            <a:pPr marL="0" indent="0">
              <a:buNone/>
            </a:pPr>
            <a:r>
              <a:rPr lang="cs-CZ" sz="3600" dirty="0">
                <a:latin typeface="+mn-lt"/>
              </a:rPr>
              <a:t>…Porcellus zvěrolékař, </a:t>
            </a:r>
            <a:r>
              <a:rPr lang="cs-CZ" sz="3600" dirty="0">
                <a:effectLst>
                  <a:outerShdw blurRad="38100" dist="38100" dir="2700000" algn="tl">
                    <a:srgbClr val="000000">
                      <a:alpha val="43137"/>
                    </a:srgbClr>
                  </a:outerShdw>
                </a:effectLst>
                <a:latin typeface="+mn-lt"/>
              </a:rPr>
              <a:t>zničte celé [jeho] tělo, hlavu, zuby, oči, usmrťte </a:t>
            </a:r>
            <a:r>
              <a:rPr lang="cs-CZ" sz="3600" dirty="0" err="1">
                <a:latin typeface="+mn-lt"/>
              </a:rPr>
              <a:t>Porcella</a:t>
            </a:r>
            <a:r>
              <a:rPr lang="cs-CZ" sz="3600" dirty="0">
                <a:latin typeface="+mn-lt"/>
              </a:rPr>
              <a:t> a </a:t>
            </a:r>
            <a:r>
              <a:rPr lang="cs-CZ" sz="3600" dirty="0" err="1">
                <a:latin typeface="+mn-lt"/>
              </a:rPr>
              <a:t>Maurillu</a:t>
            </a:r>
            <a:r>
              <a:rPr lang="cs-CZ" sz="3600" dirty="0">
                <a:latin typeface="+mn-lt"/>
              </a:rPr>
              <a:t>, jeho ženu…</a:t>
            </a:r>
          </a:p>
        </p:txBody>
      </p:sp>
    </p:spTree>
    <p:extLst>
      <p:ext uri="{BB962C8B-B14F-4D97-AF65-F5344CB8AC3E}">
        <p14:creationId xmlns:p14="http://schemas.microsoft.com/office/powerpoint/2010/main" val="36246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Kletba z </a:t>
            </a:r>
            <a:r>
              <a:rPr lang="cs-CZ" sz="4000" dirty="0" err="1"/>
              <a:t>Bologni</a:t>
            </a:r>
            <a:r>
              <a:rPr lang="cs-CZ" sz="4000" dirty="0"/>
              <a:t> (4./ 5. stol. po Kr.) </a:t>
            </a:r>
          </a:p>
        </p:txBody>
      </p:sp>
      <p:sp>
        <p:nvSpPr>
          <p:cNvPr id="3" name="Zástupný symbol pro obsah 2"/>
          <p:cNvSpPr>
            <a:spLocks noGrp="1"/>
          </p:cNvSpPr>
          <p:nvPr>
            <p:ph sz="half" idx="1"/>
          </p:nvPr>
        </p:nvSpPr>
        <p:spPr/>
        <p:txBody>
          <a:bodyPr>
            <a:normAutofit lnSpcReduction="10000"/>
          </a:bodyPr>
          <a:lstStyle/>
          <a:p>
            <a:pPr marL="0" indent="0">
              <a:buNone/>
            </a:pPr>
            <a:r>
              <a:rPr lang="cs-CZ" dirty="0"/>
              <a:t>Persuazivní analogie, na rozdíl od analogie empirické, nepředvídá budoucí události na základě odpozorovaných stejných dějů, ale snaží se ovlivnit události budoucí podle předem daného vzoru. Tak jako</a:t>
            </a:r>
            <a:r>
              <a:rPr lang="en-GB" dirty="0"/>
              <a:t> X</a:t>
            </a:r>
            <a:r>
              <a:rPr lang="cs-CZ" dirty="0"/>
              <a:t> (obrázek </a:t>
            </a:r>
            <a:r>
              <a:rPr lang="cs-CZ" dirty="0" err="1"/>
              <a:t>Porcella</a:t>
            </a:r>
            <a:r>
              <a:rPr lang="cs-CZ" dirty="0"/>
              <a:t>)</a:t>
            </a:r>
            <a:r>
              <a:rPr lang="en-GB" dirty="0"/>
              <a:t> </a:t>
            </a:r>
            <a:r>
              <a:rPr lang="cs-CZ" dirty="0"/>
              <a:t>má vlastnost</a:t>
            </a:r>
            <a:r>
              <a:rPr lang="en-GB" dirty="0"/>
              <a:t> P</a:t>
            </a:r>
            <a:r>
              <a:rPr lang="cs-CZ" dirty="0"/>
              <a:t> (je spoutaný)</a:t>
            </a:r>
            <a:r>
              <a:rPr lang="en-GB" dirty="0"/>
              <a:t>, </a:t>
            </a:r>
            <a:r>
              <a:rPr lang="cs-CZ" dirty="0"/>
              <a:t>tak ať také</a:t>
            </a:r>
            <a:r>
              <a:rPr lang="en-GB" dirty="0"/>
              <a:t> Y</a:t>
            </a:r>
            <a:r>
              <a:rPr lang="cs-CZ" dirty="0"/>
              <a:t> (oběť kletby Porcellus)</a:t>
            </a:r>
            <a:r>
              <a:rPr lang="en-GB" dirty="0"/>
              <a:t> </a:t>
            </a:r>
            <a:r>
              <a:rPr lang="cs-CZ" dirty="0"/>
              <a:t>má tutéž vlastnost</a:t>
            </a:r>
            <a:r>
              <a:rPr lang="en-GB" dirty="0"/>
              <a:t> P</a:t>
            </a:r>
            <a:r>
              <a:rPr lang="cs-CZ" dirty="0"/>
              <a:t> (je spoutaný kouzly)</a:t>
            </a:r>
            <a:r>
              <a:rPr lang="en-GB" dirty="0"/>
              <a:t>. </a:t>
            </a:r>
            <a:endParaRPr lang="cs-CZ" dirty="0"/>
          </a:p>
          <a:p>
            <a:pPr marL="0" indent="0">
              <a:buNone/>
            </a:pPr>
            <a:endParaRPr lang="cs-CZ" dirty="0"/>
          </a:p>
        </p:txBody>
      </p:sp>
      <p:pic>
        <p:nvPicPr>
          <p:cNvPr id="5" name="Zástupný symbol pro obsah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35054" y="1563284"/>
            <a:ext cx="2942705" cy="5099858"/>
          </a:xfrm>
        </p:spPr>
      </p:pic>
    </p:spTree>
    <p:extLst>
      <p:ext uri="{BB962C8B-B14F-4D97-AF65-F5344CB8AC3E}">
        <p14:creationId xmlns:p14="http://schemas.microsoft.com/office/powerpoint/2010/main" val="73277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de-DE" sz="4400" b="1" i="1" dirty="0">
                <a:latin typeface="+mn-lt"/>
              </a:rPr>
              <a:t>defixiones iudiciariae</a:t>
            </a:r>
            <a:r>
              <a:rPr lang="de-DE" sz="4400" dirty="0">
                <a:latin typeface="+mn-lt"/>
              </a:rPr>
              <a:t> </a:t>
            </a:r>
            <a:r>
              <a:rPr lang="cs-CZ" sz="4400" dirty="0">
                <a:effectLst>
                  <a:outerShdw blurRad="38100" dist="38100" dir="2700000" algn="tl">
                    <a:srgbClr val="000000">
                      <a:alpha val="43137"/>
                    </a:srgbClr>
                  </a:outerShdw>
                </a:effectLst>
              </a:rPr>
              <a:t>–</a:t>
            </a:r>
            <a:r>
              <a:rPr lang="cs-CZ" sz="4400" dirty="0">
                <a:latin typeface="+mn-lt"/>
              </a:rPr>
              <a:t> soudní kletby</a:t>
            </a:r>
            <a:br>
              <a:rPr lang="cs-CZ" sz="4400" dirty="0">
                <a:latin typeface="+mn-lt"/>
              </a:rPr>
            </a:br>
            <a:r>
              <a:rPr lang="de-AT" altLang="cs-CZ" sz="3600" dirty="0" err="1">
                <a:latin typeface="+mn-lt"/>
              </a:rPr>
              <a:t>Kart</a:t>
            </a:r>
            <a:r>
              <a:rPr lang="cs-CZ" altLang="cs-CZ" sz="3600" dirty="0">
                <a:latin typeface="+mn-lt"/>
              </a:rPr>
              <a:t>á</a:t>
            </a:r>
            <a:r>
              <a:rPr lang="de-AT" altLang="cs-CZ" sz="3600" dirty="0" err="1">
                <a:latin typeface="+mn-lt"/>
              </a:rPr>
              <a:t>go</a:t>
            </a:r>
            <a:r>
              <a:rPr lang="cs-CZ" altLang="cs-CZ" sz="3600" dirty="0">
                <a:latin typeface="+mn-lt"/>
              </a:rPr>
              <a:t> (Afrika),</a:t>
            </a:r>
            <a:r>
              <a:rPr lang="de-AT" altLang="cs-CZ" sz="3600" dirty="0">
                <a:latin typeface="+mn-lt"/>
              </a:rPr>
              <a:t> </a:t>
            </a:r>
            <a:r>
              <a:rPr lang="de-AT" altLang="cs-CZ" sz="3600" b="1" dirty="0">
                <a:latin typeface="+mn-lt"/>
              </a:rPr>
              <a:t>dfx</a:t>
            </a:r>
            <a:r>
              <a:rPr lang="de-AT" altLang="cs-CZ" sz="3600" dirty="0">
                <a:latin typeface="+mn-lt"/>
              </a:rPr>
              <a:t>11.1.1/4</a:t>
            </a:r>
            <a:r>
              <a:rPr lang="cs-CZ" altLang="cs-CZ" sz="3600" dirty="0">
                <a:latin typeface="+mn-lt"/>
              </a:rPr>
              <a:t> </a:t>
            </a:r>
            <a:r>
              <a:rPr lang="de-AT" altLang="cs-CZ" sz="3600" dirty="0">
                <a:latin typeface="+mn-lt"/>
              </a:rPr>
              <a:t> </a:t>
            </a:r>
            <a:r>
              <a:rPr lang="cs-CZ" altLang="cs-CZ" sz="3600" dirty="0">
                <a:latin typeface="+mn-lt"/>
              </a:rPr>
              <a:t>(2. /3. stol. n. l.)</a:t>
            </a:r>
            <a:endParaRPr lang="cs-CZ" sz="3600" dirty="0">
              <a:latin typeface="+mn-lt"/>
            </a:endParaRPr>
          </a:p>
        </p:txBody>
      </p:sp>
      <p:sp>
        <p:nvSpPr>
          <p:cNvPr id="3" name="Zástupný symbol pro obsah 2"/>
          <p:cNvSpPr>
            <a:spLocks noGrp="1"/>
          </p:cNvSpPr>
          <p:nvPr>
            <p:ph idx="1"/>
          </p:nvPr>
        </p:nvSpPr>
        <p:spPr/>
        <p:txBody>
          <a:bodyPr>
            <a:normAutofit lnSpcReduction="10000"/>
          </a:bodyPr>
          <a:lstStyle/>
          <a:p>
            <a:pPr marL="0" indent="0">
              <a:buNone/>
            </a:pPr>
            <a:r>
              <a:rPr lang="cs-CZ" altLang="cs-CZ" sz="3600" b="1" i="1" dirty="0">
                <a:latin typeface="Times New Roman" panose="02020603050405020304" pitchFamily="18" charset="0"/>
                <a:cs typeface="Times New Roman" panose="02020603050405020304" pitchFamily="18" charset="0"/>
              </a:rPr>
              <a:t>αρασβ</a:t>
            </a:r>
            <a:r>
              <a:rPr lang="cs-CZ" altLang="cs-CZ" sz="3600" b="1" i="1" dirty="0" err="1">
                <a:latin typeface="Times New Roman" panose="02020603050405020304" pitchFamily="18" charset="0"/>
                <a:cs typeface="Times New Roman" panose="02020603050405020304" pitchFamily="18" charset="0"/>
              </a:rPr>
              <a:t>εθ</a:t>
            </a:r>
            <a:r>
              <a:rPr lang="cs-CZ" altLang="cs-CZ" sz="3600" b="1" i="1" dirty="0">
                <a:latin typeface="Times New Roman" panose="02020603050405020304" pitchFamily="18" charset="0"/>
                <a:cs typeface="Times New Roman" panose="02020603050405020304" pitchFamily="18" charset="0"/>
              </a:rPr>
              <a:t> αραβ</a:t>
            </a:r>
            <a:r>
              <a:rPr lang="cs-CZ" altLang="cs-CZ" sz="3600" b="1" i="1" dirty="0" err="1">
                <a:latin typeface="Times New Roman" panose="02020603050405020304" pitchFamily="18" charset="0"/>
                <a:cs typeface="Times New Roman" panose="02020603050405020304" pitchFamily="18" charset="0"/>
              </a:rPr>
              <a:t>ησ</a:t>
            </a:r>
            <a:r>
              <a:rPr lang="cs-CZ" altLang="cs-CZ" sz="3600" b="1" i="1" dirty="0">
                <a:latin typeface="Times New Roman" panose="02020603050405020304" pitchFamily="18" charset="0"/>
                <a:cs typeface="Times New Roman" panose="02020603050405020304" pitchFamily="18" charset="0"/>
              </a:rPr>
              <a:t>πιγοε </a:t>
            </a:r>
            <a:r>
              <a:rPr lang="el-GR" altLang="cs-CZ" sz="3600" b="1" i="1" dirty="0">
                <a:latin typeface="Times New Roman" panose="02020603050405020304" pitchFamily="18" charset="0"/>
                <a:cs typeface="Times New Roman" panose="02020603050405020304" pitchFamily="18" charset="0"/>
              </a:rPr>
              <a:t>ψ</a:t>
            </a:r>
            <a:r>
              <a:rPr lang="cs-CZ" altLang="cs-CZ" sz="3600" b="1" i="1" dirty="0" err="1">
                <a:latin typeface="Times New Roman" panose="02020603050405020304" pitchFamily="18" charset="0"/>
                <a:cs typeface="Times New Roman" panose="02020603050405020304" pitchFamily="18" charset="0"/>
              </a:rPr>
              <a:t>ιντι</a:t>
            </a:r>
            <a:r>
              <a:rPr lang="cs-CZ" altLang="cs-CZ" sz="3600" b="1" i="1" dirty="0">
                <a:latin typeface="Times New Roman" panose="02020603050405020304" pitchFamily="18" charset="0"/>
                <a:cs typeface="Times New Roman" panose="02020603050405020304" pitchFamily="18" charset="0"/>
              </a:rPr>
              <a:t>βορ </a:t>
            </a:r>
          </a:p>
          <a:p>
            <a:pPr marL="0" indent="0">
              <a:buNone/>
            </a:pPr>
            <a:r>
              <a:rPr lang="cs-CZ" altLang="cs-CZ" sz="3600" i="1" dirty="0">
                <a:latin typeface="+mn-lt"/>
              </a:rPr>
              <a:t>(Sex)tiliani et Gula(e) Pudentis et… Acuti et M(arci) f(ilii) …</a:t>
            </a:r>
            <a:r>
              <a:rPr lang="cs-CZ" altLang="cs-CZ" sz="3600" i="1" dirty="0">
                <a:effectLst>
                  <a:outerShdw blurRad="38100" dist="38100" dir="2700000" algn="tl">
                    <a:srgbClr val="000000">
                      <a:alpha val="43137"/>
                    </a:srgbClr>
                  </a:outerShdw>
                </a:effectLst>
                <a:latin typeface="+mn-lt"/>
              </a:rPr>
              <a:t>Adligate lingu(a)s horum, quos suprascripsi, ne adversus nos respondere (possint).</a:t>
            </a:r>
            <a:endParaRPr lang="cs-CZ" altLang="cs-CZ" sz="3600" dirty="0">
              <a:effectLst>
                <a:outerShdw blurRad="38100" dist="38100" dir="2700000" algn="tl">
                  <a:srgbClr val="000000">
                    <a:alpha val="43137"/>
                  </a:srgbClr>
                </a:outerShdw>
              </a:effectLst>
              <a:latin typeface="+mn-lt"/>
            </a:endParaRPr>
          </a:p>
          <a:p>
            <a:pPr marL="0" indent="0">
              <a:buFont typeface="Arial" charset="0"/>
              <a:buNone/>
            </a:pPr>
            <a:r>
              <a:rPr lang="cs-CZ" altLang="cs-CZ" sz="4000" dirty="0">
                <a:latin typeface="+mn-lt"/>
              </a:rPr>
              <a:t> [text začíná jmény osob, které má kletba zasáhnout] </a:t>
            </a:r>
            <a:r>
              <a:rPr lang="cs-CZ" altLang="cs-CZ" sz="4000" dirty="0">
                <a:effectLst>
                  <a:outerShdw blurRad="38100" dist="38100" dir="2700000" algn="tl">
                    <a:srgbClr val="000000">
                      <a:alpha val="43137"/>
                    </a:srgbClr>
                  </a:outerShdw>
                </a:effectLst>
                <a:latin typeface="+mn-lt"/>
              </a:rPr>
              <a:t>...spoutejte jazyky těch, jejichž (jména) jsem napsal nahoře, aby proti nám nemohli vypovídat.</a:t>
            </a:r>
          </a:p>
          <a:p>
            <a:pPr marL="0" indent="0">
              <a:buNone/>
              <a:defRPr/>
            </a:pPr>
            <a:endParaRPr lang="cs-CZ" sz="4000" dirty="0">
              <a:latin typeface="+mn-lt"/>
            </a:endParaRPr>
          </a:p>
          <a:p>
            <a:endParaRPr lang="cs-CZ" dirty="0">
              <a:latin typeface="+mn-lt"/>
            </a:endParaRPr>
          </a:p>
        </p:txBody>
      </p:sp>
    </p:spTree>
    <p:extLst>
      <p:ext uri="{BB962C8B-B14F-4D97-AF65-F5344CB8AC3E}">
        <p14:creationId xmlns:p14="http://schemas.microsoft.com/office/powerpoint/2010/main" val="108230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spcBef>
                <a:spcPts val="300"/>
              </a:spcBef>
            </a:pPr>
            <a:r>
              <a:rPr lang="de-DE" sz="4400" b="1" i="1" dirty="0">
                <a:latin typeface="+mn-lt"/>
              </a:rPr>
              <a:t>defixiones agonisticae</a:t>
            </a:r>
            <a:r>
              <a:rPr lang="de-DE" sz="4400" dirty="0">
                <a:latin typeface="+mn-lt"/>
              </a:rPr>
              <a:t> </a:t>
            </a:r>
            <a:r>
              <a:rPr lang="cs-CZ" sz="4400" dirty="0">
                <a:latin typeface="+mn-lt"/>
              </a:rPr>
              <a:t> </a:t>
            </a:r>
            <a:r>
              <a:rPr lang="cs-CZ" sz="4400" dirty="0">
                <a:effectLst>
                  <a:outerShdw blurRad="38100" dist="38100" dir="2700000" algn="tl">
                    <a:srgbClr val="000000">
                      <a:alpha val="43137"/>
                    </a:srgbClr>
                  </a:outerShdw>
                </a:effectLst>
              </a:rPr>
              <a:t>–</a:t>
            </a:r>
            <a:br>
              <a:rPr lang="cs-CZ" sz="4400" dirty="0">
                <a:latin typeface="+mn-lt"/>
              </a:rPr>
            </a:br>
            <a:r>
              <a:rPr lang="cs-CZ" sz="3600" dirty="0">
                <a:latin typeface="+mn-lt"/>
              </a:rPr>
              <a:t>kletby proti soupeřům při hrách v cirku</a:t>
            </a:r>
            <a:endParaRPr lang="cs-CZ" sz="3100" dirty="0">
              <a:latin typeface="+mn-lt"/>
            </a:endParaRPr>
          </a:p>
        </p:txBody>
      </p:sp>
      <p:sp>
        <p:nvSpPr>
          <p:cNvPr id="3" name="Zástupný symbol pro obsah 2"/>
          <p:cNvSpPr>
            <a:spLocks noGrp="1"/>
          </p:cNvSpPr>
          <p:nvPr>
            <p:ph idx="1"/>
          </p:nvPr>
        </p:nvSpPr>
        <p:spPr/>
        <p:txBody>
          <a:bodyPr>
            <a:normAutofit/>
          </a:bodyPr>
          <a:lstStyle/>
          <a:p>
            <a:pPr marL="0" indent="0">
              <a:buFont typeface="Arial" charset="0"/>
              <a:buNone/>
            </a:pPr>
            <a:r>
              <a:rPr lang="cs-CZ" altLang="cs-CZ" sz="2800" dirty="0">
                <a:latin typeface="+mn-lt"/>
              </a:rPr>
              <a:t>Kartágo (Afrika), </a:t>
            </a:r>
            <a:r>
              <a:rPr lang="cs-CZ" altLang="cs-CZ" sz="2800" b="1" dirty="0">
                <a:latin typeface="+mn-lt"/>
              </a:rPr>
              <a:t>dfx.</a:t>
            </a:r>
            <a:r>
              <a:rPr lang="cs-CZ" altLang="cs-CZ" sz="2800" dirty="0">
                <a:latin typeface="+mn-lt"/>
              </a:rPr>
              <a:t>11.1.1/22 (2./3. stol. </a:t>
            </a:r>
            <a:r>
              <a:rPr lang="cs-CZ" altLang="cs-CZ" sz="2800" dirty="0"/>
              <a:t>n.</a:t>
            </a:r>
            <a:r>
              <a:rPr lang="cs-CZ" altLang="cs-CZ" sz="2800" dirty="0">
                <a:latin typeface="+mn-lt"/>
              </a:rPr>
              <a:t> </a:t>
            </a:r>
            <a:r>
              <a:rPr lang="cs-CZ" altLang="cs-CZ" sz="2800" dirty="0"/>
              <a:t>l</a:t>
            </a:r>
            <a:r>
              <a:rPr lang="cs-CZ" altLang="cs-CZ" sz="2800" dirty="0">
                <a:latin typeface="+mn-lt"/>
              </a:rPr>
              <a:t>.) </a:t>
            </a:r>
          </a:p>
          <a:p>
            <a:pPr marL="0" indent="0">
              <a:buFont typeface="Arial" charset="0"/>
              <a:buNone/>
            </a:pPr>
            <a:r>
              <a:rPr lang="cs-CZ" altLang="cs-CZ" dirty="0">
                <a:latin typeface="+mn-lt"/>
              </a:rPr>
              <a:t>...</a:t>
            </a:r>
            <a:r>
              <a:rPr lang="cs-CZ" altLang="cs-CZ" i="1" dirty="0">
                <a:latin typeface="+mn-lt"/>
              </a:rPr>
              <a:t>Obliga </a:t>
            </a:r>
            <a:r>
              <a:rPr lang="cs-CZ" altLang="cs-CZ" i="1" dirty="0" err="1">
                <a:latin typeface="+mn-lt"/>
              </a:rPr>
              <a:t>Gallicu</a:t>
            </a:r>
            <a:r>
              <a:rPr lang="cs-CZ" altLang="cs-CZ" i="1" dirty="0">
                <a:latin typeface="+mn-lt"/>
              </a:rPr>
              <a:t>(m), </a:t>
            </a:r>
            <a:r>
              <a:rPr lang="cs-CZ" altLang="cs-CZ" i="1" dirty="0" err="1">
                <a:latin typeface="+mn-lt"/>
              </a:rPr>
              <a:t>quem</a:t>
            </a:r>
            <a:r>
              <a:rPr lang="cs-CZ" altLang="cs-CZ" i="1" dirty="0">
                <a:latin typeface="+mn-lt"/>
              </a:rPr>
              <a:t> </a:t>
            </a:r>
            <a:r>
              <a:rPr lang="cs-CZ" altLang="cs-CZ" i="1" dirty="0" err="1">
                <a:latin typeface="+mn-lt"/>
              </a:rPr>
              <a:t>peperit</a:t>
            </a:r>
            <a:r>
              <a:rPr lang="cs-CZ" altLang="cs-CZ" i="1" dirty="0">
                <a:latin typeface="+mn-lt"/>
              </a:rPr>
              <a:t> Prima, </a:t>
            </a:r>
            <a:r>
              <a:rPr lang="cs-CZ" altLang="cs-CZ" i="1" dirty="0" err="1">
                <a:latin typeface="+mn-lt"/>
              </a:rPr>
              <a:t>ut</a:t>
            </a:r>
            <a:r>
              <a:rPr lang="cs-CZ" altLang="cs-CZ" i="1" dirty="0">
                <a:latin typeface="+mn-lt"/>
              </a:rPr>
              <a:t> </a:t>
            </a:r>
            <a:r>
              <a:rPr lang="cs-CZ" altLang="cs-CZ" i="1" dirty="0" err="1">
                <a:latin typeface="+mn-lt"/>
              </a:rPr>
              <a:t>neque</a:t>
            </a:r>
            <a:r>
              <a:rPr lang="cs-CZ" altLang="cs-CZ" i="1" dirty="0">
                <a:latin typeface="+mn-lt"/>
              </a:rPr>
              <a:t> </a:t>
            </a:r>
            <a:r>
              <a:rPr lang="cs-CZ" altLang="cs-CZ" i="1" dirty="0" err="1">
                <a:latin typeface="+mn-lt"/>
              </a:rPr>
              <a:t>ursu</a:t>
            </a:r>
            <a:r>
              <a:rPr lang="cs-CZ" altLang="cs-CZ" i="1" dirty="0">
                <a:latin typeface="+mn-lt"/>
              </a:rPr>
              <a:t>(m) </a:t>
            </a:r>
            <a:r>
              <a:rPr lang="cs-CZ" altLang="cs-CZ" i="1" dirty="0" err="1">
                <a:latin typeface="+mn-lt"/>
              </a:rPr>
              <a:t>neque</a:t>
            </a:r>
            <a:r>
              <a:rPr lang="cs-CZ" altLang="cs-CZ" i="1" dirty="0">
                <a:latin typeface="+mn-lt"/>
              </a:rPr>
              <a:t> </a:t>
            </a:r>
            <a:r>
              <a:rPr lang="cs-CZ" altLang="cs-CZ" i="1" dirty="0" err="1">
                <a:latin typeface="+mn-lt"/>
              </a:rPr>
              <a:t>tauru</a:t>
            </a:r>
            <a:r>
              <a:rPr lang="cs-CZ" altLang="cs-CZ" i="1" dirty="0">
                <a:latin typeface="+mn-lt"/>
              </a:rPr>
              <a:t>(m) </a:t>
            </a:r>
            <a:r>
              <a:rPr lang="cs-CZ" altLang="cs-CZ" i="1" dirty="0" err="1">
                <a:latin typeface="+mn-lt"/>
              </a:rPr>
              <a:t>singulis</a:t>
            </a:r>
            <a:r>
              <a:rPr lang="cs-CZ" altLang="cs-CZ" i="1" dirty="0">
                <a:latin typeface="+mn-lt"/>
              </a:rPr>
              <a:t> </a:t>
            </a:r>
            <a:r>
              <a:rPr lang="cs-CZ" altLang="cs-CZ" i="1" dirty="0" err="1">
                <a:latin typeface="+mn-lt"/>
              </a:rPr>
              <a:t>plagis</a:t>
            </a:r>
            <a:r>
              <a:rPr lang="cs-CZ" altLang="cs-CZ" i="1" dirty="0">
                <a:latin typeface="+mn-lt"/>
              </a:rPr>
              <a:t> </a:t>
            </a:r>
            <a:r>
              <a:rPr lang="cs-CZ" altLang="cs-CZ" i="1" dirty="0" err="1">
                <a:latin typeface="+mn-lt"/>
              </a:rPr>
              <a:t>occida</a:t>
            </a:r>
            <a:r>
              <a:rPr lang="cs-CZ" altLang="cs-CZ" i="1" dirty="0">
                <a:latin typeface="+mn-lt"/>
              </a:rPr>
              <a:t>(t) (n)</a:t>
            </a:r>
            <a:r>
              <a:rPr lang="cs-CZ" altLang="cs-CZ" i="1" dirty="0" err="1">
                <a:latin typeface="+mn-lt"/>
              </a:rPr>
              <a:t>eque</a:t>
            </a:r>
            <a:r>
              <a:rPr lang="cs-CZ" altLang="cs-CZ" i="1" dirty="0">
                <a:latin typeface="+mn-lt"/>
              </a:rPr>
              <a:t> </a:t>
            </a:r>
            <a:r>
              <a:rPr lang="cs-CZ" altLang="cs-CZ" i="1" dirty="0" err="1">
                <a:latin typeface="+mn-lt"/>
              </a:rPr>
              <a:t>binis</a:t>
            </a:r>
            <a:r>
              <a:rPr lang="cs-CZ" altLang="cs-CZ" i="1" dirty="0">
                <a:latin typeface="+mn-lt"/>
              </a:rPr>
              <a:t> </a:t>
            </a:r>
            <a:r>
              <a:rPr lang="cs-CZ" altLang="cs-CZ" i="1" dirty="0" err="1">
                <a:latin typeface="+mn-lt"/>
              </a:rPr>
              <a:t>plagis</a:t>
            </a:r>
            <a:r>
              <a:rPr lang="cs-CZ" altLang="cs-CZ" i="1" dirty="0">
                <a:latin typeface="+mn-lt"/>
              </a:rPr>
              <a:t> </a:t>
            </a:r>
            <a:r>
              <a:rPr lang="cs-CZ" altLang="cs-CZ" i="1" dirty="0" err="1">
                <a:latin typeface="+mn-lt"/>
              </a:rPr>
              <a:t>occid</a:t>
            </a:r>
            <a:r>
              <a:rPr lang="cs-CZ" altLang="cs-CZ" i="1" dirty="0">
                <a:latin typeface="+mn-lt"/>
              </a:rPr>
              <a:t>(a)t </a:t>
            </a:r>
            <a:r>
              <a:rPr lang="cs-CZ" altLang="cs-CZ" i="1" dirty="0" err="1">
                <a:latin typeface="+mn-lt"/>
              </a:rPr>
              <a:t>neque</a:t>
            </a:r>
            <a:r>
              <a:rPr lang="cs-CZ" altLang="cs-CZ" i="1" dirty="0">
                <a:latin typeface="+mn-lt"/>
              </a:rPr>
              <a:t> </a:t>
            </a:r>
            <a:r>
              <a:rPr lang="cs-CZ" altLang="cs-CZ" i="1" dirty="0" err="1">
                <a:latin typeface="+mn-lt"/>
              </a:rPr>
              <a:t>ternis</a:t>
            </a:r>
            <a:r>
              <a:rPr lang="cs-CZ" altLang="cs-CZ" i="1" dirty="0">
                <a:latin typeface="+mn-lt"/>
              </a:rPr>
              <a:t> </a:t>
            </a:r>
            <a:r>
              <a:rPr lang="cs-CZ" altLang="cs-CZ" i="1" dirty="0" err="1">
                <a:latin typeface="+mn-lt"/>
              </a:rPr>
              <a:t>plagis</a:t>
            </a:r>
            <a:r>
              <a:rPr lang="cs-CZ" altLang="cs-CZ" i="1" dirty="0">
                <a:latin typeface="+mn-lt"/>
              </a:rPr>
              <a:t> </a:t>
            </a:r>
            <a:r>
              <a:rPr lang="cs-CZ" altLang="cs-CZ" i="1" dirty="0" err="1">
                <a:latin typeface="+mn-lt"/>
              </a:rPr>
              <a:t>oc</a:t>
            </a:r>
            <a:r>
              <a:rPr lang="cs-CZ" altLang="cs-CZ" i="1" dirty="0">
                <a:latin typeface="+mn-lt"/>
              </a:rPr>
              <a:t>(</a:t>
            </a:r>
            <a:r>
              <a:rPr lang="cs-CZ" altLang="cs-CZ" i="1" dirty="0" err="1">
                <a:latin typeface="+mn-lt"/>
              </a:rPr>
              <a:t>ci</a:t>
            </a:r>
            <a:r>
              <a:rPr lang="cs-CZ" altLang="cs-CZ" i="1" dirty="0">
                <a:latin typeface="+mn-lt"/>
              </a:rPr>
              <a:t>)dat </a:t>
            </a:r>
            <a:r>
              <a:rPr lang="cs-CZ" altLang="cs-CZ" i="1" dirty="0" err="1">
                <a:latin typeface="+mn-lt"/>
              </a:rPr>
              <a:t>tauru</a:t>
            </a:r>
            <a:r>
              <a:rPr lang="cs-CZ" altLang="cs-CZ" i="1" dirty="0">
                <a:latin typeface="+mn-lt"/>
              </a:rPr>
              <a:t>(m), </a:t>
            </a:r>
            <a:r>
              <a:rPr lang="cs-CZ" altLang="cs-CZ" i="1" dirty="0" err="1">
                <a:latin typeface="+mn-lt"/>
              </a:rPr>
              <a:t>ursu</a:t>
            </a:r>
            <a:r>
              <a:rPr lang="cs-CZ" altLang="cs-CZ" i="1" dirty="0">
                <a:latin typeface="+mn-lt"/>
              </a:rPr>
              <a:t>(m)...</a:t>
            </a:r>
          </a:p>
          <a:p>
            <a:pPr marL="0" indent="0">
              <a:buFont typeface="Arial" charset="0"/>
              <a:buNone/>
            </a:pPr>
            <a:r>
              <a:rPr lang="cs-CZ" altLang="cs-CZ" sz="3600" dirty="0">
                <a:latin typeface="+mn-lt"/>
              </a:rPr>
              <a:t>…Spoutej </a:t>
            </a:r>
            <a:r>
              <a:rPr lang="cs-CZ" altLang="cs-CZ" sz="3600" dirty="0" err="1">
                <a:latin typeface="+mn-lt"/>
              </a:rPr>
              <a:t>Gallika</a:t>
            </a:r>
            <a:r>
              <a:rPr lang="cs-CZ" altLang="cs-CZ" sz="3600" dirty="0">
                <a:latin typeface="+mn-lt"/>
              </a:rPr>
              <a:t>, kterého porodila Prima, </a:t>
            </a:r>
            <a:r>
              <a:rPr lang="cs-CZ" altLang="cs-CZ" sz="3600" dirty="0">
                <a:effectLst>
                  <a:outerShdw blurRad="38100" dist="38100" dir="2700000" algn="tl">
                    <a:srgbClr val="000000">
                      <a:alpha val="43137"/>
                    </a:srgbClr>
                  </a:outerShdw>
                </a:effectLst>
                <a:latin typeface="+mn-lt"/>
              </a:rPr>
              <a:t>ať nezabije medvěda ani býka ani jednou ranou, ať [ho] nezabije ani dvěma ranami ani třemi ranami, ať nezabije medvěda ani býka…</a:t>
            </a:r>
            <a:r>
              <a:rPr lang="cs-CZ" altLang="cs-CZ" sz="3600" i="1" baseline="30000" dirty="0">
                <a:effectLst>
                  <a:outerShdw blurRad="38100" dist="38100" dir="2700000" algn="tl">
                    <a:srgbClr val="000000">
                      <a:alpha val="43137"/>
                    </a:srgbClr>
                  </a:outerShdw>
                </a:effectLst>
                <a:latin typeface="+mn-lt"/>
              </a:rPr>
              <a:t> </a:t>
            </a:r>
            <a:endParaRPr lang="cs-CZ" altLang="cs-CZ" sz="3600" dirty="0">
              <a:effectLst>
                <a:outerShdw blurRad="38100" dist="38100" dir="2700000" algn="tl">
                  <a:srgbClr val="000000">
                    <a:alpha val="43137"/>
                  </a:srgbClr>
                </a:outerShdw>
              </a:effectLst>
              <a:latin typeface="+mn-lt"/>
            </a:endParaRPr>
          </a:p>
          <a:p>
            <a:pPr marL="0" indent="0">
              <a:buNone/>
              <a:defRPr/>
            </a:pPr>
            <a:endParaRPr lang="cs-CZ" sz="4000" dirty="0">
              <a:latin typeface="+mn-lt"/>
            </a:endParaRPr>
          </a:p>
          <a:p>
            <a:endParaRPr lang="cs-CZ" dirty="0">
              <a:latin typeface="+mn-lt"/>
            </a:endParaRPr>
          </a:p>
        </p:txBody>
      </p:sp>
    </p:spTree>
    <p:extLst>
      <p:ext uri="{BB962C8B-B14F-4D97-AF65-F5344CB8AC3E}">
        <p14:creationId xmlns:p14="http://schemas.microsoft.com/office/powerpoint/2010/main" val="384774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Magické myšlení</a:t>
            </a:r>
          </a:p>
        </p:txBody>
      </p:sp>
      <p:sp>
        <p:nvSpPr>
          <p:cNvPr id="3" name="Zástupný symbol pro obsah 2"/>
          <p:cNvSpPr>
            <a:spLocks noGrp="1"/>
          </p:cNvSpPr>
          <p:nvPr>
            <p:ph idx="1"/>
          </p:nvPr>
        </p:nvSpPr>
        <p:spPr>
          <a:solidFill>
            <a:srgbClr val="FCDBC0"/>
          </a:solidFill>
        </p:spPr>
        <p:txBody>
          <a:bodyPr>
            <a:normAutofit fontScale="85000" lnSpcReduction="10000"/>
          </a:bodyPr>
          <a:lstStyle/>
          <a:p>
            <a:pPr lvl="0"/>
            <a:r>
              <a:rPr lang="cs-CZ" b="1" dirty="0"/>
              <a:t>Příběh</a:t>
            </a:r>
            <a:endParaRPr lang="cs-CZ" dirty="0"/>
          </a:p>
          <a:p>
            <a:pPr marL="0" indent="0">
              <a:buNone/>
            </a:pPr>
            <a:r>
              <a:rPr lang="cs-CZ" dirty="0"/>
              <a:t>Sousedovi ukradli auto. Volal policii a sám auto taky hledal. Sousedova tchýně šla do kostela a modlila se ke svatému Antoníčkovi, aby rodině pomohl, a její zeť auto našel. Soused skutečně za týden svoje auto našel. Oznámil to policii.  </a:t>
            </a:r>
          </a:p>
          <a:p>
            <a:pPr marL="0" indent="0">
              <a:buNone/>
            </a:pPr>
            <a:r>
              <a:rPr lang="cs-CZ" b="1" dirty="0"/>
              <a:t>Situace z různých úhlů pohledu účastníků: </a:t>
            </a:r>
          </a:p>
          <a:p>
            <a:pPr lvl="0"/>
            <a:r>
              <a:rPr lang="cs-CZ" dirty="0"/>
              <a:t>Policie vyřešila případ. </a:t>
            </a:r>
          </a:p>
          <a:p>
            <a:pPr lvl="0"/>
            <a:r>
              <a:rPr lang="cs-CZ" dirty="0"/>
              <a:t>Soused je vytrvalý – své auto našel sám (šťastnou náhodu by snad připustil).</a:t>
            </a:r>
          </a:p>
          <a:p>
            <a:pPr lvl="0"/>
            <a:r>
              <a:rPr lang="cs-CZ" dirty="0"/>
              <a:t>Tchýně ví jistě, že její zeť auto našel jedině díky zásahu svatého Antoníčka (světec dostal odměnu).</a:t>
            </a:r>
          </a:p>
          <a:p>
            <a:r>
              <a:rPr lang="cs-CZ" dirty="0"/>
              <a:t>Jak to vidíte Vy?</a:t>
            </a:r>
          </a:p>
          <a:p>
            <a:endParaRPr lang="cs-CZ" dirty="0"/>
          </a:p>
        </p:txBody>
      </p:sp>
    </p:spTree>
    <p:extLst>
      <p:ext uri="{BB962C8B-B14F-4D97-AF65-F5344CB8AC3E}">
        <p14:creationId xmlns:p14="http://schemas.microsoft.com/office/powerpoint/2010/main" val="295303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spcBef>
                <a:spcPts val="300"/>
              </a:spcBef>
            </a:pPr>
            <a:r>
              <a:rPr lang="de-DE" sz="4400" b="1" i="1" dirty="0">
                <a:latin typeface="+mn-lt"/>
              </a:rPr>
              <a:t>defixiones amatoriae</a:t>
            </a:r>
            <a:r>
              <a:rPr lang="cs-CZ" sz="4400" b="1" i="1" dirty="0">
                <a:latin typeface="+mn-lt"/>
              </a:rPr>
              <a:t> </a:t>
            </a:r>
            <a:r>
              <a:rPr lang="cs-CZ" sz="4400" dirty="0">
                <a:effectLst>
                  <a:outerShdw blurRad="38100" dist="38100" dir="2700000" algn="tl">
                    <a:srgbClr val="000000">
                      <a:alpha val="43137"/>
                    </a:srgbClr>
                  </a:outerShdw>
                </a:effectLst>
              </a:rPr>
              <a:t>–</a:t>
            </a:r>
            <a:r>
              <a:rPr lang="cs-CZ" sz="4400" b="1" i="1" dirty="0">
                <a:latin typeface="+mn-lt"/>
              </a:rPr>
              <a:t> </a:t>
            </a:r>
            <a:br>
              <a:rPr lang="cs-CZ" sz="4400" dirty="0">
                <a:latin typeface="+mn-lt"/>
              </a:rPr>
            </a:br>
            <a:r>
              <a:rPr lang="cs-CZ" sz="3600" dirty="0">
                <a:latin typeface="+mn-lt"/>
              </a:rPr>
              <a:t>milostná kouzla - přiváděcí kouzlo</a:t>
            </a:r>
            <a:endParaRPr lang="cs-CZ" sz="3100" dirty="0">
              <a:latin typeface="+mn-lt"/>
            </a:endParaRPr>
          </a:p>
        </p:txBody>
      </p:sp>
      <p:sp>
        <p:nvSpPr>
          <p:cNvPr id="3" name="Zástupný symbol pro obsah 2"/>
          <p:cNvSpPr>
            <a:spLocks noGrp="1"/>
          </p:cNvSpPr>
          <p:nvPr>
            <p:ph idx="1"/>
          </p:nvPr>
        </p:nvSpPr>
        <p:spPr/>
        <p:txBody>
          <a:bodyPr>
            <a:normAutofit/>
          </a:bodyPr>
          <a:lstStyle/>
          <a:p>
            <a:pPr marL="0" indent="0">
              <a:spcBef>
                <a:spcPts val="600"/>
              </a:spcBef>
              <a:buFont typeface="Arial" charset="0"/>
              <a:buNone/>
            </a:pPr>
            <a:r>
              <a:rPr lang="cs-CZ" altLang="cs-CZ" sz="2800" dirty="0">
                <a:latin typeface="+mn-lt"/>
              </a:rPr>
              <a:t>Hadrumetum (Afrika), </a:t>
            </a:r>
            <a:r>
              <a:rPr lang="cs-CZ" altLang="cs-CZ" sz="2800" b="1" dirty="0">
                <a:latin typeface="+mn-lt"/>
              </a:rPr>
              <a:t>dfx.</a:t>
            </a:r>
            <a:r>
              <a:rPr lang="cs-CZ" altLang="cs-CZ" sz="2800" dirty="0">
                <a:latin typeface="+mn-lt"/>
              </a:rPr>
              <a:t>11.2.1/5 (nedatováno) </a:t>
            </a:r>
          </a:p>
          <a:p>
            <a:pPr marL="0" indent="0">
              <a:spcBef>
                <a:spcPts val="600"/>
              </a:spcBef>
              <a:buNone/>
            </a:pPr>
            <a:r>
              <a:rPr lang="cs-CZ" i="1" dirty="0">
                <a:latin typeface="+mn-lt"/>
              </a:rPr>
              <a:t>…</a:t>
            </a:r>
            <a:r>
              <a:rPr lang="cs-CZ" i="1" dirty="0" err="1">
                <a:latin typeface="+mn-lt"/>
              </a:rPr>
              <a:t>cogite</a:t>
            </a:r>
            <a:r>
              <a:rPr lang="cs-CZ" i="1" dirty="0">
                <a:latin typeface="+mn-lt"/>
              </a:rPr>
              <a:t> </a:t>
            </a:r>
            <a:r>
              <a:rPr lang="cs-CZ" i="1" dirty="0" err="1">
                <a:latin typeface="+mn-lt"/>
              </a:rPr>
              <a:t>Bonosam</a:t>
            </a:r>
            <a:r>
              <a:rPr lang="cs-CZ" i="1" dirty="0">
                <a:latin typeface="+mn-lt"/>
              </a:rPr>
              <a:t>, </a:t>
            </a:r>
            <a:r>
              <a:rPr lang="cs-CZ" i="1" dirty="0" err="1">
                <a:latin typeface="+mn-lt"/>
              </a:rPr>
              <a:t>quam</a:t>
            </a:r>
            <a:r>
              <a:rPr lang="cs-CZ" i="1" dirty="0">
                <a:latin typeface="+mn-lt"/>
              </a:rPr>
              <a:t> </a:t>
            </a:r>
            <a:r>
              <a:rPr lang="cs-CZ" i="1" dirty="0" err="1">
                <a:latin typeface="+mn-lt"/>
              </a:rPr>
              <a:t>peperit</a:t>
            </a:r>
            <a:r>
              <a:rPr lang="cs-CZ" i="1" dirty="0">
                <a:latin typeface="+mn-lt"/>
              </a:rPr>
              <a:t> </a:t>
            </a:r>
            <a:r>
              <a:rPr lang="cs-CZ" i="1" dirty="0" err="1">
                <a:latin typeface="+mn-lt"/>
              </a:rPr>
              <a:t>Papte</a:t>
            </a:r>
            <a:r>
              <a:rPr lang="cs-CZ" i="1" dirty="0">
                <a:latin typeface="+mn-lt"/>
              </a:rPr>
              <a:t>, </a:t>
            </a:r>
            <a:r>
              <a:rPr lang="cs-CZ" i="1" dirty="0" err="1">
                <a:latin typeface="+mn-lt"/>
              </a:rPr>
              <a:t>amare</a:t>
            </a:r>
            <a:r>
              <a:rPr lang="cs-CZ" i="1" dirty="0">
                <a:latin typeface="+mn-lt"/>
              </a:rPr>
              <a:t> </a:t>
            </a:r>
            <a:r>
              <a:rPr lang="cs-CZ" i="1" dirty="0" err="1">
                <a:latin typeface="+mn-lt"/>
              </a:rPr>
              <a:t>me</a:t>
            </a:r>
            <a:r>
              <a:rPr lang="cs-CZ" i="1" dirty="0">
                <a:latin typeface="+mn-lt"/>
              </a:rPr>
              <a:t>, </a:t>
            </a:r>
            <a:r>
              <a:rPr lang="cs-CZ" i="1" dirty="0" err="1">
                <a:latin typeface="+mn-lt"/>
              </a:rPr>
              <a:t>Oppium</a:t>
            </a:r>
            <a:r>
              <a:rPr lang="cs-CZ" i="1" dirty="0">
                <a:latin typeface="+mn-lt"/>
              </a:rPr>
              <a:t>, </a:t>
            </a:r>
            <a:r>
              <a:rPr lang="cs-CZ" i="1" dirty="0" err="1">
                <a:latin typeface="+mn-lt"/>
              </a:rPr>
              <a:t>quem</a:t>
            </a:r>
            <a:r>
              <a:rPr lang="cs-CZ" i="1" dirty="0">
                <a:latin typeface="+mn-lt"/>
              </a:rPr>
              <a:t> </a:t>
            </a:r>
            <a:r>
              <a:rPr lang="cs-CZ" i="1" dirty="0" err="1">
                <a:latin typeface="+mn-lt"/>
              </a:rPr>
              <a:t>peperit</a:t>
            </a:r>
            <a:r>
              <a:rPr lang="cs-CZ" i="1" dirty="0">
                <a:latin typeface="+mn-lt"/>
              </a:rPr>
              <a:t> </a:t>
            </a:r>
            <a:r>
              <a:rPr lang="cs-CZ" i="1" dirty="0" err="1">
                <a:latin typeface="+mn-lt"/>
              </a:rPr>
              <a:t>Veneria</a:t>
            </a:r>
            <a:r>
              <a:rPr lang="cs-CZ" i="1" dirty="0">
                <a:latin typeface="+mn-lt"/>
              </a:rPr>
              <a:t>, amore </a:t>
            </a:r>
            <a:r>
              <a:rPr lang="cs-CZ" i="1" dirty="0" err="1">
                <a:latin typeface="+mn-lt"/>
              </a:rPr>
              <a:t>sacro</a:t>
            </a:r>
            <a:r>
              <a:rPr lang="cs-CZ" i="1" dirty="0">
                <a:latin typeface="+mn-lt"/>
              </a:rPr>
              <a:t> sine </a:t>
            </a:r>
            <a:r>
              <a:rPr lang="cs-CZ" i="1" dirty="0" err="1">
                <a:latin typeface="+mn-lt"/>
              </a:rPr>
              <a:t>intermissione</a:t>
            </a:r>
            <a:r>
              <a:rPr lang="cs-CZ" i="1" dirty="0">
                <a:latin typeface="+mn-lt"/>
              </a:rPr>
              <a:t>; non </a:t>
            </a:r>
            <a:r>
              <a:rPr lang="cs-CZ" i="1" dirty="0" err="1">
                <a:latin typeface="+mn-lt"/>
              </a:rPr>
              <a:t>possit</a:t>
            </a:r>
            <a:r>
              <a:rPr lang="cs-CZ" i="1" dirty="0">
                <a:latin typeface="+mn-lt"/>
              </a:rPr>
              <a:t> </a:t>
            </a:r>
            <a:r>
              <a:rPr lang="cs-CZ" i="1" dirty="0" err="1">
                <a:latin typeface="+mn-lt"/>
              </a:rPr>
              <a:t>dormire</a:t>
            </a:r>
            <a:r>
              <a:rPr lang="cs-CZ" i="1" dirty="0">
                <a:latin typeface="+mn-lt"/>
              </a:rPr>
              <a:t> </a:t>
            </a:r>
            <a:r>
              <a:rPr lang="cs-CZ" i="1" dirty="0" err="1">
                <a:latin typeface="+mn-lt"/>
              </a:rPr>
              <a:t>Bonosa</a:t>
            </a:r>
            <a:r>
              <a:rPr lang="cs-CZ" i="1" dirty="0">
                <a:latin typeface="+mn-lt"/>
              </a:rPr>
              <a:t> </a:t>
            </a:r>
            <a:r>
              <a:rPr lang="cs-CZ" i="1" dirty="0" err="1">
                <a:latin typeface="+mn-lt"/>
              </a:rPr>
              <a:t>neque</a:t>
            </a:r>
            <a:r>
              <a:rPr lang="cs-CZ" i="1" dirty="0">
                <a:latin typeface="+mn-lt"/>
              </a:rPr>
              <a:t> </a:t>
            </a:r>
            <a:r>
              <a:rPr lang="cs-CZ" i="1" dirty="0" err="1">
                <a:latin typeface="+mn-lt"/>
              </a:rPr>
              <a:t>esse</a:t>
            </a:r>
            <a:r>
              <a:rPr lang="cs-CZ" i="1" dirty="0">
                <a:latin typeface="+mn-lt"/>
              </a:rPr>
              <a:t>…</a:t>
            </a:r>
            <a:endParaRPr lang="cs-CZ" sz="2800" dirty="0">
              <a:latin typeface="+mn-lt"/>
            </a:endParaRPr>
          </a:p>
          <a:p>
            <a:pPr marL="0" indent="0">
              <a:spcBef>
                <a:spcPts val="600"/>
              </a:spcBef>
              <a:buNone/>
            </a:pPr>
            <a:r>
              <a:rPr lang="cs-CZ" sz="3600" dirty="0">
                <a:latin typeface="+mn-lt"/>
              </a:rPr>
              <a:t>…</a:t>
            </a:r>
            <a:r>
              <a:rPr lang="cs-CZ" sz="3600" dirty="0">
                <a:effectLst>
                  <a:outerShdw blurRad="38100" dist="38100" dir="2700000" algn="tl">
                    <a:srgbClr val="000000">
                      <a:alpha val="43137"/>
                    </a:srgbClr>
                  </a:outerShdw>
                </a:effectLst>
                <a:latin typeface="+mn-lt"/>
              </a:rPr>
              <a:t>donuťte </a:t>
            </a:r>
            <a:r>
              <a:rPr lang="cs-CZ" sz="3600" dirty="0" err="1">
                <a:effectLst>
                  <a:outerShdw blurRad="38100" dist="38100" dir="2700000" algn="tl">
                    <a:srgbClr val="000000">
                      <a:alpha val="43137"/>
                    </a:srgbClr>
                  </a:outerShdw>
                </a:effectLst>
                <a:latin typeface="+mn-lt"/>
              </a:rPr>
              <a:t>Bonosu</a:t>
            </a:r>
            <a:r>
              <a:rPr lang="cs-CZ" sz="3600" dirty="0">
                <a:latin typeface="+mn-lt"/>
              </a:rPr>
              <a:t>, kterou porodila </a:t>
            </a:r>
            <a:r>
              <a:rPr lang="cs-CZ" sz="3600" dirty="0" err="1">
                <a:latin typeface="+mn-lt"/>
              </a:rPr>
              <a:t>Papte</a:t>
            </a:r>
            <a:r>
              <a:rPr lang="cs-CZ" sz="3600" dirty="0">
                <a:latin typeface="+mn-lt"/>
              </a:rPr>
              <a:t>, </a:t>
            </a:r>
            <a:r>
              <a:rPr lang="cs-CZ" sz="3600" dirty="0">
                <a:effectLst>
                  <a:outerShdw blurRad="38100" dist="38100" dir="2700000" algn="tl">
                    <a:srgbClr val="000000">
                      <a:alpha val="43137"/>
                    </a:srgbClr>
                  </a:outerShdw>
                </a:effectLst>
                <a:latin typeface="+mn-lt"/>
              </a:rPr>
              <a:t>milovat mě, </a:t>
            </a:r>
            <a:r>
              <a:rPr lang="cs-CZ" sz="3600" dirty="0" err="1">
                <a:effectLst>
                  <a:outerShdw blurRad="38100" dist="38100" dir="2700000" algn="tl">
                    <a:srgbClr val="000000">
                      <a:alpha val="43137"/>
                    </a:srgbClr>
                  </a:outerShdw>
                </a:effectLst>
                <a:latin typeface="+mn-lt"/>
              </a:rPr>
              <a:t>Oppia</a:t>
            </a:r>
            <a:r>
              <a:rPr lang="cs-CZ" sz="3600" dirty="0">
                <a:latin typeface="+mn-lt"/>
              </a:rPr>
              <a:t>, kterého porodila </a:t>
            </a:r>
            <a:r>
              <a:rPr lang="cs-CZ" sz="3600" dirty="0" err="1">
                <a:latin typeface="+mn-lt"/>
              </a:rPr>
              <a:t>Veneria</a:t>
            </a:r>
            <a:r>
              <a:rPr lang="cs-CZ" sz="3600" dirty="0">
                <a:latin typeface="+mn-lt"/>
              </a:rPr>
              <a:t>, </a:t>
            </a:r>
            <a:r>
              <a:rPr lang="cs-CZ" sz="3600" dirty="0">
                <a:effectLst>
                  <a:outerShdw blurRad="38100" dist="38100" dir="2700000" algn="tl">
                    <a:srgbClr val="000000">
                      <a:alpha val="43137"/>
                    </a:srgbClr>
                  </a:outerShdw>
                </a:effectLst>
                <a:latin typeface="+mn-lt"/>
              </a:rPr>
              <a:t>svatou láskou bez přestání</a:t>
            </a:r>
            <a:r>
              <a:rPr lang="cs-CZ" sz="3600" dirty="0">
                <a:latin typeface="+mn-lt"/>
              </a:rPr>
              <a:t>; ať </a:t>
            </a:r>
            <a:r>
              <a:rPr lang="cs-CZ" sz="3600" dirty="0" err="1">
                <a:latin typeface="+mn-lt"/>
              </a:rPr>
              <a:t>Bonosa</a:t>
            </a:r>
            <a:r>
              <a:rPr lang="cs-CZ" sz="3600" dirty="0">
                <a:latin typeface="+mn-lt"/>
              </a:rPr>
              <a:t> nemůže spát ani jíst…  </a:t>
            </a:r>
            <a:endParaRPr lang="cs-CZ" altLang="cs-CZ" sz="3600" dirty="0">
              <a:latin typeface="+mn-lt"/>
            </a:endParaRPr>
          </a:p>
          <a:p>
            <a:pPr marL="0" indent="0">
              <a:buNone/>
              <a:defRPr/>
            </a:pPr>
            <a:endParaRPr lang="cs-CZ" sz="3600" dirty="0">
              <a:latin typeface="+mn-lt"/>
            </a:endParaRPr>
          </a:p>
          <a:p>
            <a:endParaRPr lang="cs-CZ" dirty="0">
              <a:latin typeface="+mn-lt"/>
            </a:endParaRPr>
          </a:p>
        </p:txBody>
      </p:sp>
    </p:spTree>
    <p:extLst>
      <p:ext uri="{BB962C8B-B14F-4D97-AF65-F5344CB8AC3E}">
        <p14:creationId xmlns:p14="http://schemas.microsoft.com/office/powerpoint/2010/main" val="364786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spcBef>
                <a:spcPts val="300"/>
              </a:spcBef>
            </a:pPr>
            <a:r>
              <a:rPr lang="de-DE" b="1" i="1" dirty="0">
                <a:latin typeface="+mn-lt"/>
              </a:rPr>
              <a:t>defixiones amatoriae</a:t>
            </a:r>
            <a:r>
              <a:rPr lang="cs-CZ" b="1" i="1" dirty="0">
                <a:latin typeface="+mn-lt"/>
              </a:rPr>
              <a:t>  </a:t>
            </a:r>
            <a:r>
              <a:rPr lang="cs-CZ" dirty="0">
                <a:effectLst>
                  <a:outerShdw blurRad="38100" dist="38100" dir="2700000" algn="tl">
                    <a:srgbClr val="000000">
                      <a:alpha val="43137"/>
                    </a:srgbClr>
                  </a:outerShdw>
                </a:effectLst>
              </a:rPr>
              <a:t>–</a:t>
            </a:r>
            <a:br>
              <a:rPr lang="cs-CZ" dirty="0">
                <a:latin typeface="+mn-lt"/>
              </a:rPr>
            </a:br>
            <a:r>
              <a:rPr lang="cs-CZ" sz="3200" dirty="0">
                <a:latin typeface="+mn-lt"/>
              </a:rPr>
              <a:t>rivalita v lásce </a:t>
            </a:r>
          </a:p>
        </p:txBody>
      </p:sp>
      <p:sp>
        <p:nvSpPr>
          <p:cNvPr id="3" name="Zástupný symbol pro obsah 2"/>
          <p:cNvSpPr>
            <a:spLocks noGrp="1"/>
          </p:cNvSpPr>
          <p:nvPr>
            <p:ph idx="1"/>
          </p:nvPr>
        </p:nvSpPr>
        <p:spPr/>
        <p:txBody>
          <a:bodyPr>
            <a:normAutofit fontScale="92500" lnSpcReduction="10000"/>
          </a:bodyPr>
          <a:lstStyle/>
          <a:p>
            <a:pPr marL="0" indent="0">
              <a:spcBef>
                <a:spcPts val="300"/>
              </a:spcBef>
              <a:buFont typeface="Arial" charset="0"/>
              <a:buNone/>
              <a:defRPr/>
            </a:pPr>
            <a:r>
              <a:rPr lang="cs-CZ" sz="2800" dirty="0" err="1">
                <a:latin typeface="+mn-lt"/>
              </a:rPr>
              <a:t>Ptuj</a:t>
            </a:r>
            <a:r>
              <a:rPr lang="cs-CZ" sz="2800" dirty="0">
                <a:latin typeface="+mn-lt"/>
              </a:rPr>
              <a:t> (Panonie), </a:t>
            </a:r>
            <a:r>
              <a:rPr lang="cs-CZ" sz="2800" b="1" dirty="0">
                <a:latin typeface="+mn-lt"/>
              </a:rPr>
              <a:t>dfx.</a:t>
            </a:r>
            <a:r>
              <a:rPr lang="cs-CZ" sz="2800" dirty="0">
                <a:latin typeface="+mn-lt"/>
              </a:rPr>
              <a:t>8.4. /1 (pol. 2. stol. </a:t>
            </a:r>
            <a:r>
              <a:rPr lang="cs-CZ" sz="2800" dirty="0"/>
              <a:t>n.</a:t>
            </a:r>
            <a:r>
              <a:rPr lang="cs-CZ" sz="2800" dirty="0">
                <a:latin typeface="+mn-lt"/>
              </a:rPr>
              <a:t> l.) </a:t>
            </a:r>
          </a:p>
          <a:p>
            <a:pPr marL="0" indent="0">
              <a:spcBef>
                <a:spcPts val="300"/>
              </a:spcBef>
              <a:spcAft>
                <a:spcPts val="600"/>
              </a:spcAft>
              <a:buFont typeface="Arial" charset="0"/>
              <a:buNone/>
              <a:defRPr/>
            </a:pPr>
            <a:r>
              <a:rPr lang="cs-CZ" sz="3000" i="1" dirty="0">
                <a:latin typeface="+mn-lt"/>
              </a:rPr>
              <a:t>Paulina </a:t>
            </a:r>
            <a:r>
              <a:rPr lang="cs-CZ" sz="3000" i="1" dirty="0" err="1">
                <a:latin typeface="+mn-lt"/>
              </a:rPr>
              <a:t>aversa</a:t>
            </a:r>
            <a:r>
              <a:rPr lang="cs-CZ" sz="3000" i="1" dirty="0">
                <a:latin typeface="+mn-lt"/>
              </a:rPr>
              <a:t> </a:t>
            </a:r>
            <a:r>
              <a:rPr lang="cs-CZ" sz="3000" i="1" dirty="0" err="1">
                <a:latin typeface="+mn-lt"/>
              </a:rPr>
              <a:t>sit</a:t>
            </a:r>
            <a:r>
              <a:rPr lang="cs-CZ" sz="3000" i="1" dirty="0">
                <a:latin typeface="+mn-lt"/>
              </a:rPr>
              <a:t> a </a:t>
            </a:r>
            <a:r>
              <a:rPr lang="cs-CZ" sz="3000" i="1" dirty="0" err="1">
                <a:latin typeface="+mn-lt"/>
              </a:rPr>
              <a:t>viris</a:t>
            </a:r>
            <a:r>
              <a:rPr lang="cs-CZ" sz="3000" i="1" dirty="0">
                <a:latin typeface="+mn-lt"/>
              </a:rPr>
              <a:t> omnibus et </a:t>
            </a:r>
            <a:r>
              <a:rPr lang="cs-CZ" sz="3000" i="1" dirty="0" err="1">
                <a:latin typeface="+mn-lt"/>
              </a:rPr>
              <a:t>deficsa</a:t>
            </a:r>
            <a:r>
              <a:rPr lang="cs-CZ" sz="3000" i="1" dirty="0">
                <a:latin typeface="+mn-lt"/>
              </a:rPr>
              <a:t> </a:t>
            </a:r>
            <a:r>
              <a:rPr lang="cs-CZ" sz="3000" i="1" dirty="0" err="1">
                <a:latin typeface="+mn-lt"/>
              </a:rPr>
              <a:t>sit</a:t>
            </a:r>
            <a:r>
              <a:rPr lang="cs-CZ" sz="3000" i="1" dirty="0">
                <a:latin typeface="+mn-lt"/>
              </a:rPr>
              <a:t>, ne </a:t>
            </a:r>
            <a:r>
              <a:rPr lang="cs-CZ" sz="3000" i="1" dirty="0" err="1">
                <a:latin typeface="+mn-lt"/>
              </a:rPr>
              <a:t>quid</a:t>
            </a:r>
            <a:r>
              <a:rPr lang="cs-CZ" sz="3000" i="1" dirty="0">
                <a:latin typeface="+mn-lt"/>
              </a:rPr>
              <a:t> </a:t>
            </a:r>
            <a:r>
              <a:rPr lang="cs-CZ" sz="3000" i="1" dirty="0" err="1">
                <a:latin typeface="+mn-lt"/>
              </a:rPr>
              <a:t>possit</a:t>
            </a:r>
            <a:r>
              <a:rPr lang="cs-CZ" sz="3000" i="1" dirty="0">
                <a:latin typeface="+mn-lt"/>
              </a:rPr>
              <a:t> </a:t>
            </a:r>
            <a:r>
              <a:rPr lang="cs-CZ" sz="3000" i="1" dirty="0" err="1">
                <a:latin typeface="+mn-lt"/>
              </a:rPr>
              <a:t>mali</a:t>
            </a:r>
            <a:r>
              <a:rPr lang="cs-CZ" sz="3000" i="1" dirty="0">
                <a:latin typeface="+mn-lt"/>
              </a:rPr>
              <a:t> </a:t>
            </a:r>
            <a:r>
              <a:rPr lang="cs-CZ" sz="3000" i="1" dirty="0" err="1">
                <a:latin typeface="+mn-lt"/>
              </a:rPr>
              <a:t>facere</a:t>
            </a:r>
            <a:r>
              <a:rPr lang="cs-CZ" sz="3000" i="1" dirty="0">
                <a:latin typeface="+mn-lt"/>
              </a:rPr>
              <a:t>…</a:t>
            </a:r>
          </a:p>
          <a:p>
            <a:pPr marL="0" indent="0">
              <a:spcBef>
                <a:spcPts val="600"/>
              </a:spcBef>
              <a:buFont typeface="Arial" charset="0"/>
              <a:buNone/>
              <a:defRPr/>
            </a:pPr>
            <a:r>
              <a:rPr lang="cs-CZ" sz="3900" dirty="0">
                <a:latin typeface="+mn-lt"/>
              </a:rPr>
              <a:t>Ať se od Pauliny </a:t>
            </a:r>
            <a:r>
              <a:rPr lang="cs-CZ" sz="3900" dirty="0">
                <a:effectLst>
                  <a:outerShdw blurRad="38100" dist="38100" dir="2700000" algn="tl">
                    <a:srgbClr val="000000">
                      <a:alpha val="43137"/>
                    </a:srgbClr>
                  </a:outerShdw>
                </a:effectLst>
                <a:latin typeface="+mn-lt"/>
              </a:rPr>
              <a:t>odvrátí/ať ji odmítnou všichni muži</a:t>
            </a:r>
            <a:r>
              <a:rPr lang="cs-CZ" sz="3900" dirty="0">
                <a:latin typeface="+mn-lt"/>
              </a:rPr>
              <a:t>, ať je prokletá a nemůže škodit... </a:t>
            </a:r>
          </a:p>
          <a:p>
            <a:pPr marL="0" indent="0">
              <a:spcBef>
                <a:spcPts val="1200"/>
              </a:spcBef>
              <a:buNone/>
            </a:pPr>
            <a:r>
              <a:rPr lang="cs-CZ" sz="2800" dirty="0">
                <a:latin typeface="+mn-lt"/>
              </a:rPr>
              <a:t>dfx.1.5.1/1, </a:t>
            </a:r>
            <a:r>
              <a:rPr lang="en-US" sz="2800" dirty="0" err="1">
                <a:latin typeface="+mn-lt"/>
              </a:rPr>
              <a:t>Calvi</a:t>
            </a:r>
            <a:r>
              <a:rPr lang="en-US" sz="2800" dirty="0">
                <a:latin typeface="+mn-lt"/>
              </a:rPr>
              <a:t> </a:t>
            </a:r>
            <a:r>
              <a:rPr lang="en-US" sz="2800" dirty="0" err="1">
                <a:latin typeface="+mn-lt"/>
              </a:rPr>
              <a:t>Risorta</a:t>
            </a:r>
            <a:r>
              <a:rPr lang="en-US" sz="2800" dirty="0">
                <a:latin typeface="+mn-lt"/>
              </a:rPr>
              <a:t>; (</a:t>
            </a:r>
            <a:r>
              <a:rPr lang="cs-CZ" sz="2800" dirty="0">
                <a:latin typeface="+mn-lt"/>
              </a:rPr>
              <a:t>první pol.</a:t>
            </a:r>
            <a:r>
              <a:rPr lang="en-US" sz="2800" dirty="0">
                <a:latin typeface="+mn-lt"/>
              </a:rPr>
              <a:t> 1</a:t>
            </a:r>
            <a:r>
              <a:rPr lang="cs-CZ" sz="2800" dirty="0">
                <a:latin typeface="+mn-lt"/>
              </a:rPr>
              <a:t>. stol. </a:t>
            </a:r>
            <a:r>
              <a:rPr lang="cs-CZ" sz="2800" dirty="0"/>
              <a:t>n.</a:t>
            </a:r>
            <a:r>
              <a:rPr lang="cs-CZ" sz="2800" dirty="0">
                <a:latin typeface="+mn-lt"/>
              </a:rPr>
              <a:t> l. </a:t>
            </a:r>
            <a:r>
              <a:rPr lang="en-US" sz="2800" dirty="0">
                <a:latin typeface="+mn-lt"/>
              </a:rPr>
              <a:t>):</a:t>
            </a:r>
          </a:p>
          <a:p>
            <a:pPr marL="0" indent="0">
              <a:buNone/>
            </a:pPr>
            <a:r>
              <a:rPr lang="en-US" sz="3000" i="1" dirty="0" err="1">
                <a:latin typeface="+mn-lt"/>
              </a:rPr>
              <a:t>Dite</a:t>
            </a:r>
            <a:r>
              <a:rPr lang="en-US" sz="3000" i="1" dirty="0">
                <a:latin typeface="+mn-lt"/>
              </a:rPr>
              <a:t> </a:t>
            </a:r>
            <a:r>
              <a:rPr lang="en-US" sz="3000" i="1" dirty="0" err="1">
                <a:latin typeface="+mn-lt"/>
              </a:rPr>
              <a:t>inferi</a:t>
            </a:r>
            <a:r>
              <a:rPr lang="en-US" sz="3000" i="1" dirty="0">
                <a:latin typeface="+mn-lt"/>
              </a:rPr>
              <a:t>, C(</a:t>
            </a:r>
            <a:r>
              <a:rPr lang="en-US" sz="3000" i="1" dirty="0" err="1">
                <a:latin typeface="+mn-lt"/>
              </a:rPr>
              <a:t>aium</a:t>
            </a:r>
            <a:r>
              <a:rPr lang="en-US" sz="3000" i="1" dirty="0">
                <a:latin typeface="+mn-lt"/>
              </a:rPr>
              <a:t>) </a:t>
            </a:r>
            <a:r>
              <a:rPr lang="en-US" sz="3000" i="1" dirty="0" err="1">
                <a:latin typeface="+mn-lt"/>
              </a:rPr>
              <a:t>Babullium</a:t>
            </a:r>
            <a:r>
              <a:rPr lang="en-US" sz="3000" i="1" dirty="0">
                <a:latin typeface="+mn-lt"/>
              </a:rPr>
              <a:t> et </a:t>
            </a:r>
            <a:r>
              <a:rPr lang="en-US" sz="3000" i="1" dirty="0" err="1">
                <a:latin typeface="+mn-lt"/>
              </a:rPr>
              <a:t>fotr</a:t>
            </a:r>
            <a:r>
              <a:rPr lang="en-US" sz="3000" i="1" dirty="0">
                <a:latin typeface="+mn-lt"/>
              </a:rPr>
              <a:t>(</a:t>
            </a:r>
            <a:r>
              <a:rPr lang="en-US" sz="3000" i="1" dirty="0" err="1">
                <a:latin typeface="+mn-lt"/>
              </a:rPr>
              <a:t>icem</a:t>
            </a:r>
            <a:r>
              <a:rPr lang="en-US" sz="3000" i="1" dirty="0">
                <a:latin typeface="+mn-lt"/>
              </a:rPr>
              <a:t>) (=</a:t>
            </a:r>
            <a:r>
              <a:rPr lang="en-US" sz="3000" i="1" dirty="0" err="1">
                <a:latin typeface="+mn-lt"/>
              </a:rPr>
              <a:t>fututricem</a:t>
            </a:r>
            <a:r>
              <a:rPr lang="en-US" sz="3000" i="1" dirty="0">
                <a:latin typeface="+mn-lt"/>
              </a:rPr>
              <a:t>) </a:t>
            </a:r>
            <a:r>
              <a:rPr lang="en-US" sz="3000" i="1" dirty="0" err="1">
                <a:latin typeface="+mn-lt"/>
              </a:rPr>
              <a:t>eius</a:t>
            </a:r>
            <a:r>
              <a:rPr lang="en-US" sz="3000" i="1" dirty="0">
                <a:latin typeface="+mn-lt"/>
              </a:rPr>
              <a:t> </a:t>
            </a:r>
            <a:r>
              <a:rPr lang="en-US" sz="3000" i="1" dirty="0" err="1">
                <a:latin typeface="+mn-lt"/>
              </a:rPr>
              <a:t>Tertia</a:t>
            </a:r>
            <a:r>
              <a:rPr lang="en-US" sz="3000" i="1" dirty="0">
                <a:latin typeface="+mn-lt"/>
              </a:rPr>
              <a:t>(m) Salvia(m)</a:t>
            </a:r>
            <a:r>
              <a:rPr lang="en-US" sz="3000" dirty="0">
                <a:latin typeface="+mn-lt"/>
              </a:rPr>
              <a:t>. </a:t>
            </a:r>
          </a:p>
          <a:p>
            <a:pPr marL="0" indent="0">
              <a:buNone/>
            </a:pPr>
            <a:r>
              <a:rPr lang="cs-CZ" sz="3900" dirty="0">
                <a:latin typeface="+mn-lt"/>
              </a:rPr>
              <a:t>Podsvětní bohové, </a:t>
            </a:r>
            <a:r>
              <a:rPr lang="cs-CZ" sz="3900" dirty="0">
                <a:effectLst>
                  <a:outerShdw blurRad="38100" dist="38100" dir="2700000" algn="tl">
                    <a:srgbClr val="000000">
                      <a:alpha val="43137"/>
                    </a:srgbClr>
                  </a:outerShdw>
                </a:effectLst>
                <a:latin typeface="+mn-lt"/>
              </a:rPr>
              <a:t>[proklínám] Gaia </a:t>
            </a:r>
            <a:r>
              <a:rPr lang="cs-CZ" sz="3900" dirty="0" err="1">
                <a:effectLst>
                  <a:outerShdw blurRad="38100" dist="38100" dir="2700000" algn="tl">
                    <a:srgbClr val="000000">
                      <a:alpha val="43137"/>
                    </a:srgbClr>
                  </a:outerShdw>
                </a:effectLst>
                <a:latin typeface="+mn-lt"/>
              </a:rPr>
              <a:t>Babullia</a:t>
            </a:r>
            <a:r>
              <a:rPr lang="cs-CZ" sz="3900" dirty="0">
                <a:effectLst>
                  <a:outerShdw blurRad="38100" dist="38100" dir="2700000" algn="tl">
                    <a:srgbClr val="000000">
                      <a:alpha val="43137"/>
                    </a:srgbClr>
                  </a:outerShdw>
                </a:effectLst>
                <a:latin typeface="+mn-lt"/>
              </a:rPr>
              <a:t> a tu jeho děvku, </a:t>
            </a:r>
            <a:r>
              <a:rPr lang="cs-CZ" sz="3900" dirty="0" err="1">
                <a:effectLst>
                  <a:outerShdw blurRad="38100" dist="38100" dir="2700000" algn="tl">
                    <a:srgbClr val="000000">
                      <a:alpha val="43137"/>
                    </a:srgbClr>
                  </a:outerShdw>
                </a:effectLst>
                <a:latin typeface="+mn-lt"/>
              </a:rPr>
              <a:t>Tertii</a:t>
            </a:r>
            <a:r>
              <a:rPr lang="cs-CZ" sz="3900" dirty="0">
                <a:effectLst>
                  <a:outerShdw blurRad="38100" dist="38100" dir="2700000" algn="tl">
                    <a:srgbClr val="000000">
                      <a:alpha val="43137"/>
                    </a:srgbClr>
                  </a:outerShdw>
                </a:effectLst>
                <a:latin typeface="+mn-lt"/>
              </a:rPr>
              <a:t> </a:t>
            </a:r>
            <a:r>
              <a:rPr lang="cs-CZ" sz="3900" dirty="0" err="1">
                <a:effectLst>
                  <a:outerShdw blurRad="38100" dist="38100" dir="2700000" algn="tl">
                    <a:srgbClr val="000000">
                      <a:alpha val="43137"/>
                    </a:srgbClr>
                  </a:outerShdw>
                </a:effectLst>
                <a:latin typeface="+mn-lt"/>
              </a:rPr>
              <a:t>Salvii</a:t>
            </a:r>
            <a:r>
              <a:rPr lang="cs-CZ" sz="3900" dirty="0">
                <a:effectLst>
                  <a:outerShdw blurRad="38100" dist="38100" dir="2700000" algn="tl">
                    <a:srgbClr val="000000">
                      <a:alpha val="43137"/>
                    </a:srgbClr>
                  </a:outerShdw>
                </a:effectLst>
                <a:latin typeface="+mn-lt"/>
              </a:rPr>
              <a:t>.</a:t>
            </a:r>
            <a:endParaRPr lang="cs-CZ" sz="3600" dirty="0">
              <a:latin typeface="+mn-lt"/>
            </a:endParaRPr>
          </a:p>
          <a:p>
            <a:endParaRPr lang="cs-CZ" dirty="0">
              <a:latin typeface="+mn-lt"/>
            </a:endParaRPr>
          </a:p>
        </p:txBody>
      </p:sp>
    </p:spTree>
    <p:extLst>
      <p:ext uri="{BB962C8B-B14F-4D97-AF65-F5344CB8AC3E}">
        <p14:creationId xmlns:p14="http://schemas.microsoft.com/office/powerpoint/2010/main" val="167615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spcBef>
                <a:spcPts val="300"/>
              </a:spcBef>
            </a:pPr>
            <a:r>
              <a:rPr lang="cs-CZ" b="1" i="1" dirty="0">
                <a:latin typeface="+mn-lt"/>
              </a:rPr>
              <a:t>Prosba o spravedlnost </a:t>
            </a:r>
            <a:br>
              <a:rPr lang="cs-CZ" b="1" i="1" dirty="0">
                <a:latin typeface="+mn-lt"/>
              </a:rPr>
            </a:br>
            <a:r>
              <a:rPr lang="cs-CZ" sz="3200" dirty="0">
                <a:latin typeface="+mn-lt"/>
              </a:rPr>
              <a:t>Bath, </a:t>
            </a:r>
            <a:r>
              <a:rPr lang="cs-CZ" sz="3200" b="1" dirty="0">
                <a:latin typeface="+mn-lt"/>
              </a:rPr>
              <a:t>dfx</a:t>
            </a:r>
            <a:r>
              <a:rPr lang="cs-CZ" sz="3200" dirty="0">
                <a:latin typeface="+mn-lt"/>
              </a:rPr>
              <a:t>.2.2.10 (2. stol. n. l.)</a:t>
            </a:r>
          </a:p>
        </p:txBody>
      </p:sp>
      <p:sp>
        <p:nvSpPr>
          <p:cNvPr id="3" name="Zástupný symbol pro obsah 2"/>
          <p:cNvSpPr>
            <a:spLocks noGrp="1"/>
          </p:cNvSpPr>
          <p:nvPr>
            <p:ph idx="1"/>
          </p:nvPr>
        </p:nvSpPr>
        <p:spPr/>
        <p:txBody>
          <a:bodyPr>
            <a:noAutofit/>
          </a:bodyPr>
          <a:lstStyle/>
          <a:p>
            <a:pPr marL="0" indent="0">
              <a:buFont typeface="Arial" charset="0"/>
              <a:buNone/>
            </a:pPr>
            <a:r>
              <a:rPr lang="cs-CZ" altLang="cs-CZ" sz="2000" i="1" dirty="0">
                <a:latin typeface="+mn-lt"/>
              </a:rPr>
              <a:t>Docilianus </a:t>
            </a:r>
            <a:r>
              <a:rPr lang="cs-CZ" altLang="cs-CZ" sz="2000" i="1" dirty="0" err="1">
                <a:latin typeface="+mn-lt"/>
              </a:rPr>
              <a:t>Bruceri</a:t>
            </a:r>
            <a:r>
              <a:rPr lang="cs-CZ" altLang="cs-CZ" sz="2000" i="1" dirty="0">
                <a:latin typeface="+mn-lt"/>
              </a:rPr>
              <a:t> </a:t>
            </a:r>
            <a:r>
              <a:rPr lang="cs-CZ" altLang="cs-CZ" sz="2000" i="1" dirty="0" err="1">
                <a:latin typeface="+mn-lt"/>
              </a:rPr>
              <a:t>deae</a:t>
            </a:r>
            <a:r>
              <a:rPr lang="cs-CZ" altLang="cs-CZ" sz="2000" i="1" dirty="0">
                <a:latin typeface="+mn-lt"/>
              </a:rPr>
              <a:t> </a:t>
            </a:r>
            <a:r>
              <a:rPr lang="cs-CZ" altLang="cs-CZ" sz="2000" i="1" dirty="0" err="1">
                <a:latin typeface="+mn-lt"/>
              </a:rPr>
              <a:t>sanctissim</a:t>
            </a:r>
            <a:r>
              <a:rPr lang="cs-CZ" altLang="cs-CZ" sz="2000" i="1" dirty="0">
                <a:latin typeface="+mn-lt"/>
              </a:rPr>
              <a:t>(a)e </a:t>
            </a:r>
            <a:r>
              <a:rPr lang="cs-CZ" altLang="cs-CZ" sz="2000" i="1" dirty="0" err="1">
                <a:latin typeface="+mn-lt"/>
              </a:rPr>
              <a:t>Suli</a:t>
            </a:r>
            <a:r>
              <a:rPr lang="cs-CZ" altLang="cs-CZ" sz="2000" i="1" dirty="0">
                <a:latin typeface="+mn-lt"/>
              </a:rPr>
              <a:t> </a:t>
            </a:r>
            <a:r>
              <a:rPr lang="cs-CZ" altLang="cs-CZ" sz="2000" i="1" dirty="0" err="1">
                <a:latin typeface="+mn-lt"/>
              </a:rPr>
              <a:t>devoveo</a:t>
            </a:r>
            <a:r>
              <a:rPr lang="cs-CZ" altLang="cs-CZ" sz="2000" i="1" dirty="0">
                <a:latin typeface="+mn-lt"/>
              </a:rPr>
              <a:t> </a:t>
            </a:r>
            <a:r>
              <a:rPr lang="cs-CZ" altLang="cs-CZ" sz="2000" i="1" dirty="0" err="1">
                <a:latin typeface="+mn-lt"/>
              </a:rPr>
              <a:t>eum</a:t>
            </a:r>
            <a:r>
              <a:rPr lang="cs-CZ" altLang="cs-CZ" sz="2000" i="1" dirty="0">
                <a:latin typeface="+mn-lt"/>
              </a:rPr>
              <a:t>, (q)</a:t>
            </a:r>
            <a:r>
              <a:rPr lang="cs-CZ" altLang="cs-CZ" sz="2000" i="1" dirty="0" err="1">
                <a:latin typeface="+mn-lt"/>
              </a:rPr>
              <a:t>ui</a:t>
            </a:r>
            <a:r>
              <a:rPr lang="cs-CZ" altLang="cs-CZ" sz="2000" i="1" dirty="0">
                <a:latin typeface="+mn-lt"/>
              </a:rPr>
              <a:t> </a:t>
            </a:r>
            <a:r>
              <a:rPr lang="cs-CZ" altLang="cs-CZ" sz="2000" i="1" dirty="0" err="1">
                <a:latin typeface="+mn-lt"/>
              </a:rPr>
              <a:t>caracellam</a:t>
            </a:r>
            <a:r>
              <a:rPr lang="cs-CZ" altLang="cs-CZ" sz="2000" i="1" dirty="0">
                <a:latin typeface="+mn-lt"/>
              </a:rPr>
              <a:t> </a:t>
            </a:r>
            <a:r>
              <a:rPr lang="cs-CZ" altLang="cs-CZ" sz="2000" i="1" dirty="0" err="1">
                <a:latin typeface="+mn-lt"/>
              </a:rPr>
              <a:t>meam</a:t>
            </a:r>
            <a:r>
              <a:rPr lang="cs-CZ" altLang="cs-CZ" sz="2000" i="1" dirty="0">
                <a:latin typeface="+mn-lt"/>
              </a:rPr>
              <a:t> </a:t>
            </a:r>
            <a:r>
              <a:rPr lang="cs-CZ" altLang="cs-CZ" sz="2000" i="1" dirty="0" err="1">
                <a:latin typeface="+mn-lt"/>
              </a:rPr>
              <a:t>involaverit</a:t>
            </a:r>
            <a:r>
              <a:rPr lang="cs-CZ" altLang="cs-CZ" sz="2000" i="1" dirty="0">
                <a:latin typeface="+mn-lt"/>
              </a:rPr>
              <a:t>, si vir si </a:t>
            </a:r>
            <a:r>
              <a:rPr lang="cs-CZ" altLang="cs-CZ" sz="2000" i="1" dirty="0" err="1">
                <a:latin typeface="+mn-lt"/>
              </a:rPr>
              <a:t>femina</a:t>
            </a:r>
            <a:r>
              <a:rPr lang="cs-CZ" altLang="cs-CZ" sz="2000" i="1" dirty="0">
                <a:latin typeface="+mn-lt"/>
              </a:rPr>
              <a:t>, si servus si liber, </a:t>
            </a:r>
            <a:r>
              <a:rPr lang="cs-CZ" altLang="cs-CZ" sz="2000" i="1" dirty="0" err="1">
                <a:latin typeface="+mn-lt"/>
              </a:rPr>
              <a:t>ut</a:t>
            </a:r>
            <a:r>
              <a:rPr lang="cs-CZ" altLang="cs-CZ" sz="2000" i="1" dirty="0">
                <a:latin typeface="+mn-lt"/>
              </a:rPr>
              <a:t>(i e)um </a:t>
            </a:r>
            <a:r>
              <a:rPr lang="cs-CZ" altLang="cs-CZ" sz="2000" i="1" dirty="0" err="1">
                <a:latin typeface="+mn-lt"/>
              </a:rPr>
              <a:t>dea</a:t>
            </a:r>
            <a:r>
              <a:rPr lang="cs-CZ" altLang="cs-CZ" sz="2000" i="1" dirty="0">
                <a:latin typeface="+mn-lt"/>
              </a:rPr>
              <a:t> Sulis maximo </a:t>
            </a:r>
            <a:r>
              <a:rPr lang="cs-CZ" altLang="cs-CZ" sz="2000" i="1" dirty="0" err="1">
                <a:latin typeface="+mn-lt"/>
              </a:rPr>
              <a:t>letum</a:t>
            </a:r>
            <a:r>
              <a:rPr lang="cs-CZ" altLang="cs-CZ" sz="2000" i="1" dirty="0">
                <a:latin typeface="+mn-lt"/>
              </a:rPr>
              <a:t>  (a)</a:t>
            </a:r>
            <a:r>
              <a:rPr lang="cs-CZ" altLang="cs-CZ" sz="2000" i="1" dirty="0" err="1">
                <a:latin typeface="+mn-lt"/>
              </a:rPr>
              <a:t>digat</a:t>
            </a:r>
            <a:r>
              <a:rPr lang="cs-CZ" altLang="cs-CZ" sz="2000" i="1" dirty="0">
                <a:latin typeface="+mn-lt"/>
              </a:rPr>
              <a:t> </a:t>
            </a:r>
            <a:r>
              <a:rPr lang="cs-CZ" altLang="cs-CZ" sz="2000" i="1" dirty="0" err="1">
                <a:latin typeface="+mn-lt"/>
              </a:rPr>
              <a:t>nec</a:t>
            </a:r>
            <a:r>
              <a:rPr lang="cs-CZ" altLang="cs-CZ" sz="2000" i="1" dirty="0">
                <a:latin typeface="+mn-lt"/>
              </a:rPr>
              <a:t> </a:t>
            </a:r>
            <a:r>
              <a:rPr lang="cs-CZ" altLang="cs-CZ" sz="2000" i="1" dirty="0" err="1">
                <a:latin typeface="+mn-lt"/>
              </a:rPr>
              <a:t>ei</a:t>
            </a:r>
            <a:r>
              <a:rPr lang="cs-CZ" altLang="cs-CZ" sz="2000" i="1" dirty="0">
                <a:latin typeface="+mn-lt"/>
              </a:rPr>
              <a:t> </a:t>
            </a:r>
            <a:r>
              <a:rPr lang="cs-CZ" altLang="cs-CZ" sz="2000" i="1" dirty="0" err="1">
                <a:latin typeface="+mn-lt"/>
              </a:rPr>
              <a:t>somnum</a:t>
            </a:r>
            <a:r>
              <a:rPr lang="cs-CZ" altLang="cs-CZ" sz="2000" i="1" dirty="0">
                <a:latin typeface="+mn-lt"/>
              </a:rPr>
              <a:t> </a:t>
            </a:r>
            <a:r>
              <a:rPr lang="cs-CZ" altLang="cs-CZ" sz="2000" i="1" dirty="0" err="1">
                <a:latin typeface="+mn-lt"/>
              </a:rPr>
              <a:t>permittat</a:t>
            </a:r>
            <a:r>
              <a:rPr lang="cs-CZ" altLang="cs-CZ" sz="2000" i="1" dirty="0">
                <a:latin typeface="+mn-lt"/>
              </a:rPr>
              <a:t> </a:t>
            </a:r>
            <a:r>
              <a:rPr lang="cs-CZ" altLang="cs-CZ" sz="2000" i="1" dirty="0" err="1">
                <a:latin typeface="+mn-lt"/>
              </a:rPr>
              <a:t>nec</a:t>
            </a:r>
            <a:r>
              <a:rPr lang="cs-CZ" altLang="cs-CZ" sz="2000" i="1" dirty="0">
                <a:latin typeface="+mn-lt"/>
              </a:rPr>
              <a:t> </a:t>
            </a:r>
            <a:r>
              <a:rPr lang="cs-CZ" altLang="cs-CZ" sz="2000" i="1" dirty="0" err="1">
                <a:latin typeface="+mn-lt"/>
              </a:rPr>
              <a:t>natos</a:t>
            </a:r>
            <a:r>
              <a:rPr lang="cs-CZ" altLang="cs-CZ" sz="2000" i="1" dirty="0">
                <a:latin typeface="+mn-lt"/>
              </a:rPr>
              <a:t> </a:t>
            </a:r>
            <a:r>
              <a:rPr lang="cs-CZ" altLang="cs-CZ" sz="2000" i="1" dirty="0" err="1">
                <a:latin typeface="+mn-lt"/>
              </a:rPr>
              <a:t>nec</a:t>
            </a:r>
            <a:r>
              <a:rPr lang="cs-CZ" altLang="cs-CZ" sz="2000" i="1" dirty="0">
                <a:latin typeface="+mn-lt"/>
              </a:rPr>
              <a:t> </a:t>
            </a:r>
            <a:r>
              <a:rPr lang="cs-CZ" altLang="cs-CZ" sz="2000" i="1" dirty="0" err="1">
                <a:latin typeface="+mn-lt"/>
              </a:rPr>
              <a:t>nascentes</a:t>
            </a:r>
            <a:r>
              <a:rPr lang="cs-CZ" altLang="cs-CZ" sz="2000" i="1" dirty="0">
                <a:latin typeface="+mn-lt"/>
              </a:rPr>
              <a:t>, do(ne)c </a:t>
            </a:r>
            <a:r>
              <a:rPr lang="cs-CZ" altLang="cs-CZ" sz="2000" i="1" dirty="0" err="1">
                <a:latin typeface="+mn-lt"/>
              </a:rPr>
              <a:t>caracallam</a:t>
            </a:r>
            <a:r>
              <a:rPr lang="cs-CZ" altLang="cs-CZ" sz="2000" i="1" dirty="0">
                <a:latin typeface="+mn-lt"/>
              </a:rPr>
              <a:t> </a:t>
            </a:r>
            <a:r>
              <a:rPr lang="cs-CZ" altLang="cs-CZ" sz="2000" i="1" dirty="0" err="1">
                <a:latin typeface="+mn-lt"/>
              </a:rPr>
              <a:t>meam</a:t>
            </a:r>
            <a:r>
              <a:rPr lang="cs-CZ" altLang="cs-CZ" sz="2000" i="1" dirty="0">
                <a:latin typeface="+mn-lt"/>
              </a:rPr>
              <a:t> ad </a:t>
            </a:r>
            <a:r>
              <a:rPr lang="cs-CZ" altLang="cs-CZ" sz="2000" i="1" dirty="0" err="1">
                <a:latin typeface="+mn-lt"/>
              </a:rPr>
              <a:t>templum</a:t>
            </a:r>
            <a:r>
              <a:rPr lang="cs-CZ" altLang="cs-CZ" sz="2000" i="1" dirty="0">
                <a:latin typeface="+mn-lt"/>
              </a:rPr>
              <a:t> </a:t>
            </a:r>
            <a:r>
              <a:rPr lang="cs-CZ" altLang="cs-CZ" sz="2000" i="1" dirty="0" err="1">
                <a:latin typeface="+mn-lt"/>
              </a:rPr>
              <a:t>sui</a:t>
            </a:r>
            <a:r>
              <a:rPr lang="cs-CZ" altLang="cs-CZ" sz="2000" i="1" dirty="0">
                <a:latin typeface="+mn-lt"/>
              </a:rPr>
              <a:t> </a:t>
            </a:r>
            <a:r>
              <a:rPr lang="cs-CZ" altLang="cs-CZ" sz="2000" i="1" dirty="0" err="1">
                <a:latin typeface="+mn-lt"/>
              </a:rPr>
              <a:t>numinis</a:t>
            </a:r>
            <a:r>
              <a:rPr lang="cs-CZ" altLang="cs-CZ" sz="2000" i="1" dirty="0">
                <a:latin typeface="+mn-lt"/>
              </a:rPr>
              <a:t> per(t)</a:t>
            </a:r>
            <a:r>
              <a:rPr lang="cs-CZ" altLang="cs-CZ" sz="2000" i="1" dirty="0" err="1">
                <a:latin typeface="+mn-lt"/>
              </a:rPr>
              <a:t>ulerit</a:t>
            </a:r>
            <a:r>
              <a:rPr lang="cs-CZ" altLang="cs-CZ" sz="2000" i="1" dirty="0">
                <a:latin typeface="+mn-lt"/>
              </a:rPr>
              <a:t>.</a:t>
            </a:r>
          </a:p>
          <a:p>
            <a:pPr marL="0" indent="0">
              <a:buFont typeface="Arial" charset="0"/>
              <a:buNone/>
            </a:pPr>
            <a:r>
              <a:rPr lang="cs-CZ" altLang="cs-CZ" sz="3600" dirty="0">
                <a:latin typeface="+mn-lt"/>
              </a:rPr>
              <a:t>Docilianus, [syn] Brucera nejsvětější bohyni Sulis: proklínám toho, </a:t>
            </a:r>
            <a:r>
              <a:rPr lang="cs-CZ" altLang="cs-CZ" sz="3600" dirty="0">
                <a:effectLst>
                  <a:outerShdw blurRad="38100" dist="38100" dir="2700000" algn="tl">
                    <a:srgbClr val="000000">
                      <a:alpha val="43137"/>
                    </a:srgbClr>
                  </a:outerShdw>
                </a:effectLst>
                <a:latin typeface="+mn-lt"/>
              </a:rPr>
              <a:t>kdo mi ukradl můj plášť</a:t>
            </a:r>
            <a:r>
              <a:rPr lang="cs-CZ" altLang="cs-CZ" sz="3600" dirty="0">
                <a:latin typeface="+mn-lt"/>
              </a:rPr>
              <a:t>, ať žena nebo muž, otrok nebo svobodný, </a:t>
            </a:r>
            <a:r>
              <a:rPr lang="cs-CZ" altLang="cs-CZ" sz="3600" dirty="0">
                <a:effectLst>
                  <a:outerShdw blurRad="38100" dist="38100" dir="2700000" algn="tl">
                    <a:srgbClr val="000000">
                      <a:alpha val="43137"/>
                    </a:srgbClr>
                  </a:outerShdw>
                </a:effectLst>
                <a:latin typeface="+mn-lt"/>
              </a:rPr>
              <a:t>ať ho bohyně Sulis dožene k smrti</a:t>
            </a:r>
            <a:r>
              <a:rPr lang="cs-CZ" altLang="cs-CZ" sz="3600" dirty="0">
                <a:latin typeface="+mn-lt"/>
              </a:rPr>
              <a:t>, ať mu nedovolí spát ani [mít] děti teď nebo v budoucnu, dokud nepřinese můj plášť do chrámu jejího božstva.</a:t>
            </a:r>
            <a:endParaRPr lang="cs-CZ" sz="3600" dirty="0">
              <a:latin typeface="+mn-lt"/>
            </a:endParaRPr>
          </a:p>
        </p:txBody>
      </p:sp>
    </p:spTree>
    <p:extLst>
      <p:ext uri="{BB962C8B-B14F-4D97-AF65-F5344CB8AC3E}">
        <p14:creationId xmlns:p14="http://schemas.microsoft.com/office/powerpoint/2010/main" val="870733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3600" dirty="0" err="1">
                <a:latin typeface="+mn-lt"/>
              </a:rPr>
              <a:t>Bad</a:t>
            </a:r>
            <a:r>
              <a:rPr lang="cs-CZ" altLang="cs-CZ" sz="3600" dirty="0">
                <a:latin typeface="+mn-lt"/>
              </a:rPr>
              <a:t> </a:t>
            </a:r>
            <a:r>
              <a:rPr lang="cs-CZ" altLang="cs-CZ" sz="3600" dirty="0" err="1">
                <a:latin typeface="+mn-lt"/>
              </a:rPr>
              <a:t>Ischl</a:t>
            </a:r>
            <a:r>
              <a:rPr lang="cs-CZ" altLang="cs-CZ" sz="3600" dirty="0">
                <a:latin typeface="+mn-lt"/>
              </a:rPr>
              <a:t> 27. 9. 2009</a:t>
            </a:r>
            <a:br>
              <a:rPr lang="cs-CZ" altLang="cs-CZ" sz="3600" dirty="0">
                <a:latin typeface="+mn-lt"/>
              </a:rPr>
            </a:br>
            <a:r>
              <a:rPr lang="cs-CZ" altLang="cs-CZ" sz="2800" dirty="0">
                <a:latin typeface="+mn-lt"/>
              </a:rPr>
              <a:t>Foto Ch. </a:t>
            </a:r>
            <a:r>
              <a:rPr lang="cs-CZ" altLang="cs-CZ" sz="2800" dirty="0" err="1">
                <a:latin typeface="+mn-lt"/>
              </a:rPr>
              <a:t>Goldstern</a:t>
            </a:r>
            <a:endParaRPr lang="cs-CZ" sz="2800" dirty="0">
              <a:latin typeface="+mn-lt"/>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63688" y="2057413"/>
            <a:ext cx="5544616" cy="4158462"/>
          </a:xfrm>
        </p:spPr>
      </p:pic>
    </p:spTree>
    <p:extLst>
      <p:ext uri="{BB962C8B-B14F-4D97-AF65-F5344CB8AC3E}">
        <p14:creationId xmlns:p14="http://schemas.microsoft.com/office/powerpoint/2010/main" val="345216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spcBef>
                <a:spcPts val="300"/>
              </a:spcBef>
            </a:pPr>
            <a:r>
              <a:rPr lang="cs-CZ" b="1" dirty="0"/>
              <a:t>Prosba o spravedlnost </a:t>
            </a:r>
            <a:r>
              <a:rPr lang="cs-CZ" dirty="0">
                <a:effectLst>
                  <a:outerShdw blurRad="38100" dist="38100" dir="2700000" algn="tl">
                    <a:srgbClr val="000000">
                      <a:alpha val="43137"/>
                    </a:srgbClr>
                  </a:outerShdw>
                </a:effectLst>
              </a:rPr>
              <a:t>–</a:t>
            </a:r>
            <a:r>
              <a:rPr lang="cs-CZ" b="1" dirty="0"/>
              <a:t> krádež</a:t>
            </a:r>
            <a:br>
              <a:rPr lang="cs-CZ" b="1" i="1" dirty="0"/>
            </a:br>
            <a:r>
              <a:rPr lang="cs-CZ" sz="3200" dirty="0"/>
              <a:t>Bath (3./4. stol. n. l.)</a:t>
            </a:r>
          </a:p>
        </p:txBody>
      </p:sp>
      <p:sp>
        <p:nvSpPr>
          <p:cNvPr id="3" name="Zástupný symbol pro obsah 2"/>
          <p:cNvSpPr>
            <a:spLocks noGrp="1"/>
          </p:cNvSpPr>
          <p:nvPr>
            <p:ph idx="1"/>
          </p:nvPr>
        </p:nvSpPr>
        <p:spPr/>
        <p:txBody>
          <a:bodyPr>
            <a:normAutofit lnSpcReduction="10000"/>
          </a:bodyPr>
          <a:lstStyle/>
          <a:p>
            <a:pPr marL="0" indent="0">
              <a:spcBef>
                <a:spcPts val="600"/>
              </a:spcBef>
              <a:spcAft>
                <a:spcPts val="600"/>
              </a:spcAft>
              <a:buFont typeface="Arial" charset="0"/>
              <a:buNone/>
            </a:pPr>
            <a:r>
              <a:rPr lang="cs-CZ" sz="4000" dirty="0"/>
              <a:t>Ten, kdo ukradl moji bronzovou nádobu, ať je úplně prokletý. Předávám ho do chrámu Sulis, ať je to žena nebo muž, otrok nebo svobodný, chlapec nebo děvče. A [dej], </a:t>
            </a:r>
            <a:r>
              <a:rPr lang="cs-CZ" sz="4000" dirty="0">
                <a:effectLst>
                  <a:outerShdw blurRad="38100" dist="38100" dir="2700000" algn="tl">
                    <a:srgbClr val="000000">
                      <a:alpha val="43137"/>
                    </a:srgbClr>
                  </a:outerShdw>
                </a:effectLst>
              </a:rPr>
              <a:t>ať ten, kdo to udělal, cedí krev do té nádoby</a:t>
            </a:r>
            <a:r>
              <a:rPr lang="cs-CZ" sz="4000" dirty="0"/>
              <a:t>. Předávám [ti] toho zloděje, který tu věc ukradl, ať je to žena nebo muž, otrok nebo svobodný, chlapec nebo děvče. Bůh, ať ho najde.</a:t>
            </a:r>
            <a:endParaRPr lang="cs-CZ" altLang="cs-CZ" sz="4000" dirty="0"/>
          </a:p>
        </p:txBody>
      </p:sp>
    </p:spTree>
    <p:extLst>
      <p:ext uri="{BB962C8B-B14F-4D97-AF65-F5344CB8AC3E}">
        <p14:creationId xmlns:p14="http://schemas.microsoft.com/office/powerpoint/2010/main" val="125363106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400" b="1" i="1" dirty="0"/>
              <a:t>Prosba o spravedlnost </a:t>
            </a:r>
            <a:r>
              <a:rPr lang="cs-CZ" sz="4400" dirty="0">
                <a:effectLst>
                  <a:outerShdw blurRad="38100" dist="38100" dir="2700000" algn="tl">
                    <a:srgbClr val="000000">
                      <a:alpha val="43137"/>
                    </a:srgbClr>
                  </a:outerShdw>
                </a:effectLst>
              </a:rPr>
              <a:t>–</a:t>
            </a:r>
            <a:r>
              <a:rPr lang="cs-CZ" sz="4400" b="1" i="1" dirty="0"/>
              <a:t> </a:t>
            </a:r>
            <a:r>
              <a:rPr lang="cs-CZ" sz="4400" b="1" dirty="0"/>
              <a:t>krádež</a:t>
            </a:r>
            <a:br>
              <a:rPr lang="cs-CZ" sz="4400" b="1" i="1" dirty="0"/>
            </a:br>
            <a:r>
              <a:rPr lang="cs-CZ" sz="3600" dirty="0"/>
              <a:t>Uley, </a:t>
            </a:r>
            <a:r>
              <a:rPr lang="cs-CZ" sz="3600" b="1" dirty="0"/>
              <a:t>dfx</a:t>
            </a:r>
            <a:r>
              <a:rPr lang="cs-CZ" sz="3600" dirty="0"/>
              <a:t>.3.22/3 (2. – 4.  stol. n. l.)</a:t>
            </a:r>
            <a:r>
              <a:rPr lang="cs-CZ" sz="3600" dirty="0">
                <a:latin typeface="+mn-lt"/>
              </a:rPr>
              <a:t> </a:t>
            </a:r>
          </a:p>
        </p:txBody>
      </p:sp>
      <p:sp>
        <p:nvSpPr>
          <p:cNvPr id="3" name="Zástupný symbol pro obsah 2"/>
          <p:cNvSpPr>
            <a:spLocks noGrp="1"/>
          </p:cNvSpPr>
          <p:nvPr>
            <p:ph sz="quarter" idx="1"/>
          </p:nvPr>
        </p:nvSpPr>
        <p:spPr/>
        <p:txBody>
          <a:bodyPr>
            <a:normAutofit lnSpcReduction="10000"/>
          </a:bodyPr>
          <a:lstStyle/>
          <a:p>
            <a:pPr marL="0" indent="0">
              <a:buNone/>
            </a:pPr>
            <a:r>
              <a:rPr lang="cs-CZ" sz="4000" dirty="0"/>
              <a:t>Žádost bohu Merkurovi od ženy Saturniny, [týkající se] lněných šatů, o které přišla. Ať ten, kdo je ukradl, nemá klid, dokud výše jmenované věci nepřinese do výše zmíněné svatyně, ať muž nebo žena, ať otrok nebo svobodný. Výše jmenovanému bohu dává třetinu, aby ty věci výše napsané, o které přišla, vymohl zpět. </a:t>
            </a:r>
          </a:p>
        </p:txBody>
      </p:sp>
    </p:spTree>
    <p:extLst>
      <p:ext uri="{BB962C8B-B14F-4D97-AF65-F5344CB8AC3E}">
        <p14:creationId xmlns:p14="http://schemas.microsoft.com/office/powerpoint/2010/main" val="145154065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latin typeface="+mn-lt"/>
                <a:cs typeface="Arial" pitchFamily="34" charset="0"/>
              </a:rPr>
              <a:t>Cesta spravedlnosti </a:t>
            </a:r>
          </a:p>
        </p:txBody>
      </p:sp>
      <p:sp>
        <p:nvSpPr>
          <p:cNvPr id="3" name="Zástupný symbol pro obsah 2"/>
          <p:cNvSpPr>
            <a:spLocks noGrp="1"/>
          </p:cNvSpPr>
          <p:nvPr>
            <p:ph sz="quarter" idx="1"/>
          </p:nvPr>
        </p:nvSpPr>
        <p:spPr>
          <a:xfrm>
            <a:off x="179512" y="1484784"/>
            <a:ext cx="8784976" cy="5112568"/>
          </a:xfrm>
        </p:spPr>
        <p:txBody>
          <a:bodyPr>
            <a:noAutofit/>
          </a:bodyPr>
          <a:lstStyle/>
          <a:p>
            <a:pPr>
              <a:buNone/>
            </a:pPr>
            <a:endParaRPr lang="cs-CZ" sz="4000" dirty="0">
              <a:cs typeface="Arial" pitchFamily="34" charset="0"/>
            </a:endParaRPr>
          </a:p>
          <a:p>
            <a:pPr>
              <a:buNone/>
            </a:pPr>
            <a:r>
              <a:rPr lang="cs-CZ" sz="4000" dirty="0">
                <a:cs typeface="Arial" pitchFamily="34" charset="0"/>
              </a:rPr>
              <a:t>Úmysl ukrást </a:t>
            </a:r>
            <a:r>
              <a:rPr lang="cs-CZ" sz="4000" i="1" dirty="0" err="1">
                <a:cs typeface="Arial" pitchFamily="34" charset="0"/>
              </a:rPr>
              <a:t>animus</a:t>
            </a:r>
            <a:r>
              <a:rPr lang="cs-CZ" sz="4000" i="1" dirty="0">
                <a:cs typeface="Arial" pitchFamily="34" charset="0"/>
              </a:rPr>
              <a:t> </a:t>
            </a:r>
            <a:r>
              <a:rPr lang="cs-CZ" sz="4000" i="1" dirty="0" err="1">
                <a:cs typeface="Arial" pitchFamily="34" charset="0"/>
              </a:rPr>
              <a:t>furandi</a:t>
            </a:r>
            <a:r>
              <a:rPr lang="cs-CZ" sz="4000" dirty="0">
                <a:cs typeface="Arial" pitchFamily="34" charset="0"/>
              </a:rPr>
              <a:t> + nakládání s věcí </a:t>
            </a:r>
            <a:r>
              <a:rPr lang="cs-CZ" sz="4000" i="1" dirty="0" err="1">
                <a:cs typeface="Arial" pitchFamily="34" charset="0"/>
              </a:rPr>
              <a:t>contrectatio</a:t>
            </a:r>
            <a:r>
              <a:rPr lang="cs-CZ" sz="4000" i="1" dirty="0">
                <a:cs typeface="Arial" pitchFamily="34" charset="0"/>
              </a:rPr>
              <a:t> </a:t>
            </a:r>
            <a:r>
              <a:rPr lang="cs-CZ" sz="4000" i="1" dirty="0" err="1">
                <a:cs typeface="Arial" pitchFamily="34" charset="0"/>
              </a:rPr>
              <a:t>rei</a:t>
            </a:r>
            <a:r>
              <a:rPr lang="cs-CZ" sz="4000" i="1" dirty="0">
                <a:cs typeface="Arial" pitchFamily="34" charset="0"/>
              </a:rPr>
              <a:t> </a:t>
            </a:r>
            <a:r>
              <a:rPr lang="cs-CZ" sz="4000" dirty="0">
                <a:cs typeface="Arial" pitchFamily="34" charset="0"/>
              </a:rPr>
              <a:t>= krádež </a:t>
            </a:r>
            <a:r>
              <a:rPr lang="cs-CZ" sz="4000" i="1" dirty="0" err="1">
                <a:cs typeface="Arial" pitchFamily="34" charset="0"/>
              </a:rPr>
              <a:t>furtum</a:t>
            </a:r>
            <a:r>
              <a:rPr lang="cs-CZ" sz="4000" dirty="0">
                <a:cs typeface="Arial" pitchFamily="34" charset="0"/>
              </a:rPr>
              <a:t> </a:t>
            </a:r>
          </a:p>
          <a:p>
            <a:pPr>
              <a:buNone/>
            </a:pPr>
            <a:endParaRPr lang="cs-CZ" sz="4000" dirty="0">
              <a:cs typeface="Arial" pitchFamily="34" charset="0"/>
            </a:endParaRPr>
          </a:p>
          <a:p>
            <a:pPr>
              <a:buNone/>
            </a:pPr>
            <a:r>
              <a:rPr lang="cs-CZ" sz="4000" dirty="0">
                <a:cs typeface="Arial" pitchFamily="34" charset="0"/>
              </a:rPr>
              <a:t>   Objevení krádeže              hledání pachatele </a:t>
            </a:r>
            <a:r>
              <a:rPr lang="cs-CZ" sz="4000" i="1" dirty="0">
                <a:cs typeface="Arial" pitchFamily="34" charset="0"/>
              </a:rPr>
              <a:t>lance et </a:t>
            </a:r>
            <a:r>
              <a:rPr lang="cs-CZ" sz="4000" i="1" dirty="0" err="1">
                <a:cs typeface="Arial" pitchFamily="34" charset="0"/>
              </a:rPr>
              <a:t>licio</a:t>
            </a:r>
            <a:r>
              <a:rPr lang="cs-CZ" sz="4000" i="1" dirty="0">
                <a:cs typeface="Arial" pitchFamily="34" charset="0"/>
              </a:rPr>
              <a:t> </a:t>
            </a:r>
            <a:r>
              <a:rPr lang="cs-CZ" sz="4000" dirty="0">
                <a:cs typeface="Arial" pitchFamily="34" charset="0"/>
              </a:rPr>
              <a:t>        předvolání před prétora           žaloba/kletba</a:t>
            </a:r>
          </a:p>
          <a:p>
            <a:pPr>
              <a:buNone/>
            </a:pPr>
            <a:endParaRPr lang="cs-CZ" sz="4000" dirty="0">
              <a:cs typeface="Arial" pitchFamily="34" charset="0"/>
            </a:endParaRPr>
          </a:p>
          <a:p>
            <a:pPr>
              <a:buNone/>
            </a:pPr>
            <a:r>
              <a:rPr lang="cs-CZ" sz="4000" dirty="0">
                <a:cs typeface="Arial" pitchFamily="34" charset="0"/>
              </a:rPr>
              <a:t> </a:t>
            </a:r>
          </a:p>
        </p:txBody>
      </p:sp>
      <p:cxnSp>
        <p:nvCxnSpPr>
          <p:cNvPr id="5" name="Přímá spojovací šipka 4"/>
          <p:cNvCxnSpPr/>
          <p:nvPr/>
        </p:nvCxnSpPr>
        <p:spPr>
          <a:xfrm>
            <a:off x="5364088" y="5301208"/>
            <a:ext cx="916865"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Přímá spojovací šipka 5"/>
          <p:cNvCxnSpPr/>
          <p:nvPr/>
        </p:nvCxnSpPr>
        <p:spPr>
          <a:xfrm>
            <a:off x="4355976" y="4653136"/>
            <a:ext cx="108012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 name="Přímá spojovací šipka 7"/>
          <p:cNvCxnSpPr/>
          <p:nvPr/>
        </p:nvCxnSpPr>
        <p:spPr>
          <a:xfrm>
            <a:off x="3347864" y="5877272"/>
            <a:ext cx="100811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751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Žaloba a její části</a:t>
            </a:r>
            <a:endParaRPr lang="cs-CZ" dirty="0"/>
          </a:p>
        </p:txBody>
      </p:sp>
      <p:sp>
        <p:nvSpPr>
          <p:cNvPr id="3" name="Zástupný symbol pro obsah 2"/>
          <p:cNvSpPr>
            <a:spLocks noGrp="1"/>
          </p:cNvSpPr>
          <p:nvPr>
            <p:ph idx="1"/>
          </p:nvPr>
        </p:nvSpPr>
        <p:spPr/>
        <p:txBody>
          <a:bodyPr>
            <a:normAutofit/>
          </a:bodyPr>
          <a:lstStyle/>
          <a:p>
            <a:pPr>
              <a:spcAft>
                <a:spcPts val="600"/>
              </a:spcAft>
            </a:pPr>
            <a:r>
              <a:rPr lang="cs-CZ" sz="4400" dirty="0"/>
              <a:t>Jmenování soudce</a:t>
            </a:r>
          </a:p>
          <a:p>
            <a:pPr>
              <a:spcAft>
                <a:spcPts val="600"/>
              </a:spcAft>
            </a:pPr>
            <a:r>
              <a:rPr lang="cs-CZ" sz="4400" dirty="0"/>
              <a:t>Jméno žalobce</a:t>
            </a:r>
          </a:p>
          <a:p>
            <a:pPr>
              <a:spcAft>
                <a:spcPts val="600"/>
              </a:spcAft>
            </a:pPr>
            <a:r>
              <a:rPr lang="cs-CZ" sz="4400" dirty="0"/>
              <a:t>Jméno žalovaného </a:t>
            </a:r>
          </a:p>
          <a:p>
            <a:pPr>
              <a:spcAft>
                <a:spcPts val="600"/>
              </a:spcAft>
            </a:pPr>
            <a:r>
              <a:rPr lang="cs-CZ" sz="4400" dirty="0"/>
              <a:t>Právní základ žaloby  </a:t>
            </a:r>
          </a:p>
          <a:p>
            <a:pPr>
              <a:spcAft>
                <a:spcPts val="600"/>
              </a:spcAft>
            </a:pPr>
            <a:r>
              <a:rPr lang="cs-CZ" sz="4400" dirty="0"/>
              <a:t>Příkaz k odsouzení  (trest)</a:t>
            </a:r>
          </a:p>
        </p:txBody>
      </p:sp>
    </p:spTree>
    <p:extLst>
      <p:ext uri="{BB962C8B-B14F-4D97-AF65-F5344CB8AC3E}">
        <p14:creationId xmlns:p14="http://schemas.microsoft.com/office/powerpoint/2010/main" val="2436343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Žaloba a její části</a:t>
            </a:r>
          </a:p>
        </p:txBody>
      </p:sp>
      <p:sp>
        <p:nvSpPr>
          <p:cNvPr id="3" name="Zástupný symbol pro obsah 2"/>
          <p:cNvSpPr>
            <a:spLocks noGrp="1"/>
          </p:cNvSpPr>
          <p:nvPr>
            <p:ph sz="half" idx="1"/>
          </p:nvPr>
        </p:nvSpPr>
        <p:spPr>
          <a:xfrm>
            <a:off x="179512" y="1556792"/>
            <a:ext cx="8208912" cy="5112568"/>
          </a:xfrm>
        </p:spPr>
        <p:txBody>
          <a:bodyPr>
            <a:noAutofit/>
          </a:bodyPr>
          <a:lstStyle/>
          <a:p>
            <a:pPr>
              <a:spcAft>
                <a:spcPts val="600"/>
              </a:spcAft>
            </a:pPr>
            <a:r>
              <a:rPr lang="cs-CZ" sz="4000" dirty="0"/>
              <a:t>Jmenování soudce</a:t>
            </a:r>
          </a:p>
          <a:p>
            <a:pPr>
              <a:spcAft>
                <a:spcPts val="600"/>
              </a:spcAft>
            </a:pPr>
            <a:r>
              <a:rPr lang="cs-CZ" sz="4000" dirty="0"/>
              <a:t>Jméno žalobce</a:t>
            </a:r>
          </a:p>
          <a:p>
            <a:pPr>
              <a:spcAft>
                <a:spcPts val="600"/>
              </a:spcAft>
            </a:pPr>
            <a:r>
              <a:rPr lang="cs-CZ" sz="4000" dirty="0"/>
              <a:t>Jméno žalovaného </a:t>
            </a:r>
          </a:p>
          <a:p>
            <a:pPr>
              <a:spcAft>
                <a:spcPts val="600"/>
              </a:spcAft>
            </a:pPr>
            <a:r>
              <a:rPr lang="cs-CZ" sz="4000" dirty="0"/>
              <a:t>Právní základ žaloby  </a:t>
            </a:r>
          </a:p>
          <a:p>
            <a:pPr>
              <a:spcAft>
                <a:spcPts val="600"/>
              </a:spcAft>
            </a:pPr>
            <a:r>
              <a:rPr lang="cs-CZ" sz="4000" dirty="0"/>
              <a:t>Příkaz k odsouzení  (trest)</a:t>
            </a:r>
          </a:p>
          <a:p>
            <a:pPr marL="0" indent="0">
              <a:buNone/>
            </a:pPr>
            <a:endParaRPr lang="cs-CZ" sz="3600" dirty="0"/>
          </a:p>
          <a:p>
            <a:pPr marL="0" indent="0">
              <a:buNone/>
            </a:pPr>
            <a:r>
              <a:rPr lang="cs-CZ" sz="3600" dirty="0"/>
              <a:t> </a:t>
            </a:r>
          </a:p>
          <a:p>
            <a:pPr marL="0" indent="0">
              <a:buNone/>
            </a:pPr>
            <a:endParaRPr lang="cs-CZ" sz="3600" dirty="0"/>
          </a:p>
          <a:p>
            <a:pPr marL="0" indent="0">
              <a:buNone/>
            </a:pPr>
            <a:endParaRPr lang="cs-CZ" sz="3600" dirty="0"/>
          </a:p>
          <a:p>
            <a:pPr marL="0" indent="0">
              <a:buNone/>
            </a:pPr>
            <a:endParaRPr lang="cs-CZ" sz="3600" dirty="0"/>
          </a:p>
          <a:p>
            <a:pPr marL="0" indent="0">
              <a:buNone/>
            </a:pPr>
            <a:endParaRPr lang="cs-CZ" sz="3600" dirty="0"/>
          </a:p>
        </p:txBody>
      </p:sp>
    </p:spTree>
    <p:extLst>
      <p:ext uri="{BB962C8B-B14F-4D97-AF65-F5344CB8AC3E}">
        <p14:creationId xmlns:p14="http://schemas.microsoft.com/office/powerpoint/2010/main" val="3590039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Kletba                                 Žaloba</a:t>
            </a:r>
          </a:p>
        </p:txBody>
      </p:sp>
      <p:sp>
        <p:nvSpPr>
          <p:cNvPr id="3" name="Zástupný symbol pro obsah 2"/>
          <p:cNvSpPr>
            <a:spLocks noGrp="1"/>
          </p:cNvSpPr>
          <p:nvPr>
            <p:ph sz="half" idx="1"/>
          </p:nvPr>
        </p:nvSpPr>
        <p:spPr/>
        <p:txBody>
          <a:bodyPr>
            <a:normAutofit/>
          </a:bodyPr>
          <a:lstStyle/>
          <a:p>
            <a:pPr marL="0" indent="0">
              <a:buNone/>
            </a:pPr>
            <a:r>
              <a:rPr lang="cs-CZ" sz="3200" dirty="0"/>
              <a:t>Žádost bohu Merkurovi od ženy Saturniny, [týkající se] lněných šatů, o které přišla. Ať ten, kdo je ukradl, nemá klid, dokud výše jmenované věci nepřinese do výše zmíněné svatyně, ať muž nebo žena, ať otrok nebo svobodný…</a:t>
            </a:r>
          </a:p>
          <a:p>
            <a:pPr marL="0" indent="0">
              <a:buNone/>
            </a:pPr>
            <a:endParaRPr lang="cs-CZ" sz="3200" dirty="0"/>
          </a:p>
        </p:txBody>
      </p:sp>
      <p:sp>
        <p:nvSpPr>
          <p:cNvPr id="4" name="Zástupný symbol pro obsah 3"/>
          <p:cNvSpPr>
            <a:spLocks noGrp="1"/>
          </p:cNvSpPr>
          <p:nvPr>
            <p:ph sz="half" idx="2"/>
          </p:nvPr>
        </p:nvSpPr>
        <p:spPr/>
        <p:txBody>
          <a:bodyPr/>
          <a:lstStyle/>
          <a:p>
            <a:pPr marL="0" lvl="0" indent="0">
              <a:buNone/>
            </a:pPr>
            <a:r>
              <a:rPr lang="cs-CZ" sz="3600" dirty="0" err="1">
                <a:cs typeface="Arial" pitchFamily="34" charset="0"/>
              </a:rPr>
              <a:t>Gaius</a:t>
            </a:r>
            <a:r>
              <a:rPr lang="cs-CZ" sz="3600" dirty="0">
                <a:cs typeface="Arial" pitchFamily="34" charset="0"/>
              </a:rPr>
              <a:t> </a:t>
            </a:r>
            <a:r>
              <a:rPr lang="cs-CZ" sz="3600" dirty="0" err="1">
                <a:cs typeface="Arial" pitchFamily="34" charset="0"/>
              </a:rPr>
              <a:t>Inst</a:t>
            </a:r>
            <a:r>
              <a:rPr lang="cs-CZ" sz="3600" dirty="0">
                <a:cs typeface="Arial" pitchFamily="34" charset="0"/>
              </a:rPr>
              <a:t>. IV, 43 </a:t>
            </a:r>
            <a:r>
              <a:rPr lang="cs-CZ" sz="3600" dirty="0" err="1">
                <a:cs typeface="Arial" pitchFamily="34" charset="0"/>
              </a:rPr>
              <a:t>SOUDČE</a:t>
            </a:r>
            <a:r>
              <a:rPr lang="cs-CZ" sz="3600" dirty="0">
                <a:cs typeface="Arial" pitchFamily="34" charset="0"/>
              </a:rPr>
              <a:t>, ODSUĎ </a:t>
            </a:r>
            <a:r>
              <a:rPr lang="cs-CZ" sz="3600" dirty="0" err="1">
                <a:cs typeface="Arial" pitchFamily="34" charset="0"/>
              </a:rPr>
              <a:t>NUMERIA</a:t>
            </a:r>
            <a:r>
              <a:rPr lang="cs-CZ" sz="3600" dirty="0">
                <a:cs typeface="Arial" pitchFamily="34" charset="0"/>
              </a:rPr>
              <a:t> </a:t>
            </a:r>
            <a:r>
              <a:rPr lang="cs-CZ" sz="3600" dirty="0" err="1">
                <a:cs typeface="Arial" pitchFamily="34" charset="0"/>
              </a:rPr>
              <a:t>NEGIDIA</a:t>
            </a:r>
            <a:r>
              <a:rPr lang="cs-CZ" sz="3600" dirty="0">
                <a:cs typeface="Arial" pitchFamily="34" charset="0"/>
              </a:rPr>
              <a:t> [,aby zaplatil] AULOVI </a:t>
            </a:r>
            <a:r>
              <a:rPr lang="cs-CZ" sz="3600" dirty="0" err="1">
                <a:cs typeface="Arial" pitchFamily="34" charset="0"/>
              </a:rPr>
              <a:t>AGERIOVI</a:t>
            </a:r>
            <a:r>
              <a:rPr lang="cs-CZ" sz="3600" dirty="0">
                <a:cs typeface="Arial" pitchFamily="34" charset="0"/>
              </a:rPr>
              <a:t> 10 TISÍC SESTERCIŮ! NEVYJDE-LI NAJEVO [právo žalobce], OSVOBOĎ  [žalovaného] </a:t>
            </a:r>
          </a:p>
          <a:p>
            <a:pPr marL="0" indent="0">
              <a:buNone/>
            </a:pPr>
            <a:endParaRPr lang="cs-CZ" dirty="0"/>
          </a:p>
        </p:txBody>
      </p:sp>
    </p:spTree>
    <p:extLst>
      <p:ext uri="{BB962C8B-B14F-4D97-AF65-F5344CB8AC3E}">
        <p14:creationId xmlns:p14="http://schemas.microsoft.com/office/powerpoint/2010/main" val="295130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Tabulka z Londýna </a:t>
            </a:r>
            <a:r>
              <a:rPr lang="cs-CZ" dirty="0" err="1"/>
              <a:t>dfx</a:t>
            </a:r>
            <a:r>
              <a:rPr lang="cs-CZ" dirty="0"/>
              <a:t>.</a:t>
            </a:r>
            <a:r>
              <a:rPr lang="cs-CZ" b="1" dirty="0"/>
              <a:t> </a:t>
            </a:r>
            <a:r>
              <a:rPr lang="cs-CZ" dirty="0"/>
              <a:t>3.14/1; </a:t>
            </a:r>
            <a:br>
              <a:rPr lang="cs-CZ" dirty="0"/>
            </a:br>
            <a:r>
              <a:rPr lang="cs-CZ" sz="3600" dirty="0"/>
              <a:t>nalezená v zemi (pol. 1. stol. n. l.)</a:t>
            </a: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003406"/>
            <a:ext cx="6480720" cy="4536505"/>
          </a:xfrm>
        </p:spPr>
      </p:pic>
    </p:spTree>
    <p:extLst>
      <p:ext uri="{BB962C8B-B14F-4D97-AF65-F5344CB8AC3E}">
        <p14:creationId xmlns:p14="http://schemas.microsoft.com/office/powerpoint/2010/main" val="4211504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Kletba                                 Žaloba</a:t>
            </a:r>
          </a:p>
        </p:txBody>
      </p:sp>
      <p:sp>
        <p:nvSpPr>
          <p:cNvPr id="3" name="Zástupný symbol pro obsah 2"/>
          <p:cNvSpPr>
            <a:spLocks noGrp="1"/>
          </p:cNvSpPr>
          <p:nvPr>
            <p:ph sz="half" idx="1"/>
          </p:nvPr>
        </p:nvSpPr>
        <p:spPr>
          <a:noFill/>
          <a:ln w="12700">
            <a:solidFill>
              <a:schemeClr val="tx1"/>
            </a:solidFill>
          </a:ln>
        </p:spPr>
        <p:txBody>
          <a:bodyPr>
            <a:normAutofit/>
          </a:bodyPr>
          <a:lstStyle/>
          <a:p>
            <a:pPr marL="0" indent="0">
              <a:buNone/>
            </a:pPr>
            <a:r>
              <a:rPr lang="cs-CZ" sz="3200" dirty="0">
                <a:solidFill>
                  <a:srgbClr val="FF0000"/>
                </a:solidFill>
                <a:effectLst>
                  <a:outerShdw blurRad="38100" dist="38100" dir="2700000" algn="tl">
                    <a:srgbClr val="000000">
                      <a:alpha val="43137"/>
                    </a:srgbClr>
                  </a:outerShdw>
                </a:effectLst>
              </a:rPr>
              <a:t>Žádost bohu Merkurovi </a:t>
            </a:r>
            <a:r>
              <a:rPr lang="cs-CZ" sz="3200" dirty="0"/>
              <a:t>od </a:t>
            </a:r>
            <a:r>
              <a:rPr lang="cs-CZ" sz="3200" dirty="0">
                <a:solidFill>
                  <a:srgbClr val="7030A0"/>
                </a:solidFill>
                <a:effectLst>
                  <a:outerShdw blurRad="38100" dist="38100" dir="2700000" algn="tl">
                    <a:srgbClr val="000000">
                      <a:alpha val="43137"/>
                    </a:srgbClr>
                  </a:outerShdw>
                </a:effectLst>
              </a:rPr>
              <a:t>ženy Saturniny, </a:t>
            </a:r>
            <a:r>
              <a:rPr lang="cs-CZ" sz="3200" dirty="0"/>
              <a:t>[týkající se] lněných šatů, o které přišla. Ať </a:t>
            </a:r>
            <a:r>
              <a:rPr lang="cs-CZ" sz="3200" dirty="0">
                <a:solidFill>
                  <a:schemeClr val="accent3">
                    <a:lumMod val="50000"/>
                  </a:schemeClr>
                </a:solidFill>
                <a:effectLst>
                  <a:outerShdw blurRad="38100" dist="38100" dir="2700000" algn="tl">
                    <a:srgbClr val="000000">
                      <a:alpha val="43137"/>
                    </a:srgbClr>
                  </a:outerShdw>
                </a:effectLst>
              </a:rPr>
              <a:t>ten, kdo je ukradl, </a:t>
            </a:r>
            <a:r>
              <a:rPr lang="cs-CZ" sz="3200" dirty="0">
                <a:solidFill>
                  <a:schemeClr val="tx2">
                    <a:lumMod val="75000"/>
                  </a:schemeClr>
                </a:solidFill>
                <a:effectLst>
                  <a:outerShdw blurRad="38100" dist="38100" dir="2700000" algn="tl">
                    <a:srgbClr val="000000">
                      <a:alpha val="43137"/>
                    </a:srgbClr>
                  </a:outerShdw>
                </a:effectLst>
              </a:rPr>
              <a:t>nemá klid, </a:t>
            </a:r>
            <a:r>
              <a:rPr lang="cs-CZ" sz="3200" dirty="0"/>
              <a:t>dokud výše jmenované věci nepřinese do výše zmíněné svatyně, ať muž nebo žena, ať otrok nebo svobodný…</a:t>
            </a:r>
          </a:p>
          <a:p>
            <a:pPr marL="0" indent="0">
              <a:buNone/>
            </a:pPr>
            <a:endParaRPr lang="cs-CZ" sz="3200" dirty="0"/>
          </a:p>
        </p:txBody>
      </p:sp>
      <p:sp>
        <p:nvSpPr>
          <p:cNvPr id="4" name="Zástupný symbol pro obsah 3"/>
          <p:cNvSpPr>
            <a:spLocks noGrp="1"/>
          </p:cNvSpPr>
          <p:nvPr>
            <p:ph sz="half" idx="2"/>
          </p:nvPr>
        </p:nvSpPr>
        <p:spPr>
          <a:noFill/>
          <a:ln w="12700">
            <a:solidFill>
              <a:schemeClr val="tx1"/>
            </a:solidFill>
          </a:ln>
        </p:spPr>
        <p:txBody>
          <a:bodyPr/>
          <a:lstStyle/>
          <a:p>
            <a:pPr marL="0" lvl="0" indent="0">
              <a:buNone/>
            </a:pPr>
            <a:r>
              <a:rPr lang="cs-CZ" sz="3600" dirty="0" err="1">
                <a:cs typeface="Arial" pitchFamily="34" charset="0"/>
              </a:rPr>
              <a:t>Gaius</a:t>
            </a:r>
            <a:r>
              <a:rPr lang="cs-CZ" sz="3600" dirty="0">
                <a:cs typeface="Arial" pitchFamily="34" charset="0"/>
              </a:rPr>
              <a:t> </a:t>
            </a:r>
            <a:r>
              <a:rPr lang="cs-CZ" sz="3600" dirty="0" err="1">
                <a:cs typeface="Arial" pitchFamily="34" charset="0"/>
              </a:rPr>
              <a:t>Inst</a:t>
            </a:r>
            <a:r>
              <a:rPr lang="cs-CZ" sz="3600" dirty="0">
                <a:cs typeface="Arial" pitchFamily="34" charset="0"/>
              </a:rPr>
              <a:t>. IV, 43 </a:t>
            </a:r>
            <a:r>
              <a:rPr lang="cs-CZ" sz="3600" dirty="0" err="1">
                <a:solidFill>
                  <a:srgbClr val="FF0000"/>
                </a:solidFill>
                <a:effectLst>
                  <a:outerShdw blurRad="38100" dist="38100" dir="2700000" algn="tl">
                    <a:srgbClr val="000000">
                      <a:alpha val="43137"/>
                    </a:srgbClr>
                  </a:outerShdw>
                </a:effectLst>
                <a:cs typeface="Arial" pitchFamily="34" charset="0"/>
              </a:rPr>
              <a:t>SOUDČE</a:t>
            </a:r>
            <a:r>
              <a:rPr lang="cs-CZ" sz="3600" dirty="0">
                <a:solidFill>
                  <a:srgbClr val="FF0000"/>
                </a:solidFill>
                <a:effectLst>
                  <a:outerShdw blurRad="38100" dist="38100" dir="2700000" algn="tl">
                    <a:srgbClr val="000000">
                      <a:alpha val="43137"/>
                    </a:srgbClr>
                  </a:outerShdw>
                </a:effectLst>
                <a:cs typeface="Arial" pitchFamily="34" charset="0"/>
              </a:rPr>
              <a:t>,</a:t>
            </a:r>
            <a:r>
              <a:rPr lang="cs-CZ" sz="3600" dirty="0">
                <a:cs typeface="Arial" pitchFamily="34" charset="0"/>
              </a:rPr>
              <a:t> ODSUĎ </a:t>
            </a:r>
            <a:r>
              <a:rPr lang="cs-CZ" sz="3600" dirty="0" err="1">
                <a:solidFill>
                  <a:schemeClr val="accent3">
                    <a:lumMod val="50000"/>
                  </a:schemeClr>
                </a:solidFill>
                <a:effectLst>
                  <a:outerShdw blurRad="38100" dist="38100" dir="2700000" algn="tl">
                    <a:srgbClr val="000000">
                      <a:alpha val="43137"/>
                    </a:srgbClr>
                  </a:outerShdw>
                </a:effectLst>
                <a:cs typeface="Arial" pitchFamily="34" charset="0"/>
              </a:rPr>
              <a:t>NUMERIA</a:t>
            </a:r>
            <a:r>
              <a:rPr lang="cs-CZ" sz="3600" dirty="0">
                <a:solidFill>
                  <a:schemeClr val="accent3">
                    <a:lumMod val="50000"/>
                  </a:schemeClr>
                </a:solidFill>
                <a:effectLst>
                  <a:outerShdw blurRad="38100" dist="38100" dir="2700000" algn="tl">
                    <a:srgbClr val="000000">
                      <a:alpha val="43137"/>
                    </a:srgbClr>
                  </a:outerShdw>
                </a:effectLst>
                <a:cs typeface="Arial" pitchFamily="34" charset="0"/>
              </a:rPr>
              <a:t> </a:t>
            </a:r>
            <a:r>
              <a:rPr lang="cs-CZ" sz="3600" dirty="0" err="1">
                <a:solidFill>
                  <a:schemeClr val="accent3">
                    <a:lumMod val="50000"/>
                  </a:schemeClr>
                </a:solidFill>
                <a:effectLst>
                  <a:outerShdw blurRad="38100" dist="38100" dir="2700000" algn="tl">
                    <a:srgbClr val="000000">
                      <a:alpha val="43137"/>
                    </a:srgbClr>
                  </a:outerShdw>
                </a:effectLst>
                <a:cs typeface="Arial" pitchFamily="34" charset="0"/>
              </a:rPr>
              <a:t>NEGIDIA</a:t>
            </a:r>
            <a:r>
              <a:rPr lang="cs-CZ" sz="3600" dirty="0">
                <a:solidFill>
                  <a:schemeClr val="accent3">
                    <a:lumMod val="50000"/>
                  </a:schemeClr>
                </a:solidFill>
                <a:effectLst>
                  <a:outerShdw blurRad="38100" dist="38100" dir="2700000" algn="tl">
                    <a:srgbClr val="000000">
                      <a:alpha val="43137"/>
                    </a:srgbClr>
                  </a:outerShdw>
                </a:effectLst>
                <a:cs typeface="Arial" pitchFamily="34" charset="0"/>
              </a:rPr>
              <a:t> </a:t>
            </a:r>
            <a:r>
              <a:rPr lang="cs-CZ" sz="3600" dirty="0">
                <a:cs typeface="Arial" pitchFamily="34" charset="0"/>
              </a:rPr>
              <a:t>[,aby zaplatil] </a:t>
            </a:r>
            <a:r>
              <a:rPr lang="cs-CZ" sz="3600" dirty="0">
                <a:solidFill>
                  <a:srgbClr val="7030A0"/>
                </a:solidFill>
                <a:effectLst>
                  <a:outerShdw blurRad="38100" dist="38100" dir="2700000" algn="tl">
                    <a:srgbClr val="000000">
                      <a:alpha val="43137"/>
                    </a:srgbClr>
                  </a:outerShdw>
                </a:effectLst>
                <a:cs typeface="Arial" pitchFamily="34" charset="0"/>
              </a:rPr>
              <a:t>AULOVI </a:t>
            </a:r>
            <a:r>
              <a:rPr lang="cs-CZ" sz="3600" dirty="0" err="1">
                <a:solidFill>
                  <a:srgbClr val="7030A0"/>
                </a:solidFill>
                <a:effectLst>
                  <a:outerShdw blurRad="38100" dist="38100" dir="2700000" algn="tl">
                    <a:srgbClr val="000000">
                      <a:alpha val="43137"/>
                    </a:srgbClr>
                  </a:outerShdw>
                </a:effectLst>
                <a:cs typeface="Arial" pitchFamily="34" charset="0"/>
              </a:rPr>
              <a:t>AGERIOVI</a:t>
            </a:r>
            <a:r>
              <a:rPr lang="cs-CZ" sz="3600" dirty="0">
                <a:solidFill>
                  <a:srgbClr val="7030A0"/>
                </a:solidFill>
                <a:effectLst>
                  <a:outerShdw blurRad="38100" dist="38100" dir="2700000" algn="tl">
                    <a:srgbClr val="000000">
                      <a:alpha val="43137"/>
                    </a:srgbClr>
                  </a:outerShdw>
                </a:effectLst>
                <a:cs typeface="Arial" pitchFamily="34" charset="0"/>
              </a:rPr>
              <a:t> </a:t>
            </a:r>
            <a:r>
              <a:rPr lang="cs-CZ" sz="3600" dirty="0">
                <a:solidFill>
                  <a:schemeClr val="tx2">
                    <a:lumMod val="75000"/>
                  </a:schemeClr>
                </a:solidFill>
                <a:effectLst>
                  <a:outerShdw blurRad="38100" dist="38100" dir="2700000" algn="tl">
                    <a:srgbClr val="000000">
                      <a:alpha val="43137"/>
                    </a:srgbClr>
                  </a:outerShdw>
                </a:effectLst>
                <a:cs typeface="Arial" pitchFamily="34" charset="0"/>
              </a:rPr>
              <a:t>10 TISÍC SESTERCIŮ! </a:t>
            </a:r>
            <a:r>
              <a:rPr lang="cs-CZ" sz="3600" dirty="0">
                <a:cs typeface="Arial" pitchFamily="34" charset="0"/>
              </a:rPr>
              <a:t>NEVYJDE-LI NAJEVO [právo žalobce], OSVOBOĎ  [žalovaného] </a:t>
            </a:r>
          </a:p>
          <a:p>
            <a:pPr marL="0" indent="0">
              <a:buNone/>
            </a:pPr>
            <a:endParaRPr lang="cs-CZ" dirty="0"/>
          </a:p>
        </p:txBody>
      </p:sp>
    </p:spTree>
    <p:extLst>
      <p:ext uri="{BB962C8B-B14F-4D97-AF65-F5344CB8AC3E}">
        <p14:creationId xmlns:p14="http://schemas.microsoft.com/office/powerpoint/2010/main" val="276292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400" b="1" dirty="0">
                <a:latin typeface="+mn-lt"/>
              </a:rPr>
              <a:t>Ukradené věci</a:t>
            </a:r>
            <a:r>
              <a:rPr lang="cs-CZ" sz="4400" dirty="0">
                <a:latin typeface="+mn-lt"/>
              </a:rPr>
              <a:t> na základě textů proseb o spravedlnost </a:t>
            </a:r>
          </a:p>
        </p:txBody>
      </p:sp>
      <p:sp>
        <p:nvSpPr>
          <p:cNvPr id="3" name="Zástupný symbol pro obsah 2"/>
          <p:cNvSpPr>
            <a:spLocks noGrp="1"/>
          </p:cNvSpPr>
          <p:nvPr>
            <p:ph idx="1"/>
          </p:nvPr>
        </p:nvSpPr>
        <p:spPr/>
        <p:txBody>
          <a:bodyPr>
            <a:normAutofit lnSpcReduction="10000"/>
          </a:bodyPr>
          <a:lstStyle/>
          <a:p>
            <a:r>
              <a:rPr lang="cs-CZ" sz="4000" dirty="0">
                <a:effectLst>
                  <a:outerShdw blurRad="38100" dist="38100" dir="2700000" algn="tl">
                    <a:srgbClr val="000000">
                      <a:alpha val="43137"/>
                    </a:srgbClr>
                  </a:outerShdw>
                </a:effectLst>
              </a:rPr>
              <a:t>Šaty</a:t>
            </a:r>
            <a:r>
              <a:rPr lang="cs-CZ" sz="4000" dirty="0"/>
              <a:t> a boty, rukavice, kamaše, pláště, pokrývky (zvl. z Británie;</a:t>
            </a:r>
            <a:r>
              <a:rPr lang="cs-CZ" sz="4000" dirty="0">
                <a:effectLst>
                  <a:outerShdw blurRad="38100" dist="38100" dir="2700000" algn="tl">
                    <a:srgbClr val="000000">
                      <a:alpha val="43137"/>
                    </a:srgbClr>
                  </a:outerShdw>
                </a:effectLst>
              </a:rPr>
              <a:t> – 30% lázně</a:t>
            </a:r>
            <a:r>
              <a:rPr lang="cs-CZ" sz="4000" dirty="0"/>
              <a:t>)</a:t>
            </a:r>
            <a:r>
              <a:rPr lang="cs-CZ" sz="4000" dirty="0">
                <a:effectLst>
                  <a:outerShdw blurRad="38100" dist="38100" dir="2700000" algn="tl">
                    <a:srgbClr val="000000">
                      <a:alpha val="43137"/>
                    </a:srgbClr>
                  </a:outerShdw>
                </a:effectLst>
              </a:rPr>
              <a:t> </a:t>
            </a:r>
          </a:p>
          <a:p>
            <a:r>
              <a:rPr lang="cs-CZ" sz="4000" dirty="0">
                <a:effectLst>
                  <a:outerShdw blurRad="38100" dist="38100" dir="2700000" algn="tl">
                    <a:srgbClr val="000000">
                      <a:alpha val="43137"/>
                    </a:srgbClr>
                  </a:outerShdw>
                </a:effectLst>
              </a:rPr>
              <a:t>Peníze krádež </a:t>
            </a:r>
            <a:r>
              <a:rPr lang="cs-CZ" sz="4000" dirty="0"/>
              <a:t>(zpronevěra) </a:t>
            </a:r>
            <a:r>
              <a:rPr lang="cs-CZ" sz="4000" dirty="0">
                <a:effectLst>
                  <a:outerShdw blurRad="38100" dist="38100" dir="2700000" algn="tl">
                    <a:srgbClr val="000000">
                      <a:alpha val="43137"/>
                    </a:srgbClr>
                  </a:outerShdw>
                </a:effectLst>
              </a:rPr>
              <a:t>– 16% případů</a:t>
            </a:r>
          </a:p>
          <a:p>
            <a:r>
              <a:rPr lang="cs-CZ" sz="4000" dirty="0">
                <a:effectLst>
                  <a:outerShdw blurRad="38100" dist="38100" dir="2700000" algn="tl">
                    <a:srgbClr val="000000">
                      <a:alpha val="43137"/>
                    </a:srgbClr>
                  </a:outerShdw>
                </a:effectLst>
              </a:rPr>
              <a:t>Šperky </a:t>
            </a:r>
            <a:r>
              <a:rPr lang="cs-CZ" sz="4000" dirty="0"/>
              <a:t>(spony, prsteny, náramky) </a:t>
            </a:r>
            <a:r>
              <a:rPr lang="cs-CZ" sz="4000" dirty="0">
                <a:effectLst>
                  <a:outerShdw blurRad="38100" dist="38100" dir="2700000" algn="tl">
                    <a:srgbClr val="000000">
                      <a:alpha val="43137"/>
                    </a:srgbClr>
                  </a:outerShdw>
                </a:effectLst>
              </a:rPr>
              <a:t>–</a:t>
            </a:r>
            <a:r>
              <a:rPr lang="cs-CZ" sz="4000" dirty="0"/>
              <a:t> </a:t>
            </a:r>
            <a:r>
              <a:rPr lang="cs-CZ" sz="4000" dirty="0">
                <a:effectLst>
                  <a:outerShdw blurRad="38100" dist="38100" dir="2700000" algn="tl">
                    <a:srgbClr val="000000">
                      <a:alpha val="43137"/>
                    </a:srgbClr>
                  </a:outerShdw>
                </a:effectLst>
              </a:rPr>
              <a:t>12% </a:t>
            </a:r>
          </a:p>
          <a:p>
            <a:r>
              <a:rPr lang="cs-CZ" sz="4000" dirty="0">
                <a:effectLst>
                  <a:outerShdw blurRad="38100" dist="38100" dir="2700000" algn="tl">
                    <a:srgbClr val="000000">
                      <a:alpha val="43137"/>
                    </a:srgbClr>
                  </a:outerShdw>
                </a:effectLst>
              </a:rPr>
              <a:t>Nádobí </a:t>
            </a:r>
            <a:r>
              <a:rPr lang="cs-CZ" sz="4000" dirty="0"/>
              <a:t>(cínové nádobí, pánev, džbány)</a:t>
            </a:r>
          </a:p>
          <a:p>
            <a:r>
              <a:rPr lang="cs-CZ" sz="4000" dirty="0">
                <a:effectLst>
                  <a:outerShdw blurRad="38100" dist="38100" dir="2700000" algn="tl">
                    <a:srgbClr val="000000">
                      <a:alpha val="43137"/>
                    </a:srgbClr>
                  </a:outerShdw>
                </a:effectLst>
              </a:rPr>
              <a:t>Dobytek </a:t>
            </a:r>
            <a:r>
              <a:rPr lang="cs-CZ" sz="4000" dirty="0"/>
              <a:t>a zemědělské nástroje (kůň, mula, sekyra, rádlo, vozík)</a:t>
            </a:r>
            <a:endParaRPr lang="cs-CZ" sz="4000" dirty="0">
              <a:effectLst>
                <a:outerShdw blurRad="38100" dist="38100" dir="2700000" algn="tl">
                  <a:srgbClr val="000000">
                    <a:alpha val="43137"/>
                  </a:srgbClr>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b="1" dirty="0">
                <a:cs typeface="Arial" pitchFamily="34" charset="0"/>
              </a:rPr>
              <a:t>Předmět krádeže</a:t>
            </a:r>
            <a:endParaRPr lang="cs-CZ" b="1" dirty="0"/>
          </a:p>
        </p:txBody>
      </p:sp>
      <p:sp>
        <p:nvSpPr>
          <p:cNvPr id="3" name="Zástupný symbol pro obsah 2"/>
          <p:cNvSpPr>
            <a:spLocks noGrp="1"/>
          </p:cNvSpPr>
          <p:nvPr>
            <p:ph idx="1"/>
          </p:nvPr>
        </p:nvSpPr>
        <p:spPr>
          <a:xfrm>
            <a:off x="169168" y="1556792"/>
            <a:ext cx="8795320" cy="5184576"/>
          </a:xfrm>
        </p:spPr>
        <p:txBody>
          <a:bodyPr>
            <a:noAutofit/>
          </a:bodyPr>
          <a:lstStyle/>
          <a:p>
            <a:r>
              <a:rPr lang="cs-CZ" altLang="cs-CZ" sz="3600" dirty="0">
                <a:cs typeface="Arial" pitchFamily="34" charset="0"/>
              </a:rPr>
              <a:t>Věc movitá</a:t>
            </a:r>
          </a:p>
          <a:p>
            <a:pPr>
              <a:spcBef>
                <a:spcPts val="568"/>
              </a:spcBef>
            </a:pPr>
            <a:r>
              <a:rPr lang="cs-CZ" altLang="cs-CZ" sz="3600" dirty="0">
                <a:cs typeface="Arial" pitchFamily="34" charset="0"/>
              </a:rPr>
              <a:t>Děti, manželka tzv. </a:t>
            </a:r>
            <a:r>
              <a:rPr lang="cs-CZ" altLang="cs-CZ" sz="3600" i="1" dirty="0" err="1">
                <a:cs typeface="Arial" pitchFamily="34" charset="0"/>
              </a:rPr>
              <a:t>personae</a:t>
            </a:r>
            <a:r>
              <a:rPr lang="cs-CZ" altLang="cs-CZ" sz="3600" i="1" dirty="0">
                <a:cs typeface="Arial" pitchFamily="34" charset="0"/>
              </a:rPr>
              <a:t> </a:t>
            </a:r>
            <a:r>
              <a:rPr lang="cs-CZ" altLang="cs-CZ" sz="3600" i="1" dirty="0" err="1">
                <a:cs typeface="Arial" pitchFamily="34" charset="0"/>
              </a:rPr>
              <a:t>alieni</a:t>
            </a:r>
            <a:r>
              <a:rPr lang="cs-CZ" altLang="cs-CZ" sz="3600" i="1" dirty="0">
                <a:cs typeface="Arial" pitchFamily="34" charset="0"/>
              </a:rPr>
              <a:t> </a:t>
            </a:r>
            <a:r>
              <a:rPr lang="cs-CZ" altLang="cs-CZ" sz="3600" i="1" dirty="0" err="1">
                <a:cs typeface="Arial" pitchFamily="34" charset="0"/>
              </a:rPr>
              <a:t>iuris</a:t>
            </a:r>
            <a:r>
              <a:rPr lang="cs-CZ" altLang="cs-CZ" sz="3600" dirty="0">
                <a:cs typeface="Arial" pitchFamily="34" charset="0"/>
              </a:rPr>
              <a:t> </a:t>
            </a:r>
          </a:p>
          <a:p>
            <a:r>
              <a:rPr lang="cs-CZ" altLang="cs-CZ" sz="3600" dirty="0">
                <a:cs typeface="Arial" pitchFamily="34" charset="0"/>
              </a:rPr>
              <a:t>Předmět krádeže musí být v soukromém vlastnictví.</a:t>
            </a:r>
          </a:p>
          <a:p>
            <a:pPr>
              <a:spcBef>
                <a:spcPts val="568"/>
              </a:spcBef>
            </a:pPr>
            <a:r>
              <a:rPr lang="cs-CZ" altLang="cs-CZ" sz="3600" dirty="0">
                <a:cs typeface="Arial" pitchFamily="34" charset="0"/>
              </a:rPr>
              <a:t>Věc božského práva</a:t>
            </a:r>
            <a:r>
              <a:rPr lang="cs-CZ" altLang="cs-CZ" sz="3600" i="1" dirty="0">
                <a:cs typeface="Arial" pitchFamily="34" charset="0"/>
              </a:rPr>
              <a:t> res divini </a:t>
            </a:r>
            <a:r>
              <a:rPr lang="cs-CZ" altLang="cs-CZ" sz="3600" i="1" dirty="0" err="1">
                <a:cs typeface="Arial" pitchFamily="34" charset="0"/>
              </a:rPr>
              <a:t>iuris</a:t>
            </a:r>
            <a:r>
              <a:rPr lang="cs-CZ" altLang="cs-CZ" sz="3600" i="1" dirty="0">
                <a:cs typeface="Arial" pitchFamily="34" charset="0"/>
              </a:rPr>
              <a:t> </a:t>
            </a:r>
            <a:r>
              <a:rPr lang="cs-CZ" altLang="cs-CZ" sz="3600" dirty="0">
                <a:cs typeface="Arial" pitchFamily="34" charset="0"/>
              </a:rPr>
              <a:t>není způsobilá ke krádeži – svatokrádež</a:t>
            </a:r>
          </a:p>
          <a:p>
            <a:pPr>
              <a:spcBef>
                <a:spcPts val="568"/>
              </a:spcBef>
            </a:pPr>
            <a:r>
              <a:rPr lang="cs-CZ" altLang="cs-CZ" sz="3600" dirty="0">
                <a:cs typeface="Arial" pitchFamily="34" charset="0"/>
              </a:rPr>
              <a:t> Pokud je předmětem majetek státní – jde o </a:t>
            </a:r>
            <a:r>
              <a:rPr lang="cs-CZ" altLang="cs-CZ" sz="3600" i="1" dirty="0" err="1">
                <a:cs typeface="Arial" pitchFamily="34" charset="0"/>
              </a:rPr>
              <a:t>crimen</a:t>
            </a:r>
            <a:r>
              <a:rPr lang="cs-CZ" altLang="cs-CZ" sz="3600" i="1" dirty="0">
                <a:cs typeface="Arial" pitchFamily="34" charset="0"/>
              </a:rPr>
              <a:t> </a:t>
            </a:r>
            <a:r>
              <a:rPr lang="cs-CZ" altLang="cs-CZ" sz="3600" i="1" dirty="0" err="1">
                <a:cs typeface="Arial" pitchFamily="34" charset="0"/>
              </a:rPr>
              <a:t>peculatu</a:t>
            </a:r>
            <a:r>
              <a:rPr lang="cs-CZ" altLang="cs-CZ" sz="3600" dirty="0" err="1">
                <a:cs typeface="Arial" pitchFamily="34" charset="0"/>
              </a:rPr>
              <a:t>s</a:t>
            </a:r>
            <a:r>
              <a:rPr lang="cs-CZ" altLang="cs-CZ" sz="3600" dirty="0">
                <a:cs typeface="Arial" pitchFamily="34" charset="0"/>
              </a:rPr>
              <a:t>. </a:t>
            </a:r>
          </a:p>
        </p:txBody>
      </p:sp>
    </p:spTree>
    <p:extLst>
      <p:ext uri="{BB962C8B-B14F-4D97-AF65-F5344CB8AC3E}">
        <p14:creationId xmlns:p14="http://schemas.microsoft.com/office/powerpoint/2010/main" val="1599238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400" b="1" dirty="0">
                <a:latin typeface="+mn-lt"/>
              </a:rPr>
              <a:t>Tresty dle tabulek </a:t>
            </a:r>
            <a:r>
              <a:rPr lang="cs-CZ" sz="4400" dirty="0">
                <a:effectLst>
                  <a:outerShdw blurRad="38100" dist="38100" dir="2700000" algn="tl">
                    <a:srgbClr val="000000">
                      <a:alpha val="43137"/>
                    </a:srgbClr>
                  </a:outerShdw>
                </a:effectLst>
              </a:rPr>
              <a:t>– </a:t>
            </a:r>
            <a:r>
              <a:rPr lang="cs-CZ" sz="4400" dirty="0">
                <a:latin typeface="+mn-lt"/>
              </a:rPr>
              <a:t>křivá přísaha</a:t>
            </a:r>
            <a:br>
              <a:rPr lang="cs-CZ" sz="4400" dirty="0">
                <a:latin typeface="+mn-lt"/>
              </a:rPr>
            </a:br>
            <a:r>
              <a:rPr lang="cs-CZ" sz="3600" dirty="0">
                <a:latin typeface="+mn-lt"/>
              </a:rPr>
              <a:t>Bath, </a:t>
            </a:r>
            <a:r>
              <a:rPr lang="cs-CZ" sz="3200" dirty="0"/>
              <a:t>dfx.3.2/73</a:t>
            </a:r>
            <a:r>
              <a:rPr lang="cs-CZ" sz="3200" b="1" dirty="0"/>
              <a:t> </a:t>
            </a:r>
            <a:r>
              <a:rPr lang="cs-CZ" sz="3200" dirty="0"/>
              <a:t>(4. stol. n. l.)</a:t>
            </a:r>
            <a:r>
              <a:rPr lang="cs-CZ" sz="3600" dirty="0">
                <a:latin typeface="+mn-lt"/>
              </a:rPr>
              <a:t>  </a:t>
            </a:r>
          </a:p>
        </p:txBody>
      </p:sp>
      <p:sp>
        <p:nvSpPr>
          <p:cNvPr id="3" name="Zástupný symbol pro obsah 2"/>
          <p:cNvSpPr>
            <a:spLocks noGrp="1"/>
          </p:cNvSpPr>
          <p:nvPr>
            <p:ph idx="1"/>
          </p:nvPr>
        </p:nvSpPr>
        <p:spPr/>
        <p:txBody>
          <a:bodyPr>
            <a:normAutofit lnSpcReduction="10000"/>
          </a:bodyPr>
          <a:lstStyle/>
          <a:p>
            <a:r>
              <a:rPr lang="cs-CZ" sz="3600" dirty="0"/>
              <a:t>Pisatelé proseb o spravedlnost </a:t>
            </a:r>
            <a:r>
              <a:rPr lang="cs-CZ" sz="3600" dirty="0">
                <a:effectLst>
                  <a:outerShdw blurRad="38100" dist="38100" dir="2700000" algn="tl">
                    <a:srgbClr val="000000">
                      <a:alpha val="43137"/>
                    </a:srgbClr>
                  </a:outerShdw>
                </a:effectLst>
              </a:rPr>
              <a:t>požadují smrt pachatele</a:t>
            </a:r>
            <a:r>
              <a:rPr lang="cs-CZ" sz="3600" dirty="0"/>
              <a:t> dvakrát častěji než pisatelé kleteb</a:t>
            </a:r>
          </a:p>
          <a:p>
            <a:pPr marL="0" indent="0">
              <a:buNone/>
            </a:pPr>
            <a:r>
              <a:rPr lang="cs-CZ" sz="3900" dirty="0" err="1"/>
              <a:t>Uricalus</a:t>
            </a:r>
            <a:r>
              <a:rPr lang="cs-CZ" sz="3900" dirty="0"/>
              <a:t>, Do(c)</a:t>
            </a:r>
            <a:r>
              <a:rPr lang="cs-CZ" sz="3900" dirty="0" err="1"/>
              <a:t>ilosa</a:t>
            </a:r>
            <a:r>
              <a:rPr lang="cs-CZ" sz="3900" dirty="0"/>
              <a:t>, jeho žena, </a:t>
            </a:r>
            <a:r>
              <a:rPr lang="cs-CZ" sz="3900" dirty="0" err="1"/>
              <a:t>Docilis</a:t>
            </a:r>
            <a:r>
              <a:rPr lang="cs-CZ" sz="3900" dirty="0"/>
              <a:t>, jeho syn, a </a:t>
            </a:r>
            <a:r>
              <a:rPr lang="cs-CZ" sz="3900" dirty="0" err="1"/>
              <a:t>Docilina</a:t>
            </a:r>
            <a:r>
              <a:rPr lang="cs-CZ" sz="3900" dirty="0"/>
              <a:t>, </a:t>
            </a:r>
            <a:r>
              <a:rPr lang="cs-CZ" sz="3900" dirty="0" err="1"/>
              <a:t>Decentinus</a:t>
            </a:r>
            <a:r>
              <a:rPr lang="cs-CZ" sz="3900" dirty="0"/>
              <a:t> jeho bratr, </a:t>
            </a:r>
            <a:r>
              <a:rPr lang="cs-CZ" sz="3900" dirty="0" err="1"/>
              <a:t>Alogiosa</a:t>
            </a:r>
            <a:r>
              <a:rPr lang="cs-CZ" sz="3900" dirty="0"/>
              <a:t>: jména těch, kteří přísahali u pramene [zasvěceného] bohyni Sulis den před dubnovými </a:t>
            </a:r>
            <a:r>
              <a:rPr lang="cs-CZ" sz="3900" dirty="0" err="1"/>
              <a:t>Ídami</a:t>
            </a:r>
            <a:r>
              <a:rPr lang="cs-CZ" sz="3900" dirty="0"/>
              <a:t> [12. dubna]. </a:t>
            </a:r>
            <a:r>
              <a:rPr lang="cs-CZ" sz="3900" dirty="0">
                <a:effectLst>
                  <a:outerShdw blurRad="38100" dist="38100" dir="2700000" algn="tl">
                    <a:srgbClr val="000000">
                      <a:alpha val="43137"/>
                    </a:srgbClr>
                  </a:outerShdw>
                </a:effectLst>
              </a:rPr>
              <a:t>Kdokoli křivě přísahal, učiň, ať za to zaplatí bohyni Sulis svou krví.</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400" b="1" dirty="0">
                <a:latin typeface="+mn-lt"/>
              </a:rPr>
              <a:t>Tresty dle tabulek </a:t>
            </a:r>
            <a:r>
              <a:rPr lang="cs-CZ" sz="4400" dirty="0">
                <a:effectLst>
                  <a:outerShdw blurRad="38100" dist="38100" dir="2700000" algn="tl">
                    <a:srgbClr val="000000">
                      <a:alpha val="43137"/>
                    </a:srgbClr>
                  </a:outerShdw>
                </a:effectLst>
              </a:rPr>
              <a:t>– </a:t>
            </a:r>
            <a:r>
              <a:rPr lang="cs-CZ" sz="4400" dirty="0">
                <a:latin typeface="+mn-lt"/>
              </a:rPr>
              <a:t>podvod </a:t>
            </a:r>
            <a:r>
              <a:rPr lang="cs-CZ" sz="4400" i="1" dirty="0">
                <a:latin typeface="+mn-lt"/>
              </a:rPr>
              <a:t>dolus malus</a:t>
            </a:r>
            <a:br>
              <a:rPr lang="cs-CZ" sz="4400" dirty="0">
                <a:latin typeface="+mn-lt"/>
              </a:rPr>
            </a:br>
            <a:r>
              <a:rPr lang="cs-CZ" sz="3600" dirty="0">
                <a:latin typeface="+mn-lt"/>
              </a:rPr>
              <a:t>Uley, </a:t>
            </a:r>
            <a:r>
              <a:rPr lang="cs-CZ" sz="3200" dirty="0"/>
              <a:t>dfx.3.22/16 (2. - 4. stol. n. l.)</a:t>
            </a:r>
            <a:r>
              <a:rPr lang="cs-CZ" sz="3600" dirty="0">
                <a:latin typeface="+mn-lt"/>
              </a:rPr>
              <a:t>  </a:t>
            </a:r>
          </a:p>
        </p:txBody>
      </p:sp>
      <p:sp>
        <p:nvSpPr>
          <p:cNvPr id="3" name="Zástupný symbol pro obsah 2"/>
          <p:cNvSpPr>
            <a:spLocks noGrp="1"/>
          </p:cNvSpPr>
          <p:nvPr>
            <p:ph idx="1"/>
          </p:nvPr>
        </p:nvSpPr>
        <p:spPr/>
        <p:txBody>
          <a:bodyPr>
            <a:normAutofit lnSpcReduction="10000"/>
          </a:bodyPr>
          <a:lstStyle/>
          <a:p>
            <a:pPr marL="0" indent="0">
              <a:buNone/>
            </a:pPr>
            <a:r>
              <a:rPr lang="cs-CZ" sz="4400" dirty="0"/>
              <a:t>Bohu Merkurovi </a:t>
            </a:r>
            <a:r>
              <a:rPr lang="cs-CZ" sz="4400" dirty="0" err="1"/>
              <a:t>Docilinus</a:t>
            </a:r>
            <a:r>
              <a:rPr lang="cs-CZ" sz="4400" dirty="0"/>
              <a:t>… </a:t>
            </a:r>
            <a:r>
              <a:rPr lang="cs-CZ" sz="4400" dirty="0" err="1"/>
              <a:t>Varianus</a:t>
            </a:r>
            <a:r>
              <a:rPr lang="cs-CZ" sz="4400" dirty="0"/>
              <a:t> a </a:t>
            </a:r>
            <a:r>
              <a:rPr lang="cs-CZ" sz="4400" dirty="0" err="1"/>
              <a:t>Peregrina</a:t>
            </a:r>
            <a:r>
              <a:rPr lang="cs-CZ" sz="4400" dirty="0"/>
              <a:t> a </a:t>
            </a:r>
            <a:r>
              <a:rPr lang="cs-CZ" sz="4400" dirty="0" err="1"/>
              <a:t>Sa­binianus</a:t>
            </a:r>
            <a:r>
              <a:rPr lang="cs-CZ" sz="4400" dirty="0"/>
              <a:t>, kteří přivodili </a:t>
            </a:r>
            <a:r>
              <a:rPr lang="cs-CZ" sz="4400" dirty="0">
                <a:effectLst>
                  <a:outerShdw blurRad="38100" dist="38100" dir="2700000" algn="tl">
                    <a:srgbClr val="000000">
                      <a:alpha val="43137"/>
                    </a:srgbClr>
                  </a:outerShdw>
                </a:effectLst>
              </a:rPr>
              <a:t>velkou škodu </a:t>
            </a:r>
            <a:r>
              <a:rPr lang="cs-CZ" sz="4400" dirty="0"/>
              <a:t>mému dobytku, </a:t>
            </a:r>
            <a:r>
              <a:rPr lang="cs-CZ" sz="4400" dirty="0">
                <a:effectLst>
                  <a:outerShdw blurRad="38100" dist="38100" dir="2700000" algn="tl">
                    <a:srgbClr val="000000">
                      <a:alpha val="43137"/>
                    </a:srgbClr>
                  </a:outerShdw>
                </a:effectLst>
              </a:rPr>
              <a:t>ať se přiznají</a:t>
            </a:r>
            <a:r>
              <a:rPr lang="cs-CZ" sz="4400" dirty="0"/>
              <a:t>. Žádám tě, abys je dohnal </a:t>
            </a:r>
            <a:r>
              <a:rPr lang="cs-CZ" sz="4400" dirty="0">
                <a:effectLst>
                  <a:outerShdw blurRad="38100" dist="38100" dir="2700000" algn="tl">
                    <a:srgbClr val="000000">
                      <a:alpha val="43137"/>
                    </a:srgbClr>
                  </a:outerShdw>
                </a:effectLst>
              </a:rPr>
              <a:t>k nejhroznější smrti</a:t>
            </a:r>
            <a:r>
              <a:rPr lang="cs-CZ" sz="4400" dirty="0"/>
              <a:t>, a nedovolil jim spát ani být zdraví, pokud u tebe nevykoupí to, co mi udělali.</a:t>
            </a:r>
          </a:p>
        </p:txBody>
      </p:sp>
    </p:spTree>
    <p:extLst>
      <p:ext uri="{BB962C8B-B14F-4D97-AF65-F5344CB8AC3E}">
        <p14:creationId xmlns:p14="http://schemas.microsoft.com/office/powerpoint/2010/main" val="135397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1206360"/>
          </a:xfrm>
        </p:spPr>
        <p:txBody>
          <a:bodyPr>
            <a:normAutofit fontScale="90000"/>
          </a:bodyPr>
          <a:lstStyle/>
          <a:p>
            <a:r>
              <a:rPr lang="cs-CZ" sz="4400" b="1" dirty="0">
                <a:latin typeface="+mn-lt"/>
              </a:rPr>
              <a:t>Tresty dle tabulek </a:t>
            </a:r>
            <a:r>
              <a:rPr lang="cs-CZ" sz="4400" dirty="0">
                <a:effectLst>
                  <a:outerShdw blurRad="38100" dist="38100" dir="2700000" algn="tl">
                    <a:srgbClr val="000000">
                      <a:alpha val="43137"/>
                    </a:srgbClr>
                  </a:outerShdw>
                </a:effectLst>
              </a:rPr>
              <a:t>– </a:t>
            </a:r>
            <a:r>
              <a:rPr lang="cs-CZ" sz="4400" dirty="0">
                <a:latin typeface="+mn-lt"/>
              </a:rPr>
              <a:t>krádež </a:t>
            </a:r>
            <a:r>
              <a:rPr lang="cs-CZ" sz="4400" i="1" dirty="0" err="1">
                <a:latin typeface="+mn-lt"/>
              </a:rPr>
              <a:t>furtum</a:t>
            </a:r>
            <a:br>
              <a:rPr lang="cs-CZ" sz="4400" dirty="0">
                <a:latin typeface="+mn-lt"/>
              </a:rPr>
            </a:br>
            <a:r>
              <a:rPr lang="cs-CZ" sz="3600" dirty="0">
                <a:latin typeface="+mn-lt"/>
              </a:rPr>
              <a:t>Bath, </a:t>
            </a:r>
            <a:r>
              <a:rPr lang="cs-CZ" sz="3200" dirty="0"/>
              <a:t>dfx.3.2/76 (3./4. stol. n. l.)</a:t>
            </a:r>
            <a:r>
              <a:rPr lang="cs-CZ" sz="3600" dirty="0">
                <a:latin typeface="+mn-lt"/>
              </a:rPr>
              <a:t>  </a:t>
            </a:r>
          </a:p>
        </p:txBody>
      </p:sp>
      <p:sp>
        <p:nvSpPr>
          <p:cNvPr id="3" name="Zástupný symbol pro obsah 2"/>
          <p:cNvSpPr>
            <a:spLocks noGrp="1"/>
          </p:cNvSpPr>
          <p:nvPr>
            <p:ph idx="1"/>
          </p:nvPr>
        </p:nvSpPr>
        <p:spPr/>
        <p:txBody>
          <a:bodyPr>
            <a:normAutofit lnSpcReduction="10000"/>
          </a:bodyPr>
          <a:lstStyle/>
          <a:p>
            <a:pPr marL="0" indent="0">
              <a:buNone/>
            </a:pPr>
            <a:r>
              <a:rPr lang="cs-CZ" sz="4400" dirty="0" err="1"/>
              <a:t>Basilia</a:t>
            </a:r>
            <a:r>
              <a:rPr lang="cs-CZ" sz="4400" dirty="0"/>
              <a:t> dává do </a:t>
            </a:r>
            <a:r>
              <a:rPr lang="cs-CZ" sz="4400" dirty="0" err="1"/>
              <a:t>Martova</a:t>
            </a:r>
            <a:r>
              <a:rPr lang="cs-CZ" sz="4400" dirty="0"/>
              <a:t> chrámu </a:t>
            </a:r>
            <a:r>
              <a:rPr lang="cs-CZ" sz="4400" dirty="0">
                <a:effectLst>
                  <a:outerShdw blurRad="38100" dist="38100" dir="2700000" algn="tl">
                    <a:srgbClr val="000000">
                      <a:alpha val="43137"/>
                    </a:srgbClr>
                  </a:outerShdw>
                </a:effectLst>
              </a:rPr>
              <a:t>stříbrný prsten</a:t>
            </a:r>
            <a:r>
              <a:rPr lang="cs-CZ" sz="4400" dirty="0"/>
              <a:t>, pokud, ať už otrok nebo svobodný, byl u toho nebo o tom něco věděl, </a:t>
            </a:r>
            <a:r>
              <a:rPr lang="cs-CZ" sz="4400" dirty="0">
                <a:effectLst>
                  <a:outerShdw blurRad="38100" dist="38100" dir="2700000" algn="tl">
                    <a:srgbClr val="000000">
                      <a:alpha val="43137"/>
                    </a:srgbClr>
                  </a:outerShdw>
                </a:effectLst>
              </a:rPr>
              <a:t>ať je prokleta jeho krev, oči a všechny údy, nebo ať má vyžraná všechna střeva </a:t>
            </a:r>
            <a:r>
              <a:rPr lang="cs-CZ" sz="4400" dirty="0"/>
              <a:t>ten, kdo ukradl prsten, nebo ten, kdo byl při tom.</a:t>
            </a:r>
          </a:p>
        </p:txBody>
      </p:sp>
    </p:spTree>
    <p:extLst>
      <p:ext uri="{BB962C8B-B14F-4D97-AF65-F5344CB8AC3E}">
        <p14:creationId xmlns:p14="http://schemas.microsoft.com/office/powerpoint/2010/main" val="1333475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400" b="1" dirty="0">
                <a:latin typeface="+mn-lt"/>
              </a:rPr>
              <a:t>Tresty dle tabulek</a:t>
            </a:r>
            <a:r>
              <a:rPr lang="cs-CZ" sz="4400" dirty="0">
                <a:latin typeface="+mn-lt"/>
              </a:rPr>
              <a:t> </a:t>
            </a:r>
            <a:r>
              <a:rPr lang="cs-CZ" sz="4400" dirty="0">
                <a:effectLst>
                  <a:outerShdw blurRad="38100" dist="38100" dir="2700000" algn="tl">
                    <a:srgbClr val="000000">
                      <a:alpha val="43137"/>
                    </a:srgbClr>
                  </a:outerShdw>
                </a:effectLst>
              </a:rPr>
              <a:t>–</a:t>
            </a:r>
            <a:r>
              <a:rPr lang="cs-CZ" sz="4400" dirty="0">
                <a:latin typeface="+mn-lt"/>
              </a:rPr>
              <a:t> krádež </a:t>
            </a:r>
            <a:r>
              <a:rPr lang="cs-CZ" sz="4400" i="1" dirty="0" err="1">
                <a:latin typeface="+mn-lt"/>
              </a:rPr>
              <a:t>furtum</a:t>
            </a:r>
            <a:br>
              <a:rPr lang="cs-CZ" sz="4400" dirty="0">
                <a:latin typeface="+mn-lt"/>
              </a:rPr>
            </a:br>
            <a:r>
              <a:rPr lang="cs-CZ" sz="3600" dirty="0">
                <a:latin typeface="+mn-lt"/>
              </a:rPr>
              <a:t>Uley, </a:t>
            </a:r>
            <a:r>
              <a:rPr lang="cs-CZ" sz="3600" dirty="0"/>
              <a:t>dfx.3.22/5 (4. stol. n. l.)</a:t>
            </a:r>
            <a:endParaRPr lang="cs-CZ" sz="3600" dirty="0">
              <a:latin typeface="+mn-lt"/>
            </a:endParaRPr>
          </a:p>
        </p:txBody>
      </p:sp>
      <p:sp>
        <p:nvSpPr>
          <p:cNvPr id="3" name="Zástupný symbol pro obsah 2"/>
          <p:cNvSpPr>
            <a:spLocks noGrp="1"/>
          </p:cNvSpPr>
          <p:nvPr>
            <p:ph idx="1"/>
          </p:nvPr>
        </p:nvSpPr>
        <p:spPr/>
        <p:txBody>
          <a:bodyPr>
            <a:normAutofit fontScale="92500"/>
          </a:bodyPr>
          <a:lstStyle/>
          <a:p>
            <a:r>
              <a:rPr lang="cs-CZ" sz="4000" dirty="0">
                <a:effectLst>
                  <a:outerShdw blurRad="38100" dist="38100" dir="2700000" algn="tl">
                    <a:srgbClr val="000000">
                      <a:alpha val="43137"/>
                    </a:srgbClr>
                  </a:outerShdw>
                </a:effectLst>
              </a:rPr>
              <a:t>Kuriózní trest pro zloděje </a:t>
            </a:r>
          </a:p>
          <a:p>
            <a:pPr marL="0" indent="0">
              <a:buNone/>
            </a:pPr>
            <a:r>
              <a:rPr lang="cs-CZ" sz="4800" dirty="0" err="1"/>
              <a:t>Biccus</a:t>
            </a:r>
            <a:r>
              <a:rPr lang="cs-CZ" sz="4800" dirty="0"/>
              <a:t> dává Merkurovi, co ztratil, [ať už je pachatelem] muž nebo chlap, ať </a:t>
            </a:r>
            <a:r>
              <a:rPr lang="cs-CZ" sz="4800" dirty="0">
                <a:effectLst>
                  <a:outerShdw blurRad="38100" dist="38100" dir="2700000" algn="tl">
                    <a:srgbClr val="000000">
                      <a:alpha val="43137"/>
                    </a:srgbClr>
                  </a:outerShdw>
                </a:effectLst>
              </a:rPr>
              <a:t>nemůže močit ani se vyprazdňovat </a:t>
            </a:r>
            <a:r>
              <a:rPr lang="cs-CZ" sz="4800" dirty="0"/>
              <a:t>ani mluvit ani spát ani bdít, mít se dobře a být zdravý, dokud [to] nedonese do Merkurovy svatyně… 	</a:t>
            </a:r>
          </a:p>
        </p:txBody>
      </p:sp>
    </p:spTree>
    <p:extLst>
      <p:ext uri="{BB962C8B-B14F-4D97-AF65-F5344CB8AC3E}">
        <p14:creationId xmlns:p14="http://schemas.microsoft.com/office/powerpoint/2010/main" val="2898716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latin typeface="+mn-lt"/>
              </a:rPr>
              <a:t>Tresty dle tabulek </a:t>
            </a:r>
            <a:r>
              <a:rPr lang="cs-CZ" dirty="0">
                <a:effectLst>
                  <a:outerShdw blurRad="38100" dist="38100" dir="2700000" algn="tl">
                    <a:srgbClr val="000000">
                      <a:alpha val="43137"/>
                    </a:srgbClr>
                  </a:outerShdw>
                </a:effectLst>
              </a:rPr>
              <a:t>– </a:t>
            </a:r>
            <a:r>
              <a:rPr lang="cs-CZ" dirty="0">
                <a:latin typeface="+mn-lt"/>
              </a:rPr>
              <a:t>krádež/podvod</a:t>
            </a:r>
            <a:br>
              <a:rPr lang="cs-CZ" dirty="0">
                <a:latin typeface="+mn-lt"/>
              </a:rPr>
            </a:br>
            <a:r>
              <a:rPr lang="cs-CZ" sz="3100" dirty="0">
                <a:latin typeface="+mn-lt"/>
              </a:rPr>
              <a:t>Mainz, </a:t>
            </a:r>
            <a:r>
              <a:rPr lang="cs-CZ" sz="3100" dirty="0" err="1">
                <a:latin typeface="+mn-lt"/>
              </a:rPr>
              <a:t>DTM</a:t>
            </a:r>
            <a:r>
              <a:rPr lang="cs-CZ" sz="3100" dirty="0">
                <a:latin typeface="+mn-lt"/>
              </a:rPr>
              <a:t> 1</a:t>
            </a:r>
            <a:r>
              <a:rPr lang="cs-CZ" sz="3100" dirty="0"/>
              <a:t> (1./2. stol. n. l.)</a:t>
            </a:r>
            <a:r>
              <a:rPr lang="cs-CZ" sz="3100" dirty="0">
                <a:latin typeface="+mn-lt"/>
              </a:rPr>
              <a:t>  </a:t>
            </a:r>
          </a:p>
        </p:txBody>
      </p:sp>
      <p:sp>
        <p:nvSpPr>
          <p:cNvPr id="3" name="Zástupný symbol pro obsah 2"/>
          <p:cNvSpPr>
            <a:spLocks noGrp="1"/>
          </p:cNvSpPr>
          <p:nvPr>
            <p:ph idx="1"/>
          </p:nvPr>
        </p:nvSpPr>
        <p:spPr/>
        <p:txBody>
          <a:bodyPr>
            <a:normAutofit/>
          </a:bodyPr>
          <a:lstStyle/>
          <a:p>
            <a:pPr marL="0" indent="0">
              <a:buNone/>
            </a:pPr>
            <a:r>
              <a:rPr lang="cs-CZ" sz="4000" dirty="0" err="1"/>
              <a:t>Verecunda</a:t>
            </a:r>
            <a:r>
              <a:rPr lang="cs-CZ" sz="4000" dirty="0"/>
              <a:t> a </a:t>
            </a:r>
            <a:r>
              <a:rPr lang="cs-CZ" sz="4000" dirty="0" err="1"/>
              <a:t>Paterna</a:t>
            </a:r>
            <a:r>
              <a:rPr lang="cs-CZ" sz="4000" dirty="0"/>
              <a:t>: tak ti je svěřuji, Velká Matko Bohů, jejich majetek… tak jako mě </a:t>
            </a:r>
            <a:r>
              <a:rPr lang="cs-CZ" sz="4000" dirty="0">
                <a:effectLst>
                  <a:outerShdw blurRad="38100" dist="38100" dir="2700000" algn="tl">
                    <a:srgbClr val="000000">
                      <a:alpha val="43137"/>
                    </a:srgbClr>
                  </a:outerShdw>
                </a:effectLst>
              </a:rPr>
              <a:t>připravily o moje věci a zdroje</a:t>
            </a:r>
            <a:r>
              <a:rPr lang="cs-CZ" sz="4000" dirty="0"/>
              <a:t>, prosím, ať jsou zničeny, ať se nemohou vykoupit ani obětí ovce, ani olověnými [tabulkami], ani zlatem, ani stříbrem z tvé moci, ale </a:t>
            </a:r>
            <a:r>
              <a:rPr lang="cs-CZ" sz="4000" dirty="0">
                <a:effectLst>
                  <a:outerShdw blurRad="38100" dist="38100" dir="2700000" algn="tl">
                    <a:srgbClr val="000000">
                      <a:alpha val="43137"/>
                    </a:srgbClr>
                  </a:outerShdw>
                </a:effectLst>
              </a:rPr>
              <a:t>ať je sežerou psi, červi a jiná potvorstva a jejich smrti ať přihlíží lidé.</a:t>
            </a:r>
          </a:p>
        </p:txBody>
      </p:sp>
    </p:spTree>
    <p:extLst>
      <p:ext uri="{BB962C8B-B14F-4D97-AF65-F5344CB8AC3E}">
        <p14:creationId xmlns:p14="http://schemas.microsoft.com/office/powerpoint/2010/main" val="3216435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normAutofit/>
          </a:bodyPr>
          <a:lstStyle/>
          <a:p>
            <a:pPr algn="ctr"/>
            <a:r>
              <a:rPr lang="cs-CZ" altLang="cs-CZ" b="1" dirty="0">
                <a:effectLst>
                  <a:outerShdw blurRad="38100" dist="38100" dir="2700000" algn="tl">
                    <a:srgbClr val="C0C0C0"/>
                  </a:outerShdw>
                </a:effectLst>
                <a:latin typeface="+mn-lt"/>
                <a:cs typeface="Arial" pitchFamily="34" charset="0"/>
              </a:rPr>
              <a:t>Tresty dle práva </a:t>
            </a:r>
          </a:p>
        </p:txBody>
      </p:sp>
      <p:sp>
        <p:nvSpPr>
          <p:cNvPr id="480259" name="Rectangle 3"/>
          <p:cNvSpPr>
            <a:spLocks noGrp="1" noChangeArrowheads="1"/>
          </p:cNvSpPr>
          <p:nvPr>
            <p:ph type="body" idx="1"/>
          </p:nvPr>
        </p:nvSpPr>
        <p:spPr>
          <a:xfrm>
            <a:off x="251520" y="1524000"/>
            <a:ext cx="8740080" cy="5073650"/>
          </a:xfrm>
        </p:spPr>
        <p:txBody>
          <a:bodyPr>
            <a:normAutofit/>
          </a:bodyPr>
          <a:lstStyle/>
          <a:p>
            <a:r>
              <a:rPr lang="cs-CZ" altLang="cs-CZ" sz="4000" b="0" dirty="0">
                <a:latin typeface="+mn-lt"/>
                <a:cs typeface="Arial" pitchFamily="34" charset="0"/>
              </a:rPr>
              <a:t>Krádež v noci – zabití</a:t>
            </a:r>
          </a:p>
          <a:p>
            <a:r>
              <a:rPr lang="cs-CZ" altLang="cs-CZ" sz="4000" dirty="0">
                <a:latin typeface="+mn-lt"/>
                <a:cs typeface="Arial" pitchFamily="34" charset="0"/>
              </a:rPr>
              <a:t>„Obyčejná“ krádež – x násobek její hodnoty jako pokuta</a:t>
            </a:r>
            <a:endParaRPr lang="cs-CZ" altLang="cs-CZ" sz="4000" b="0" dirty="0">
              <a:latin typeface="+mn-lt"/>
              <a:cs typeface="Arial" pitchFamily="34" charset="0"/>
            </a:endParaRPr>
          </a:p>
        </p:txBody>
      </p:sp>
    </p:spTree>
    <p:extLst>
      <p:ext uri="{BB962C8B-B14F-4D97-AF65-F5344CB8AC3E}">
        <p14:creationId xmlns:p14="http://schemas.microsoft.com/office/powerpoint/2010/main" val="240310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cs typeface="Arial" pitchFamily="34" charset="0"/>
              </a:rPr>
              <a:t>Zamezení výpovědi </a:t>
            </a:r>
            <a:br>
              <a:rPr lang="cs-CZ" b="1" dirty="0">
                <a:cs typeface="Arial" pitchFamily="34" charset="0"/>
              </a:rPr>
            </a:br>
            <a:r>
              <a:rPr lang="cs-CZ" sz="3100" dirty="0" err="1">
                <a:cs typeface="Arial" pitchFamily="34" charset="0"/>
              </a:rPr>
              <a:t>Aquincum</a:t>
            </a:r>
            <a:r>
              <a:rPr lang="cs-CZ" sz="3100" dirty="0">
                <a:cs typeface="Arial" pitchFamily="34" charset="0"/>
              </a:rPr>
              <a:t> (2./3. stol. n.l.)</a:t>
            </a:r>
            <a:endParaRPr lang="cs-CZ" sz="3100" dirty="0"/>
          </a:p>
        </p:txBody>
      </p:sp>
      <p:sp>
        <p:nvSpPr>
          <p:cNvPr id="3" name="Zástupný symbol pro obsah 2"/>
          <p:cNvSpPr>
            <a:spLocks noGrp="1"/>
          </p:cNvSpPr>
          <p:nvPr>
            <p:ph idx="1"/>
          </p:nvPr>
        </p:nvSpPr>
        <p:spPr/>
        <p:txBody>
          <a:bodyPr>
            <a:noAutofit/>
          </a:bodyPr>
          <a:lstStyle/>
          <a:p>
            <a:pPr marL="0" indent="0">
              <a:buNone/>
            </a:pPr>
            <a:r>
              <a:rPr lang="cs-CZ" sz="3600" dirty="0" err="1">
                <a:cs typeface="Arial" pitchFamily="34" charset="0"/>
              </a:rPr>
              <a:t>Iulia</a:t>
            </a:r>
            <a:r>
              <a:rPr lang="cs-CZ" sz="3600" dirty="0">
                <a:cs typeface="Arial" pitchFamily="34" charset="0"/>
              </a:rPr>
              <a:t> </a:t>
            </a:r>
            <a:r>
              <a:rPr lang="cs-CZ" sz="3600" dirty="0" err="1">
                <a:cs typeface="Arial" pitchFamily="34" charset="0"/>
              </a:rPr>
              <a:t>Nissa</a:t>
            </a:r>
            <a:r>
              <a:rPr lang="cs-CZ" sz="3600" dirty="0">
                <a:cs typeface="Arial" pitchFamily="34" charset="0"/>
              </a:rPr>
              <a:t> a </a:t>
            </a:r>
            <a:r>
              <a:rPr lang="cs-CZ" sz="3600" dirty="0" err="1">
                <a:cs typeface="Arial" pitchFamily="34" charset="0"/>
              </a:rPr>
              <a:t>Gaius</a:t>
            </a:r>
            <a:r>
              <a:rPr lang="cs-CZ" sz="3600" dirty="0">
                <a:cs typeface="Arial" pitchFamily="34" charset="0"/>
              </a:rPr>
              <a:t> </a:t>
            </a:r>
            <a:r>
              <a:rPr lang="cs-CZ" sz="3600" dirty="0" err="1">
                <a:cs typeface="Arial" pitchFamily="34" charset="0"/>
              </a:rPr>
              <a:t>Mutilius</a:t>
            </a:r>
            <a:r>
              <a:rPr lang="cs-CZ" sz="3600" dirty="0">
                <a:cs typeface="Arial" pitchFamily="34" charset="0"/>
              </a:rPr>
              <a:t>, </a:t>
            </a:r>
            <a:r>
              <a:rPr lang="cs-CZ" sz="3600" b="1" dirty="0">
                <a:cs typeface="Arial" pitchFamily="34" charset="0"/>
              </a:rPr>
              <a:t>ať nemůže jednat proti </a:t>
            </a:r>
            <a:r>
              <a:rPr lang="cs-CZ" sz="3600" b="1" dirty="0" err="1">
                <a:cs typeface="Arial" pitchFamily="34" charset="0"/>
              </a:rPr>
              <a:t>Oceanovi</a:t>
            </a:r>
            <a:r>
              <a:rPr lang="cs-CZ" sz="3600" b="1" dirty="0">
                <a:cs typeface="Arial" pitchFamily="34" charset="0"/>
              </a:rPr>
              <a:t>.</a:t>
            </a:r>
            <a:r>
              <a:rPr lang="cs-CZ" sz="3600" dirty="0">
                <a:cs typeface="Arial" pitchFamily="34" charset="0"/>
              </a:rPr>
              <a:t>.. </a:t>
            </a:r>
            <a:r>
              <a:rPr lang="cs-CZ" sz="3600" dirty="0" err="1">
                <a:cs typeface="Arial" pitchFamily="34" charset="0"/>
              </a:rPr>
              <a:t>Gaius</a:t>
            </a:r>
            <a:r>
              <a:rPr lang="cs-CZ" sz="3600" dirty="0">
                <a:cs typeface="Arial" pitchFamily="34" charset="0"/>
              </a:rPr>
              <a:t>, ať nemůže jednat proti </a:t>
            </a:r>
            <a:r>
              <a:rPr lang="cs-CZ" sz="3600" dirty="0" err="1">
                <a:cs typeface="Arial" pitchFamily="34" charset="0"/>
              </a:rPr>
              <a:t>Felicionovi</a:t>
            </a:r>
            <a:r>
              <a:rPr lang="cs-CZ" sz="3600" dirty="0">
                <a:cs typeface="Arial" pitchFamily="34" charset="0"/>
              </a:rPr>
              <a:t>… Jazyk </a:t>
            </a:r>
            <a:r>
              <a:rPr lang="cs-CZ" sz="3600" dirty="0" err="1">
                <a:cs typeface="Arial" pitchFamily="34" charset="0"/>
              </a:rPr>
              <a:t>Eunika</a:t>
            </a:r>
            <a:r>
              <a:rPr lang="cs-CZ" sz="3600" dirty="0">
                <a:cs typeface="Arial" pitchFamily="34" charset="0"/>
              </a:rPr>
              <a:t> </a:t>
            </a:r>
            <a:r>
              <a:rPr lang="cs-CZ" sz="3600" dirty="0" err="1">
                <a:cs typeface="Arial" pitchFamily="34" charset="0"/>
              </a:rPr>
              <a:t>Sura</a:t>
            </a:r>
            <a:r>
              <a:rPr lang="cs-CZ" sz="3600" dirty="0">
                <a:cs typeface="Arial" pitchFamily="34" charset="0"/>
              </a:rPr>
              <a:t>, ať nemůže proti </a:t>
            </a:r>
            <a:r>
              <a:rPr lang="cs-CZ" sz="3600" dirty="0" err="1">
                <a:cs typeface="Arial" pitchFamily="34" charset="0"/>
              </a:rPr>
              <a:t>Oceanovi</a:t>
            </a:r>
            <a:r>
              <a:rPr lang="cs-CZ" sz="3600" dirty="0">
                <a:cs typeface="Arial" pitchFamily="34" charset="0"/>
              </a:rPr>
              <a:t>… jazyk </a:t>
            </a:r>
            <a:r>
              <a:rPr lang="cs-CZ" sz="3600" dirty="0" err="1">
                <a:cs typeface="Arial" pitchFamily="34" charset="0"/>
              </a:rPr>
              <a:t>Asselionův</a:t>
            </a:r>
            <a:r>
              <a:rPr lang="cs-CZ" sz="3600" dirty="0">
                <a:cs typeface="Arial" pitchFamily="34" charset="0"/>
              </a:rPr>
              <a:t>, </a:t>
            </a:r>
            <a:r>
              <a:rPr lang="cs-CZ" sz="3600" dirty="0">
                <a:effectLst>
                  <a:outerShdw blurRad="38100" dist="38100" dir="2700000" algn="tl">
                    <a:srgbClr val="000000">
                      <a:alpha val="43137"/>
                    </a:srgbClr>
                  </a:outerShdw>
                </a:effectLst>
                <a:cs typeface="Arial" pitchFamily="34" charset="0"/>
              </a:rPr>
              <a:t>ať nemůže proti </a:t>
            </a:r>
            <a:r>
              <a:rPr lang="cs-CZ" sz="3600" dirty="0" err="1">
                <a:effectLst>
                  <a:outerShdw blurRad="38100" dist="38100" dir="2700000" algn="tl">
                    <a:srgbClr val="000000">
                      <a:alpha val="43137"/>
                    </a:srgbClr>
                  </a:outerShdw>
                </a:effectLst>
                <a:cs typeface="Arial" pitchFamily="34" charset="0"/>
              </a:rPr>
              <a:t>Oceanovi</a:t>
            </a:r>
            <a:r>
              <a:rPr lang="cs-CZ" sz="3600" dirty="0">
                <a:effectLst>
                  <a:outerShdw blurRad="38100" dist="38100" dir="2700000" algn="tl">
                    <a:srgbClr val="000000">
                      <a:alpha val="43137"/>
                    </a:srgbClr>
                  </a:outerShdw>
                </a:effectLst>
                <a:cs typeface="Arial" pitchFamily="34" charset="0"/>
              </a:rPr>
              <a:t> jednat, vypovídat… </a:t>
            </a:r>
            <a:r>
              <a:rPr lang="cs-CZ" sz="3600" dirty="0" err="1">
                <a:cs typeface="Arial" pitchFamily="34" charset="0"/>
              </a:rPr>
              <a:t>Decebalův</a:t>
            </a:r>
            <a:r>
              <a:rPr lang="cs-CZ" sz="3600" dirty="0">
                <a:cs typeface="Arial" pitchFamily="34" charset="0"/>
              </a:rPr>
              <a:t> jazyk a [</a:t>
            </a:r>
            <a:r>
              <a:rPr lang="cs-CZ" sz="3600" dirty="0" err="1">
                <a:cs typeface="Arial" pitchFamily="34" charset="0"/>
              </a:rPr>
              <a:t>Decebalus</a:t>
            </a:r>
            <a:r>
              <a:rPr lang="cs-CZ" sz="3600" dirty="0">
                <a:cs typeface="Arial" pitchFamily="34" charset="0"/>
              </a:rPr>
              <a:t> jako osoba], </a:t>
            </a:r>
            <a:r>
              <a:rPr lang="cs-CZ" sz="3600" dirty="0">
                <a:effectLst>
                  <a:outerShdw blurRad="38100" dist="38100" dir="2700000" algn="tl">
                    <a:srgbClr val="000000">
                      <a:alpha val="43137"/>
                    </a:srgbClr>
                  </a:outerShdw>
                </a:effectLst>
                <a:cs typeface="Arial" pitchFamily="34" charset="0"/>
              </a:rPr>
              <a:t>ať nemůže jednat proti </a:t>
            </a:r>
            <a:r>
              <a:rPr lang="cs-CZ" sz="3600" dirty="0" err="1">
                <a:effectLst>
                  <a:outerShdw blurRad="38100" dist="38100" dir="2700000" algn="tl">
                    <a:srgbClr val="000000">
                      <a:alpha val="43137"/>
                    </a:srgbClr>
                  </a:outerShdw>
                </a:effectLst>
                <a:cs typeface="Arial" pitchFamily="34" charset="0"/>
              </a:rPr>
              <a:t>Oceanovi</a:t>
            </a:r>
            <a:r>
              <a:rPr lang="cs-CZ" sz="3600" dirty="0">
                <a:effectLst>
                  <a:outerShdw blurRad="38100" dist="38100" dir="2700000" algn="tl">
                    <a:srgbClr val="000000">
                      <a:alpha val="43137"/>
                    </a:srgbClr>
                  </a:outerShdw>
                </a:effectLst>
                <a:cs typeface="Arial" pitchFamily="34" charset="0"/>
              </a:rPr>
              <a:t>. </a:t>
            </a:r>
            <a:r>
              <a:rPr lang="cs-CZ" sz="3600" dirty="0">
                <a:cs typeface="Arial" pitchFamily="34" charset="0"/>
              </a:rPr>
              <a:t>Tak, jako já píšu pokrouceným rydlem, tak ať jsou jejich jazyky pokrouceny, aby nemohli jednat proti…</a:t>
            </a:r>
            <a:endParaRPr lang="cs-CZ" sz="3600" dirty="0"/>
          </a:p>
        </p:txBody>
      </p:sp>
    </p:spTree>
    <p:extLst>
      <p:ext uri="{BB962C8B-B14F-4D97-AF65-F5344CB8AC3E}">
        <p14:creationId xmlns:p14="http://schemas.microsoft.com/office/powerpoint/2010/main" val="414530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latin typeface="+mn-lt"/>
              </a:rPr>
              <a:t>Tabulka z </a:t>
            </a:r>
            <a:r>
              <a:rPr lang="cs-CZ" dirty="0" err="1">
                <a:latin typeface="+mn-lt"/>
              </a:rPr>
              <a:t>Dax</a:t>
            </a:r>
            <a:r>
              <a:rPr lang="cs-CZ" dirty="0">
                <a:latin typeface="+mn-lt"/>
              </a:rPr>
              <a:t>/</a:t>
            </a:r>
            <a:r>
              <a:rPr lang="cs-CZ" dirty="0" err="1">
                <a:latin typeface="+mn-lt"/>
              </a:rPr>
              <a:t>Landes</a:t>
            </a:r>
            <a:r>
              <a:rPr lang="cs-CZ" dirty="0">
                <a:latin typeface="+mn-lt"/>
              </a:rPr>
              <a:t> z Galie </a:t>
            </a:r>
            <a:br>
              <a:rPr lang="cs-CZ" dirty="0">
                <a:latin typeface="+mn-lt"/>
              </a:rPr>
            </a:br>
            <a:r>
              <a:rPr lang="cs-CZ" sz="3100" b="1" dirty="0">
                <a:latin typeface="+mn-lt"/>
              </a:rPr>
              <a:t>dfx.</a:t>
            </a:r>
            <a:r>
              <a:rPr lang="cs-CZ" sz="3100" dirty="0">
                <a:latin typeface="+mn-lt"/>
              </a:rPr>
              <a:t>4.3.2/1  (4./ 5. stol. n. l.)</a:t>
            </a:r>
          </a:p>
        </p:txBody>
      </p:sp>
      <p:sp>
        <p:nvSpPr>
          <p:cNvPr id="3" name="Zástupný symbol pro obsah 2"/>
          <p:cNvSpPr>
            <a:spLocks noGrp="1"/>
          </p:cNvSpPr>
          <p:nvPr>
            <p:ph sz="half" idx="1"/>
          </p:nvPr>
        </p:nvSpPr>
        <p:spPr/>
        <p:txBody>
          <a:bodyPr>
            <a:noAutofit/>
          </a:bodyPr>
          <a:lstStyle/>
          <a:p>
            <a:pPr marL="0" indent="0">
              <a:spcBef>
                <a:spcPts val="0"/>
              </a:spcBef>
              <a:buNone/>
            </a:pPr>
            <a:r>
              <a:rPr lang="cs-CZ" sz="2000" dirty="0">
                <a:latin typeface="+mn-lt"/>
              </a:rPr>
              <a:t>LEONTIO 	BO</a:t>
            </a:r>
          </a:p>
          <a:p>
            <a:pPr marL="0" indent="0">
              <a:spcBef>
                <a:spcPts val="0"/>
              </a:spcBef>
              <a:buNone/>
            </a:pPr>
            <a:r>
              <a:rPr lang="cs-CZ" sz="2000" dirty="0">
                <a:latin typeface="+mn-lt"/>
              </a:rPr>
              <a:t>T/F LEONTIO	LAVE</a:t>
            </a:r>
          </a:p>
          <a:p>
            <a:pPr marL="0" indent="0">
              <a:spcBef>
                <a:spcPts val="0"/>
              </a:spcBef>
              <a:buNone/>
            </a:pPr>
            <a:r>
              <a:rPr lang="cs-CZ" sz="2000" dirty="0">
                <a:latin typeface="+mn-lt"/>
              </a:rPr>
              <a:t>+ DEIDIO	RUNT</a:t>
            </a:r>
          </a:p>
          <a:p>
            <a:pPr marL="0" indent="0">
              <a:spcBef>
                <a:spcPts val="0"/>
              </a:spcBef>
              <a:buNone/>
            </a:pPr>
            <a:r>
              <a:rPr lang="cs-CZ" sz="2000" dirty="0">
                <a:latin typeface="+mn-lt"/>
              </a:rPr>
              <a:t>IOVINO		MANUS</a:t>
            </a:r>
          </a:p>
          <a:p>
            <a:pPr marL="0" indent="0">
              <a:spcBef>
                <a:spcPts val="0"/>
              </a:spcBef>
              <a:buNone/>
            </a:pPr>
            <a:r>
              <a:rPr lang="cs-CZ" sz="2000" dirty="0">
                <a:latin typeface="+mn-lt"/>
              </a:rPr>
              <a:t>PEDIS QUI CUM QUI LE + ANUE</a:t>
            </a:r>
          </a:p>
          <a:p>
            <a:pPr marL="0" indent="0">
              <a:spcBef>
                <a:spcPts val="0"/>
              </a:spcBef>
              <a:buNone/>
            </a:pPr>
            <a:r>
              <a:rPr lang="cs-CZ" sz="2000" dirty="0">
                <a:latin typeface="+mn-lt"/>
              </a:rPr>
              <a:t>+ CULI QUI + I ++</a:t>
            </a:r>
          </a:p>
          <a:p>
            <a:pPr marL="0" indent="0">
              <a:spcBef>
                <a:spcPts val="0"/>
              </a:spcBef>
              <a:buNone/>
            </a:pPr>
            <a:r>
              <a:rPr lang="cs-CZ" sz="2000" dirty="0">
                <a:latin typeface="+mn-lt"/>
              </a:rPr>
              <a:t>IMM + RIO I/ IMM + RGO</a:t>
            </a:r>
          </a:p>
          <a:p>
            <a:pPr marL="0" indent="0">
              <a:spcBef>
                <a:spcPts val="0"/>
              </a:spcBef>
              <a:buNone/>
            </a:pPr>
            <a:r>
              <a:rPr lang="cs-CZ" sz="2000" dirty="0">
                <a:latin typeface="+mn-lt"/>
              </a:rPr>
              <a:t>RU++ E+</a:t>
            </a:r>
          </a:p>
          <a:p>
            <a:pPr marL="0" indent="0">
              <a:buNone/>
            </a:pPr>
            <a:r>
              <a:rPr lang="cs-CZ" dirty="0">
                <a:latin typeface="+mn-lt"/>
              </a:rPr>
              <a:t>„</a:t>
            </a:r>
            <a:r>
              <a:rPr lang="cs-CZ" sz="3200" dirty="0" err="1">
                <a:latin typeface="+mn-lt"/>
              </a:rPr>
              <a:t>Leontiovi</a:t>
            </a:r>
            <a:r>
              <a:rPr lang="cs-CZ" sz="3200" dirty="0">
                <a:latin typeface="+mn-lt"/>
              </a:rPr>
              <a:t>, synovi </a:t>
            </a:r>
            <a:r>
              <a:rPr lang="cs-CZ" sz="3200" dirty="0" err="1">
                <a:latin typeface="+mn-lt"/>
              </a:rPr>
              <a:t>Leontia</a:t>
            </a:r>
            <a:r>
              <a:rPr lang="cs-CZ" sz="3200" dirty="0">
                <a:latin typeface="+mn-lt"/>
              </a:rPr>
              <a:t>, </a:t>
            </a:r>
            <a:r>
              <a:rPr lang="cs-CZ" sz="3200" dirty="0" err="1">
                <a:latin typeface="+mn-lt"/>
              </a:rPr>
              <a:t>Didiovi</a:t>
            </a:r>
            <a:r>
              <a:rPr lang="cs-CZ" sz="3200" dirty="0">
                <a:latin typeface="+mn-lt"/>
              </a:rPr>
              <a:t>, </a:t>
            </a:r>
            <a:r>
              <a:rPr lang="cs-CZ" sz="3200" dirty="0" err="1">
                <a:latin typeface="+mn-lt"/>
              </a:rPr>
              <a:t>Iovinovi</a:t>
            </a:r>
            <a:r>
              <a:rPr lang="cs-CZ" sz="3200" dirty="0">
                <a:latin typeface="+mn-lt"/>
              </a:rPr>
              <a:t> ukradli… ruce, nohy a oči toho, kdo ukradl prsten, potápím.“</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33223" y="1850073"/>
            <a:ext cx="3146367" cy="4526280"/>
          </a:xfrm>
          <a:prstGeom prst="rect">
            <a:avLst/>
          </a:prstGeom>
        </p:spPr>
      </p:pic>
    </p:spTree>
    <p:extLst>
      <p:ext uri="{BB962C8B-B14F-4D97-AF65-F5344CB8AC3E}">
        <p14:creationId xmlns:p14="http://schemas.microsoft.com/office/powerpoint/2010/main" val="1937321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0648"/>
            <a:ext cx="8784976" cy="1206360"/>
          </a:xfrm>
        </p:spPr>
        <p:txBody>
          <a:bodyPr>
            <a:normAutofit/>
          </a:bodyPr>
          <a:lstStyle/>
          <a:p>
            <a:r>
              <a:rPr lang="cs-CZ" b="1" dirty="0">
                <a:cs typeface="Arial" pitchFamily="34" charset="0"/>
              </a:rPr>
              <a:t>Zamezení výpovědi</a:t>
            </a:r>
            <a:br>
              <a:rPr lang="cs-CZ" b="1" dirty="0">
                <a:cs typeface="Arial" pitchFamily="34" charset="0"/>
              </a:rPr>
            </a:br>
            <a:r>
              <a:rPr lang="cs-CZ" sz="2800" dirty="0">
                <a:cs typeface="Arial" pitchFamily="34" charset="0"/>
              </a:rPr>
              <a:t>Kartágo, dfx.11.1.1./5  (2./3. stol. n. l.)</a:t>
            </a:r>
            <a:endParaRPr lang="cs-CZ" sz="2800" dirty="0">
              <a:latin typeface="+mn-lt"/>
              <a:cs typeface="Arial" pitchFamily="34" charset="0"/>
            </a:endParaRPr>
          </a:p>
        </p:txBody>
      </p:sp>
      <p:sp>
        <p:nvSpPr>
          <p:cNvPr id="3" name="Zástupný symbol pro obsah 2"/>
          <p:cNvSpPr>
            <a:spLocks noGrp="1"/>
          </p:cNvSpPr>
          <p:nvPr>
            <p:ph sz="quarter" idx="1"/>
          </p:nvPr>
        </p:nvSpPr>
        <p:spPr/>
        <p:txBody>
          <a:bodyPr>
            <a:normAutofit lnSpcReduction="10000"/>
          </a:bodyPr>
          <a:lstStyle/>
          <a:p>
            <a:pPr marL="0" indent="0">
              <a:spcBef>
                <a:spcPts val="1200"/>
              </a:spcBef>
              <a:buNone/>
            </a:pPr>
            <a:r>
              <a:rPr lang="cs-CZ" sz="4400" dirty="0"/>
              <a:t>Uvádím jeho [jméno?] a [jména?] těch, která jsem vyryl, </a:t>
            </a:r>
            <a:r>
              <a:rPr lang="cs-CZ" sz="4400" dirty="0">
                <a:effectLst>
                  <a:outerShdw blurRad="38100" dist="38100" dir="2700000" algn="tl">
                    <a:srgbClr val="000000">
                      <a:alpha val="43137"/>
                    </a:srgbClr>
                  </a:outerShdw>
                </a:effectLst>
              </a:rPr>
              <a:t>učiň, ať jsou němí vůči </a:t>
            </a:r>
            <a:r>
              <a:rPr lang="cs-CZ" sz="4400" dirty="0" err="1">
                <a:effectLst>
                  <a:outerShdw blurRad="38100" dist="38100" dir="2700000" algn="tl">
                    <a:srgbClr val="000000">
                      <a:alpha val="43137"/>
                    </a:srgbClr>
                  </a:outerShdw>
                </a:effectLst>
              </a:rPr>
              <a:t>Atlose</a:t>
            </a:r>
            <a:r>
              <a:rPr lang="cs-CZ" sz="4400" dirty="0"/>
              <a:t>, </a:t>
            </a:r>
            <a:r>
              <a:rPr lang="cs-CZ" sz="4400" dirty="0">
                <a:effectLst>
                  <a:outerShdw blurRad="38100" dist="38100" dir="2700000" algn="tl">
                    <a:srgbClr val="000000">
                      <a:alpha val="43137"/>
                    </a:srgbClr>
                  </a:outerShdw>
                </a:effectLst>
              </a:rPr>
              <a:t>svazuji a poutám jejich jazyky uprostřed, vzadu i vpředu, aby proti nám nemohli vypovídat.</a:t>
            </a:r>
            <a:r>
              <a:rPr lang="cs-CZ" sz="4400" dirty="0"/>
              <a:t> Učiň, ať jsou </a:t>
            </a:r>
            <a:r>
              <a:rPr lang="cs-CZ" sz="4400" dirty="0" err="1"/>
              <a:t>Crispus</a:t>
            </a:r>
            <a:r>
              <a:rPr lang="cs-CZ" sz="4400" dirty="0"/>
              <a:t> a </a:t>
            </a:r>
            <a:r>
              <a:rPr lang="cs-CZ" sz="4400" dirty="0" err="1"/>
              <a:t>Marinus</a:t>
            </a:r>
            <a:r>
              <a:rPr lang="cs-CZ" sz="4400" dirty="0"/>
              <a:t> němí, naprosto oněmělí, němí. Poutám jejich jazyky…</a:t>
            </a:r>
            <a:endParaRPr lang="cs-CZ" sz="4400" dirty="0">
              <a:latin typeface="Arial" pitchFamily="34" charset="0"/>
              <a:cs typeface="Arial" pitchFamily="34" charset="0"/>
            </a:endParaRPr>
          </a:p>
        </p:txBody>
      </p:sp>
    </p:spTree>
    <p:extLst>
      <p:ext uri="{BB962C8B-B14F-4D97-AF65-F5344CB8AC3E}">
        <p14:creationId xmlns:p14="http://schemas.microsoft.com/office/powerpoint/2010/main" val="4074373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cs typeface="Arial" pitchFamily="34" charset="0"/>
              </a:rPr>
              <a:t>Zamezení výpovědi</a:t>
            </a:r>
            <a:br>
              <a:rPr lang="cs-CZ" b="1" dirty="0">
                <a:cs typeface="Arial" pitchFamily="34" charset="0"/>
              </a:rPr>
            </a:br>
            <a:r>
              <a:rPr lang="cs-CZ" sz="3100" dirty="0">
                <a:cs typeface="Arial" pitchFamily="34" charset="0"/>
              </a:rPr>
              <a:t>Kartágo, dfx.11.1.1./8  (2./3. stol. n. l.)</a:t>
            </a:r>
            <a:endParaRPr lang="cs-CZ" sz="3100" dirty="0">
              <a:latin typeface="+mn-lt"/>
            </a:endParaRPr>
          </a:p>
        </p:txBody>
      </p:sp>
      <p:sp>
        <p:nvSpPr>
          <p:cNvPr id="3" name="Zástupný symbol pro obsah 2"/>
          <p:cNvSpPr>
            <a:spLocks noGrp="1"/>
          </p:cNvSpPr>
          <p:nvPr>
            <p:ph idx="1"/>
          </p:nvPr>
        </p:nvSpPr>
        <p:spPr/>
        <p:txBody>
          <a:bodyPr>
            <a:normAutofit/>
          </a:bodyPr>
          <a:lstStyle/>
          <a:p>
            <a:pPr marL="0" indent="0">
              <a:buNone/>
            </a:pPr>
            <a:r>
              <a:rPr lang="cs-CZ" sz="3600" dirty="0"/>
              <a:t>[Jména proklínaných osob, pravděpodobně propuštěnců a propuš­těnek] Tak jako tato jména [jsem odevzdal podsvětním bohům, tak ať všichni vůči] mně oněmí [a nemohou mluvit.] </a:t>
            </a:r>
            <a:r>
              <a:rPr lang="cs-CZ" sz="3600" dirty="0">
                <a:effectLst>
                  <a:outerShdw blurRad="38100" dist="38100" dir="2700000" algn="tl">
                    <a:srgbClr val="000000">
                      <a:alpha val="43137"/>
                    </a:srgbClr>
                  </a:outerShdw>
                </a:effectLst>
              </a:rPr>
              <a:t>[Tak jako] jsem tomuto kohoutovi zaživa vyrval a probodl jazyk, tak</a:t>
            </a:r>
            <a:r>
              <a:rPr lang="cs-CZ" sz="3600" dirty="0"/>
              <a:t> </a:t>
            </a:r>
            <a:r>
              <a:rPr lang="cs-CZ" sz="3600" dirty="0">
                <a:effectLst>
                  <a:outerShdw blurRad="38100" dist="38100" dir="2700000" algn="tl">
                    <a:srgbClr val="000000">
                      <a:alpha val="43137"/>
                    </a:srgbClr>
                  </a:outerShdw>
                </a:effectLst>
              </a:rPr>
              <a:t>ať jazyky mých nepřátel vůči mně oněmí. </a:t>
            </a:r>
            <a:r>
              <a:rPr lang="cs-CZ" sz="3600" dirty="0"/>
              <a:t>Tak, pokud by se někdo odvážil vypovídat proti mně, ať jeho [snažení] přijde vniveč…</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b="1" dirty="0">
                <a:latin typeface="+mn-lt"/>
                <a:cs typeface="Arial" pitchFamily="34" charset="0"/>
              </a:rPr>
              <a:t>Svědectví a jeho význam v soudním procesu </a:t>
            </a:r>
          </a:p>
        </p:txBody>
      </p:sp>
      <p:sp>
        <p:nvSpPr>
          <p:cNvPr id="3" name="Zástupný symbol pro obsah 2"/>
          <p:cNvSpPr>
            <a:spLocks noGrp="1"/>
          </p:cNvSpPr>
          <p:nvPr>
            <p:ph sz="quarter" idx="1"/>
          </p:nvPr>
        </p:nvSpPr>
        <p:spPr>
          <a:xfrm>
            <a:off x="251520" y="1447800"/>
            <a:ext cx="8435280" cy="5149552"/>
          </a:xfrm>
        </p:spPr>
        <p:txBody>
          <a:bodyPr>
            <a:normAutofit/>
          </a:bodyPr>
          <a:lstStyle/>
          <a:p>
            <a:r>
              <a:rPr lang="cs-CZ" sz="4000" dirty="0" err="1">
                <a:latin typeface="+mn-lt"/>
                <a:cs typeface="Arial" pitchFamily="34" charset="0"/>
              </a:rPr>
              <a:t>Dig</a:t>
            </a:r>
            <a:r>
              <a:rPr lang="cs-CZ" sz="4000" dirty="0">
                <a:latin typeface="+mn-lt"/>
                <a:cs typeface="Arial" pitchFamily="34" charset="0"/>
              </a:rPr>
              <a:t>. 22, 3, 2 </a:t>
            </a:r>
            <a:r>
              <a:rPr lang="cs-CZ" sz="4000" dirty="0" err="1">
                <a:latin typeface="+mn-lt"/>
                <a:cs typeface="Arial" pitchFamily="34" charset="0"/>
              </a:rPr>
              <a:t>Paulus</a:t>
            </a:r>
            <a:r>
              <a:rPr lang="cs-CZ" sz="4000" dirty="0">
                <a:latin typeface="+mn-lt"/>
                <a:cs typeface="Arial" pitchFamily="34" charset="0"/>
              </a:rPr>
              <a:t> 69 ad </a:t>
            </a:r>
            <a:r>
              <a:rPr lang="cs-CZ" sz="4000" dirty="0" err="1">
                <a:latin typeface="+mn-lt"/>
                <a:cs typeface="Arial" pitchFamily="34" charset="0"/>
              </a:rPr>
              <a:t>edictum</a:t>
            </a:r>
            <a:r>
              <a:rPr lang="cs-CZ" sz="4000" dirty="0">
                <a:latin typeface="+mn-lt"/>
                <a:cs typeface="Arial" pitchFamily="34" charset="0"/>
              </a:rPr>
              <a:t> </a:t>
            </a:r>
            <a:r>
              <a:rPr lang="cs-CZ" sz="4000" i="1" dirty="0" err="1">
                <a:latin typeface="+mn-lt"/>
                <a:cs typeface="Arial" pitchFamily="34" charset="0"/>
              </a:rPr>
              <a:t>Ei</a:t>
            </a:r>
            <a:r>
              <a:rPr lang="cs-CZ" sz="4000" i="1" dirty="0">
                <a:latin typeface="+mn-lt"/>
                <a:cs typeface="Arial" pitchFamily="34" charset="0"/>
              </a:rPr>
              <a:t> </a:t>
            </a:r>
            <a:r>
              <a:rPr lang="cs-CZ" sz="4000" i="1" dirty="0" err="1">
                <a:latin typeface="+mn-lt"/>
                <a:cs typeface="Arial" pitchFamily="34" charset="0"/>
              </a:rPr>
              <a:t>incumbit</a:t>
            </a:r>
            <a:r>
              <a:rPr lang="cs-CZ" sz="4000" i="1" dirty="0">
                <a:latin typeface="+mn-lt"/>
                <a:cs typeface="Arial" pitchFamily="34" charset="0"/>
              </a:rPr>
              <a:t> </a:t>
            </a:r>
            <a:r>
              <a:rPr lang="cs-CZ" sz="4000" i="1" dirty="0" err="1">
                <a:latin typeface="+mn-lt"/>
                <a:cs typeface="Arial" pitchFamily="34" charset="0"/>
              </a:rPr>
              <a:t>probatio</a:t>
            </a:r>
            <a:r>
              <a:rPr lang="cs-CZ" sz="4000" i="1" dirty="0">
                <a:latin typeface="+mn-lt"/>
                <a:cs typeface="Arial" pitchFamily="34" charset="0"/>
              </a:rPr>
              <a:t> </a:t>
            </a:r>
            <a:r>
              <a:rPr lang="cs-CZ" sz="4000" i="1" dirty="0" err="1">
                <a:latin typeface="+mn-lt"/>
                <a:cs typeface="Arial" pitchFamily="34" charset="0"/>
              </a:rPr>
              <a:t>qui</a:t>
            </a:r>
            <a:r>
              <a:rPr lang="cs-CZ" sz="4000" i="1" dirty="0">
                <a:latin typeface="+mn-lt"/>
                <a:cs typeface="Arial" pitchFamily="34" charset="0"/>
              </a:rPr>
              <a:t> </a:t>
            </a:r>
            <a:r>
              <a:rPr lang="cs-CZ" sz="4000" i="1" dirty="0" err="1">
                <a:latin typeface="+mn-lt"/>
                <a:cs typeface="Arial" pitchFamily="34" charset="0"/>
              </a:rPr>
              <a:t>dicit</a:t>
            </a:r>
            <a:r>
              <a:rPr lang="cs-CZ" sz="4000" i="1" dirty="0">
                <a:latin typeface="+mn-lt"/>
                <a:cs typeface="Arial" pitchFamily="34" charset="0"/>
              </a:rPr>
              <a:t>, non </a:t>
            </a:r>
            <a:r>
              <a:rPr lang="cs-CZ" sz="4000" i="1" dirty="0" err="1">
                <a:latin typeface="+mn-lt"/>
                <a:cs typeface="Arial" pitchFamily="34" charset="0"/>
              </a:rPr>
              <a:t>qui</a:t>
            </a:r>
            <a:r>
              <a:rPr lang="cs-CZ" sz="4000" i="1" dirty="0">
                <a:latin typeface="+mn-lt"/>
                <a:cs typeface="Arial" pitchFamily="34" charset="0"/>
              </a:rPr>
              <a:t> </a:t>
            </a:r>
            <a:r>
              <a:rPr lang="cs-CZ" sz="4000" i="1" dirty="0" err="1">
                <a:latin typeface="+mn-lt"/>
                <a:cs typeface="Arial" pitchFamily="34" charset="0"/>
              </a:rPr>
              <a:t>negat</a:t>
            </a:r>
            <a:r>
              <a:rPr lang="cs-CZ" sz="4000" dirty="0">
                <a:latin typeface="+mn-lt"/>
                <a:cs typeface="Arial" pitchFamily="34" charset="0"/>
              </a:rPr>
              <a:t>. </a:t>
            </a:r>
          </a:p>
          <a:p>
            <a:r>
              <a:rPr lang="cs-CZ" sz="4000" dirty="0">
                <a:latin typeface="+mn-lt"/>
                <a:cs typeface="Arial" pitchFamily="34" charset="0"/>
              </a:rPr>
              <a:t>Ten má dokazovat, kdo tvrdí, ne ten, kdo popírá.</a:t>
            </a:r>
          </a:p>
          <a:p>
            <a:r>
              <a:rPr lang="cs-CZ" sz="4000" dirty="0">
                <a:latin typeface="+mn-lt"/>
                <a:cs typeface="Arial" pitchFamily="34" charset="0"/>
              </a:rPr>
              <a:t>Základní zásada dokazování je unesení důkazního břemene </a:t>
            </a:r>
            <a:r>
              <a:rPr lang="cs-CZ" sz="4000" i="1" dirty="0" err="1">
                <a:latin typeface="+mn-lt"/>
                <a:cs typeface="Arial" pitchFamily="34" charset="0"/>
              </a:rPr>
              <a:t>onus</a:t>
            </a:r>
            <a:r>
              <a:rPr lang="cs-CZ" sz="4000" i="1" dirty="0">
                <a:latin typeface="+mn-lt"/>
                <a:cs typeface="Arial" pitchFamily="34" charset="0"/>
              </a:rPr>
              <a:t> probandi.</a:t>
            </a:r>
            <a:endParaRPr lang="cs-CZ" sz="4000" dirty="0">
              <a:latin typeface="+mn-lt"/>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Svědectví</a:t>
            </a:r>
          </a:p>
        </p:txBody>
      </p:sp>
      <p:pic>
        <p:nvPicPr>
          <p:cNvPr id="4" name="Zástupný symbol pro obsah 3"/>
          <p:cNvPicPr>
            <a:picLocks noGrp="1"/>
          </p:cNvPicPr>
          <p:nvPr>
            <p:ph idx="1"/>
          </p:nvPr>
        </p:nvPicPr>
        <p:blipFill>
          <a:blip r:embed="rId2" cstate="print"/>
          <a:srcRect l="21979" t="25738" r="18446" b="19409"/>
          <a:stretch>
            <a:fillRect/>
          </a:stretch>
        </p:blipFill>
        <p:spPr bwMode="auto">
          <a:xfrm>
            <a:off x="0" y="1556792"/>
            <a:ext cx="8856984" cy="5040560"/>
          </a:xfrm>
          <a:prstGeom prst="rect">
            <a:avLst/>
          </a:prstGeom>
          <a:noFill/>
          <a:ln w="9525">
            <a:noFill/>
            <a:miter lim="800000"/>
            <a:headEnd/>
            <a:tailEnd/>
          </a:ln>
        </p:spPr>
      </p:pic>
    </p:spTree>
    <p:extLst>
      <p:ext uri="{BB962C8B-B14F-4D97-AF65-F5344CB8AC3E}">
        <p14:creationId xmlns:p14="http://schemas.microsoft.com/office/powerpoint/2010/main" val="680213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cs typeface="Arial" pitchFamily="34" charset="0"/>
              </a:rPr>
              <a:t>Podvod </a:t>
            </a:r>
            <a:r>
              <a:rPr lang="cs-CZ" dirty="0">
                <a:effectLst>
                  <a:outerShdw blurRad="38100" dist="38100" dir="2700000" algn="tl">
                    <a:srgbClr val="000000">
                      <a:alpha val="43137"/>
                    </a:srgbClr>
                  </a:outerShdw>
                </a:effectLst>
              </a:rPr>
              <a:t>–</a:t>
            </a:r>
            <a:r>
              <a:rPr lang="cs-CZ" b="1" dirty="0">
                <a:cs typeface="Arial" pitchFamily="34" charset="0"/>
              </a:rPr>
              <a:t> </a:t>
            </a:r>
            <a:r>
              <a:rPr lang="cs-CZ" i="1" dirty="0">
                <a:latin typeface="+mn-lt"/>
                <a:cs typeface="Arial" pitchFamily="34" charset="0"/>
              </a:rPr>
              <a:t>dolus malus</a:t>
            </a:r>
            <a:br>
              <a:rPr lang="cs-CZ" i="1" dirty="0">
                <a:latin typeface="+mn-lt"/>
                <a:cs typeface="Arial" pitchFamily="34" charset="0"/>
              </a:rPr>
            </a:br>
            <a:r>
              <a:rPr lang="cs-CZ" sz="3100" dirty="0">
                <a:latin typeface="+mn-lt"/>
                <a:cs typeface="Arial" pitchFamily="34" charset="0"/>
              </a:rPr>
              <a:t>Mohuč, Germánie, </a:t>
            </a:r>
            <a:r>
              <a:rPr lang="cs-CZ" sz="3100" dirty="0" err="1">
                <a:latin typeface="+mn-lt"/>
                <a:cs typeface="Arial" pitchFamily="34" charset="0"/>
              </a:rPr>
              <a:t>DTM</a:t>
            </a:r>
            <a:r>
              <a:rPr lang="cs-CZ" sz="3100" dirty="0">
                <a:latin typeface="+mn-lt"/>
                <a:cs typeface="Arial" pitchFamily="34" charset="0"/>
              </a:rPr>
              <a:t> 2 (1./2. stol. n. l.)</a:t>
            </a:r>
          </a:p>
        </p:txBody>
      </p:sp>
      <p:sp>
        <p:nvSpPr>
          <p:cNvPr id="3" name="Zástupný symbol pro obsah 2"/>
          <p:cNvSpPr>
            <a:spLocks noGrp="1"/>
          </p:cNvSpPr>
          <p:nvPr>
            <p:ph sz="quarter" idx="1"/>
          </p:nvPr>
        </p:nvSpPr>
        <p:spPr>
          <a:xfrm>
            <a:off x="251520" y="1447800"/>
            <a:ext cx="8712968" cy="5149552"/>
          </a:xfrm>
        </p:spPr>
        <p:txBody>
          <a:bodyPr>
            <a:noAutofit/>
          </a:bodyPr>
          <a:lstStyle/>
          <a:p>
            <a:pPr marL="0" indent="0">
              <a:buNone/>
            </a:pPr>
            <a:r>
              <a:rPr lang="cs-CZ" dirty="0">
                <a:latin typeface="+mn-lt"/>
                <a:cs typeface="Arial" pitchFamily="34" charset="0"/>
              </a:rPr>
              <a:t>Kdokoli </a:t>
            </a:r>
            <a:r>
              <a:rPr lang="cs-CZ" dirty="0">
                <a:effectLst>
                  <a:outerShdw blurRad="38100" dist="38100" dir="2700000" algn="tl">
                    <a:srgbClr val="000000">
                      <a:alpha val="43137"/>
                    </a:srgbClr>
                  </a:outerShdw>
                </a:effectLst>
                <a:latin typeface="+mn-lt"/>
                <a:cs typeface="Arial" pitchFamily="34" charset="0"/>
              </a:rPr>
              <a:t>spáchal podvod [zpronevěřil] ty peníze </a:t>
            </a:r>
            <a:r>
              <a:rPr lang="cs-CZ" dirty="0">
                <a:latin typeface="+mn-lt"/>
                <a:cs typeface="Arial" pitchFamily="34" charset="0"/>
              </a:rPr>
              <a:t>[se má díky těm penězům] lépe a my hůře… Matko Bohů, ty pronásleduješ [své nepřátele] na zemi i na [moři] na suchu i ve vodě skrze tvého požehnaného [</a:t>
            </a:r>
            <a:r>
              <a:rPr lang="cs-CZ" dirty="0" err="1">
                <a:latin typeface="+mn-lt"/>
                <a:cs typeface="Arial" pitchFamily="34" charset="0"/>
              </a:rPr>
              <a:t>Attida</a:t>
            </a:r>
            <a:r>
              <a:rPr lang="cs-CZ" dirty="0">
                <a:latin typeface="+mn-lt"/>
                <a:cs typeface="Arial" pitchFamily="34" charset="0"/>
              </a:rPr>
              <a:t>]… a každého, kdo spáchal podvod týkající se peněz, pronásleduj ho… nedovolte, aby se vykoupil ani oběťmi ani… ani zlatem nebo stříbrem, ať se nemůže osvobodit, zachránit, vykoupit. … a tak, jako se sůl rozpouští ve vodě, tak ať se mu roztečou údy a morek… ať přizná, že spáchal tu haneb­nost…</a:t>
            </a:r>
          </a:p>
        </p:txBody>
      </p:sp>
    </p:spTree>
    <p:extLst>
      <p:ext uri="{BB962C8B-B14F-4D97-AF65-F5344CB8AC3E}">
        <p14:creationId xmlns:p14="http://schemas.microsoft.com/office/powerpoint/2010/main" val="2006451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i="1" dirty="0">
                <a:latin typeface="+mn-lt"/>
              </a:rPr>
              <a:t> </a:t>
            </a:r>
            <a:r>
              <a:rPr lang="cs-CZ" b="1" dirty="0">
                <a:latin typeface="+mn-lt"/>
              </a:rPr>
              <a:t>Zpronevěra </a:t>
            </a:r>
            <a:r>
              <a:rPr lang="cs-CZ" dirty="0">
                <a:effectLst>
                  <a:outerShdw blurRad="38100" dist="38100" dir="2700000" algn="tl">
                    <a:srgbClr val="000000">
                      <a:alpha val="43137"/>
                    </a:srgbClr>
                  </a:outerShdw>
                </a:effectLst>
              </a:rPr>
              <a:t>–</a:t>
            </a:r>
            <a:r>
              <a:rPr lang="cs-CZ" b="1" dirty="0">
                <a:latin typeface="+mn-lt"/>
              </a:rPr>
              <a:t> </a:t>
            </a:r>
            <a:r>
              <a:rPr lang="cs-CZ" i="1" dirty="0"/>
              <a:t>fraus</a:t>
            </a:r>
            <a:r>
              <a:rPr lang="cs-CZ" dirty="0"/>
              <a:t>, </a:t>
            </a:r>
            <a:r>
              <a:rPr lang="cs-CZ" i="1" dirty="0" err="1"/>
              <a:t>fraudare</a:t>
            </a:r>
            <a:r>
              <a:rPr lang="cs-CZ" i="1" dirty="0"/>
              <a:t> </a:t>
            </a:r>
            <a:br>
              <a:rPr lang="cs-CZ" dirty="0">
                <a:latin typeface="+mn-lt"/>
              </a:rPr>
            </a:br>
            <a:r>
              <a:rPr lang="cs-CZ" sz="3100" dirty="0">
                <a:latin typeface="+mn-lt"/>
              </a:rPr>
              <a:t>Mohuč, Germánie </a:t>
            </a:r>
            <a:r>
              <a:rPr lang="cs-CZ" sz="3100" dirty="0" err="1">
                <a:latin typeface="+mn-lt"/>
              </a:rPr>
              <a:t>DTM</a:t>
            </a:r>
            <a:r>
              <a:rPr lang="cs-CZ" sz="3100" dirty="0">
                <a:latin typeface="+mn-lt"/>
              </a:rPr>
              <a:t> 3 (1./2. stol. n. l.)</a:t>
            </a:r>
          </a:p>
        </p:txBody>
      </p:sp>
      <p:sp>
        <p:nvSpPr>
          <p:cNvPr id="3" name="Zástupný symbol pro obsah 2"/>
          <p:cNvSpPr>
            <a:spLocks noGrp="1"/>
          </p:cNvSpPr>
          <p:nvPr>
            <p:ph idx="1"/>
          </p:nvPr>
        </p:nvSpPr>
        <p:spPr/>
        <p:txBody>
          <a:bodyPr>
            <a:noAutofit/>
          </a:bodyPr>
          <a:lstStyle/>
          <a:p>
            <a:pPr marL="0" indent="0">
              <a:buNone/>
            </a:pPr>
            <a:r>
              <a:rPr lang="cs-CZ" sz="4000" dirty="0"/>
              <a:t>Prosím tě, paní Velká Matko, abys mě </a:t>
            </a:r>
            <a:r>
              <a:rPr lang="cs-CZ" sz="4000" dirty="0">
                <a:effectLst>
                  <a:outerShdw blurRad="38100" dist="38100" dir="2700000" algn="tl">
                    <a:srgbClr val="000000">
                      <a:alpha val="43137"/>
                    </a:srgbClr>
                  </a:outerShdw>
                </a:effectLst>
              </a:rPr>
              <a:t>pomstila ve věci majetku mého manžela </a:t>
            </a:r>
            <a:r>
              <a:rPr lang="cs-CZ" sz="4000" dirty="0"/>
              <a:t>Flora, </a:t>
            </a:r>
            <a:r>
              <a:rPr lang="cs-CZ" sz="4000" dirty="0">
                <a:effectLst>
                  <a:outerShdw blurRad="38100" dist="38100" dir="2700000" algn="tl">
                    <a:srgbClr val="000000">
                      <a:alpha val="43137"/>
                    </a:srgbClr>
                  </a:outerShdw>
                </a:effectLst>
              </a:rPr>
              <a:t>podvedl mě </a:t>
            </a:r>
            <a:r>
              <a:rPr lang="cs-CZ" sz="4000" dirty="0" err="1">
                <a:effectLst>
                  <a:outerShdw blurRad="38100" dist="38100" dir="2700000" algn="tl">
                    <a:srgbClr val="000000">
                      <a:alpha val="43137"/>
                    </a:srgbClr>
                  </a:outerShdw>
                </a:effectLst>
              </a:rPr>
              <a:t>Ulattius</a:t>
            </a:r>
            <a:r>
              <a:rPr lang="cs-CZ" sz="4000" dirty="0">
                <a:effectLst>
                  <a:outerShdw blurRad="38100" dist="38100" dir="2700000" algn="tl">
                    <a:srgbClr val="000000">
                      <a:alpha val="43137"/>
                    </a:srgbClr>
                  </a:outerShdw>
                </a:effectLst>
              </a:rPr>
              <a:t> </a:t>
            </a:r>
            <a:r>
              <a:rPr lang="cs-CZ" sz="4000" dirty="0" err="1">
                <a:effectLst>
                  <a:outerShdw blurRad="38100" dist="38100" dir="2700000" algn="tl">
                    <a:srgbClr val="000000">
                      <a:alpha val="43137"/>
                    </a:srgbClr>
                  </a:outerShdw>
                </a:effectLst>
              </a:rPr>
              <a:t>Severus</a:t>
            </a:r>
            <a:r>
              <a:rPr lang="cs-CZ" sz="4000" dirty="0"/>
              <a:t>. Tak jako toto píšu obráceně, tak ať jemu všechno, co dělá a podniká, přijde vniveč, ať se mu z toho stane sůl a voda. Cokoli mi vzal, z majetku mého manžela Flora, </a:t>
            </a:r>
            <a:r>
              <a:rPr lang="cs-CZ" sz="4000" dirty="0">
                <a:effectLst>
                  <a:outerShdw blurRad="38100" dist="38100" dir="2700000" algn="tl">
                    <a:srgbClr val="000000">
                      <a:alpha val="43137"/>
                    </a:srgbClr>
                  </a:outerShdw>
                </a:effectLst>
              </a:rPr>
              <a:t>prosím tě Velká Matko, pomsti mě</a:t>
            </a:r>
            <a:r>
              <a:rPr lang="cs-CZ" sz="4000" dirty="0"/>
              <a:t>.</a:t>
            </a:r>
          </a:p>
        </p:txBody>
      </p:sp>
    </p:spTree>
    <p:extLst>
      <p:ext uri="{BB962C8B-B14F-4D97-AF65-F5344CB8AC3E}">
        <p14:creationId xmlns:p14="http://schemas.microsoft.com/office/powerpoint/2010/main" val="2315885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cs typeface="Arial" pitchFamily="34" charset="0"/>
              </a:rPr>
              <a:t>Podvodné jednání </a:t>
            </a:r>
            <a:endParaRPr lang="cs-CZ" b="1" dirty="0"/>
          </a:p>
        </p:txBody>
      </p:sp>
      <p:sp>
        <p:nvSpPr>
          <p:cNvPr id="3" name="Zástupný symbol pro obsah 2"/>
          <p:cNvSpPr>
            <a:spLocks noGrp="1"/>
          </p:cNvSpPr>
          <p:nvPr>
            <p:ph idx="1"/>
          </p:nvPr>
        </p:nvSpPr>
        <p:spPr/>
        <p:txBody>
          <a:bodyPr>
            <a:normAutofit fontScale="92500" lnSpcReduction="20000"/>
          </a:bodyPr>
          <a:lstStyle/>
          <a:p>
            <a:pPr>
              <a:spcAft>
                <a:spcPts val="600"/>
              </a:spcAft>
            </a:pPr>
            <a:r>
              <a:rPr lang="cs-CZ" sz="3900" dirty="0">
                <a:cs typeface="Arial" pitchFamily="34" charset="0"/>
              </a:rPr>
              <a:t>Cicero De </a:t>
            </a:r>
            <a:r>
              <a:rPr lang="cs-CZ" sz="3900" dirty="0" err="1">
                <a:cs typeface="Arial" pitchFamily="34" charset="0"/>
              </a:rPr>
              <a:t>off</a:t>
            </a:r>
            <a:r>
              <a:rPr lang="cs-CZ" sz="3900" dirty="0">
                <a:cs typeface="Arial" pitchFamily="34" charset="0"/>
              </a:rPr>
              <a:t>. I,8: Lehčí je totiž ta křivda, která vyplynula z nějakého náhlého pohnutí, než křivda předem promyšlená a připravená</a:t>
            </a:r>
          </a:p>
          <a:p>
            <a:r>
              <a:rPr lang="cs-CZ" sz="3900" dirty="0">
                <a:cs typeface="Arial" pitchFamily="34" charset="0"/>
              </a:rPr>
              <a:t>Cicero De </a:t>
            </a:r>
            <a:r>
              <a:rPr lang="cs-CZ" sz="3900" dirty="0" err="1">
                <a:cs typeface="Arial" pitchFamily="34" charset="0"/>
              </a:rPr>
              <a:t>off</a:t>
            </a:r>
            <a:r>
              <a:rPr lang="cs-CZ" sz="3900" dirty="0">
                <a:cs typeface="Arial" pitchFamily="34" charset="0"/>
              </a:rPr>
              <a:t>. III, 15: Podstatou zlého úmyslu a podvodu je, jak praví </a:t>
            </a:r>
            <a:r>
              <a:rPr lang="cs-CZ" sz="3900" dirty="0" err="1">
                <a:cs typeface="Arial" pitchFamily="34" charset="0"/>
              </a:rPr>
              <a:t>Aquilius</a:t>
            </a:r>
            <a:r>
              <a:rPr lang="cs-CZ" sz="3900" dirty="0">
                <a:cs typeface="Arial" pitchFamily="34" charset="0"/>
              </a:rPr>
              <a:t>, předstírání. Je tedy třeba vyloučit z uzavírání smluv všechnu lež. Prodávající nechť si nesjednává přihazovače a kupující zas nikoho, kdo by cenu srážel; a oba dva nechť neučiní více nabídek než jednu."</a:t>
            </a:r>
          </a:p>
          <a:p>
            <a:pPr marL="0" indent="0">
              <a:buNone/>
            </a:pPr>
            <a:endParaRPr lang="cs-CZ" dirty="0"/>
          </a:p>
        </p:txBody>
      </p:sp>
    </p:spTree>
    <p:extLst>
      <p:ext uri="{BB962C8B-B14F-4D97-AF65-F5344CB8AC3E}">
        <p14:creationId xmlns:p14="http://schemas.microsoft.com/office/powerpoint/2010/main" val="520092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marL="1016000" indent="-1016000"/>
            <a:r>
              <a:rPr lang="cs-CZ" altLang="cs-CZ" b="1" i="1" dirty="0">
                <a:latin typeface="+mn-lt"/>
                <a:cs typeface="Arial" pitchFamily="34" charset="0"/>
              </a:rPr>
              <a:t>Dolus malus </a:t>
            </a:r>
            <a:r>
              <a:rPr lang="cs-CZ" dirty="0">
                <a:effectLst>
                  <a:outerShdw blurRad="38100" dist="38100" dir="2700000" algn="tl">
                    <a:srgbClr val="000000">
                      <a:alpha val="43137"/>
                    </a:srgbClr>
                  </a:outerShdw>
                </a:effectLst>
              </a:rPr>
              <a:t>–</a:t>
            </a:r>
            <a:r>
              <a:rPr lang="cs-CZ" altLang="cs-CZ" b="1" dirty="0">
                <a:latin typeface="+mn-lt"/>
                <a:cs typeface="Arial" pitchFamily="34" charset="0"/>
              </a:rPr>
              <a:t> podvod</a:t>
            </a:r>
          </a:p>
        </p:txBody>
      </p:sp>
      <p:sp>
        <p:nvSpPr>
          <p:cNvPr id="413699" name="Rectangle 3"/>
          <p:cNvSpPr>
            <a:spLocks noGrp="1" noChangeArrowheads="1"/>
          </p:cNvSpPr>
          <p:nvPr>
            <p:ph type="body" idx="1"/>
          </p:nvPr>
        </p:nvSpPr>
        <p:spPr>
          <a:xfrm>
            <a:off x="179512" y="1484784"/>
            <a:ext cx="8812089" cy="5039840"/>
          </a:xfrm>
        </p:spPr>
        <p:txBody>
          <a:bodyPr>
            <a:normAutofit/>
          </a:bodyPr>
          <a:lstStyle/>
          <a:p>
            <a:r>
              <a:rPr lang="cs-CZ" altLang="cs-CZ" sz="4000" b="0" dirty="0">
                <a:latin typeface="+mn-lt"/>
                <a:cs typeface="Arial" pitchFamily="34" charset="0"/>
              </a:rPr>
              <a:t>Dolus malus = podvod</a:t>
            </a:r>
          </a:p>
          <a:p>
            <a:r>
              <a:rPr lang="cs-CZ" altLang="cs-CZ" sz="4000" b="0" dirty="0">
                <a:latin typeface="+mn-lt"/>
                <a:cs typeface="Arial" pitchFamily="34" charset="0"/>
              </a:rPr>
              <a:t>Pokud někomu vznikla škoda na majetku jednáním jiného ve zlém úmyslu, ale bez použití</a:t>
            </a:r>
            <a:r>
              <a:rPr lang="cs-CZ" altLang="cs-CZ" sz="4000" dirty="0">
                <a:latin typeface="+mn-lt"/>
                <a:cs typeface="Arial" pitchFamily="34" charset="0"/>
              </a:rPr>
              <a:t> </a:t>
            </a:r>
            <a:r>
              <a:rPr lang="cs-CZ" altLang="cs-CZ" sz="4000" b="0" dirty="0">
                <a:latin typeface="+mn-lt"/>
                <a:cs typeface="Arial" pitchFamily="34" charset="0"/>
              </a:rPr>
              <a:t>násilí</a:t>
            </a:r>
          </a:p>
          <a:p>
            <a:endParaRPr lang="cs-CZ" altLang="cs-CZ" dirty="0">
              <a:latin typeface="+mn-lt"/>
              <a:cs typeface="Arial" pitchFamily="34" charset="0"/>
            </a:endParaRPr>
          </a:p>
          <a:p>
            <a:endParaRPr lang="cs-CZ" altLang="cs-CZ" b="0" dirty="0">
              <a:latin typeface="+mn-lt"/>
              <a:cs typeface="Arial" pitchFamily="34" charset="0"/>
            </a:endParaRPr>
          </a:p>
          <a:p>
            <a:endParaRPr lang="cs-CZ" altLang="cs-CZ" b="0" dirty="0">
              <a:latin typeface="+mn-lt"/>
              <a:cs typeface="Arial" pitchFamily="34" charset="0"/>
            </a:endParaRPr>
          </a:p>
        </p:txBody>
      </p:sp>
    </p:spTree>
    <p:extLst>
      <p:ext uri="{BB962C8B-B14F-4D97-AF65-F5344CB8AC3E}">
        <p14:creationId xmlns:p14="http://schemas.microsoft.com/office/powerpoint/2010/main" val="293054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pPr marL="1016000" indent="-1016000" algn="ctr"/>
            <a:r>
              <a:rPr lang="cs-CZ" altLang="cs-CZ" b="1" i="1" dirty="0">
                <a:latin typeface="+mn-lt"/>
                <a:cs typeface="Arial" pitchFamily="34" charset="0"/>
              </a:rPr>
              <a:t>Dolus malus </a:t>
            </a:r>
            <a:r>
              <a:rPr lang="cs-CZ" altLang="cs-CZ" b="1" dirty="0">
                <a:latin typeface="+mn-lt"/>
                <a:cs typeface="Arial" pitchFamily="34" charset="0"/>
              </a:rPr>
              <a:t>– aktivní ochrana </a:t>
            </a:r>
          </a:p>
        </p:txBody>
      </p:sp>
      <p:sp>
        <p:nvSpPr>
          <p:cNvPr id="413699" name="Rectangle 3"/>
          <p:cNvSpPr>
            <a:spLocks noGrp="1" noChangeArrowheads="1"/>
          </p:cNvSpPr>
          <p:nvPr>
            <p:ph type="body" idx="1"/>
          </p:nvPr>
        </p:nvSpPr>
        <p:spPr>
          <a:xfrm>
            <a:off x="251520" y="1601788"/>
            <a:ext cx="8640960" cy="4923556"/>
          </a:xfrm>
        </p:spPr>
        <p:txBody>
          <a:bodyPr>
            <a:normAutofit lnSpcReduction="10000"/>
          </a:bodyPr>
          <a:lstStyle/>
          <a:p>
            <a:pPr>
              <a:spcBef>
                <a:spcPts val="560"/>
              </a:spcBef>
            </a:pPr>
            <a:r>
              <a:rPr lang="cs-CZ" altLang="cs-CZ" sz="4000" b="0" dirty="0">
                <a:cs typeface="Arial" pitchFamily="34" charset="0"/>
              </a:rPr>
              <a:t>Aktivní ochrana podvedeného.</a:t>
            </a:r>
          </a:p>
          <a:p>
            <a:pPr>
              <a:spcBef>
                <a:spcPts val="560"/>
              </a:spcBef>
            </a:pPr>
            <a:r>
              <a:rPr lang="cs-CZ" altLang="cs-CZ" sz="4000" b="0" dirty="0">
                <a:cs typeface="Arial" pitchFamily="34" charset="0"/>
              </a:rPr>
              <a:t>Žaloba z podvodu </a:t>
            </a:r>
            <a:r>
              <a:rPr lang="cs-CZ" altLang="cs-CZ" sz="4000" b="0" i="1" dirty="0" err="1">
                <a:cs typeface="Arial" pitchFamily="34" charset="0"/>
              </a:rPr>
              <a:t>actio</a:t>
            </a:r>
            <a:r>
              <a:rPr lang="cs-CZ" altLang="cs-CZ" sz="4000" b="0" i="1" dirty="0">
                <a:cs typeface="Arial" pitchFamily="34" charset="0"/>
              </a:rPr>
              <a:t> </a:t>
            </a:r>
            <a:r>
              <a:rPr lang="cs-CZ" altLang="cs-CZ" sz="4000" b="0" i="1" dirty="0" err="1">
                <a:cs typeface="Arial" pitchFamily="34" charset="0"/>
              </a:rPr>
              <a:t>doli</a:t>
            </a:r>
            <a:r>
              <a:rPr lang="cs-CZ" altLang="cs-CZ" sz="4000" b="0" dirty="0">
                <a:cs typeface="Arial" pitchFamily="34" charset="0"/>
              </a:rPr>
              <a:t> je </a:t>
            </a:r>
            <a:r>
              <a:rPr lang="cs-CZ" altLang="cs-CZ" sz="4000" dirty="0">
                <a:cs typeface="Arial" pitchFamily="34" charset="0"/>
              </a:rPr>
              <a:t>podpůrná žaloba (možné pokud není možné použít jinou žalobu</a:t>
            </a:r>
            <a:r>
              <a:rPr lang="cs-CZ" altLang="cs-CZ" sz="4000" b="0" dirty="0">
                <a:cs typeface="Arial" pitchFamily="34" charset="0"/>
              </a:rPr>
              <a:t>). </a:t>
            </a:r>
          </a:p>
          <a:p>
            <a:pPr>
              <a:spcBef>
                <a:spcPts val="560"/>
              </a:spcBef>
            </a:pPr>
            <a:r>
              <a:rPr lang="cs-CZ" altLang="cs-CZ" sz="4000" dirty="0">
                <a:cs typeface="Arial" pitchFamily="34" charset="0"/>
              </a:rPr>
              <a:t>V žalobě se </a:t>
            </a:r>
            <a:r>
              <a:rPr lang="cs-CZ" altLang="cs-CZ" sz="4000" b="0" dirty="0">
                <a:cs typeface="Arial" pitchFamily="34" charset="0"/>
              </a:rPr>
              <a:t>může domáhat náhrada plné škody.</a:t>
            </a:r>
          </a:p>
          <a:p>
            <a:pPr>
              <a:spcBef>
                <a:spcPts val="560"/>
              </a:spcBef>
            </a:pPr>
            <a:r>
              <a:rPr lang="cs-CZ" altLang="cs-CZ" sz="4000" dirty="0">
                <a:cs typeface="Arial" pitchFamily="34" charset="0"/>
              </a:rPr>
              <a:t>Žaloba odsouzenému způsobí újmu na cti. </a:t>
            </a:r>
            <a:endParaRPr lang="cs-CZ" altLang="cs-CZ" sz="4000" b="0" dirty="0">
              <a:solidFill>
                <a:srgbClr val="FF0000"/>
              </a:solidFill>
              <a:cs typeface="Arial" pitchFamily="34" charset="0"/>
            </a:endParaRPr>
          </a:p>
        </p:txBody>
      </p:sp>
    </p:spTree>
    <p:extLst>
      <p:ext uri="{BB962C8B-B14F-4D97-AF65-F5344CB8AC3E}">
        <p14:creationId xmlns:p14="http://schemas.microsoft.com/office/powerpoint/2010/main" val="2930541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latin typeface="+mn-lt"/>
                <a:cs typeface="Arial" pitchFamily="34" charset="0"/>
              </a:rPr>
              <a:t>Pasivní ochrana </a:t>
            </a:r>
            <a:r>
              <a:rPr lang="cs-CZ" dirty="0">
                <a:latin typeface="+mn-lt"/>
                <a:cs typeface="Arial" pitchFamily="34" charset="0"/>
              </a:rPr>
              <a:t>-  </a:t>
            </a:r>
            <a:r>
              <a:rPr lang="cs-CZ" dirty="0" err="1">
                <a:latin typeface="+mn-lt"/>
                <a:cs typeface="Arial" pitchFamily="34" charset="0"/>
              </a:rPr>
              <a:t>Gai</a:t>
            </a:r>
            <a:r>
              <a:rPr lang="cs-CZ" dirty="0">
                <a:latin typeface="+mn-lt"/>
                <a:cs typeface="Arial" pitchFamily="34" charset="0"/>
              </a:rPr>
              <a:t>. </a:t>
            </a:r>
            <a:r>
              <a:rPr lang="cs-CZ" dirty="0" err="1">
                <a:latin typeface="+mn-lt"/>
                <a:cs typeface="Arial" pitchFamily="34" charset="0"/>
              </a:rPr>
              <a:t>Inst</a:t>
            </a:r>
            <a:r>
              <a:rPr lang="cs-CZ" dirty="0">
                <a:latin typeface="+mn-lt"/>
                <a:cs typeface="Arial" pitchFamily="34" charset="0"/>
              </a:rPr>
              <a:t>. IV, 116a </a:t>
            </a:r>
          </a:p>
        </p:txBody>
      </p:sp>
      <p:sp>
        <p:nvSpPr>
          <p:cNvPr id="3" name="Zástupný symbol pro obsah 2"/>
          <p:cNvSpPr>
            <a:spLocks noGrp="1"/>
          </p:cNvSpPr>
          <p:nvPr>
            <p:ph sz="quarter" idx="1"/>
          </p:nvPr>
        </p:nvSpPr>
        <p:spPr/>
        <p:txBody>
          <a:bodyPr>
            <a:normAutofit fontScale="92500"/>
          </a:bodyPr>
          <a:lstStyle/>
          <a:p>
            <a:pPr marL="0" indent="0">
              <a:buNone/>
            </a:pPr>
            <a:r>
              <a:rPr lang="cs-CZ" sz="4000" dirty="0">
                <a:latin typeface="+mn-lt"/>
                <a:cs typeface="Arial" pitchFamily="34" charset="0"/>
              </a:rPr>
              <a:t>Například kdybych od tebe stipuloval peníze, jež jsem chtěl vyplatit jako zápůjčku, ale jež jsem nevyplatil: je totiž jisté, že ty peníze lze na tobě vymáhat, protože jsi zavázán ze stipulace, máš povinnost je plnit. Protože je však nespravedlivé tě z tohoto titulu odsoudit, uznává se, že musíš být chráněn námitkou zlého úmyslu (</a:t>
            </a:r>
            <a:r>
              <a:rPr lang="cs-CZ" sz="4000" i="1" dirty="0" err="1">
                <a:latin typeface="+mn-lt"/>
                <a:cs typeface="Arial" pitchFamily="34" charset="0"/>
              </a:rPr>
              <a:t>exceptio</a:t>
            </a:r>
            <a:r>
              <a:rPr lang="cs-CZ" sz="4000" i="1" dirty="0">
                <a:latin typeface="+mn-lt"/>
                <a:cs typeface="Arial" pitchFamily="34" charset="0"/>
              </a:rPr>
              <a:t> </a:t>
            </a:r>
            <a:r>
              <a:rPr lang="cs-CZ" sz="4000" i="1" dirty="0" err="1">
                <a:latin typeface="+mn-lt"/>
                <a:cs typeface="Arial" pitchFamily="34" charset="0"/>
              </a:rPr>
              <a:t>doli</a:t>
            </a:r>
            <a:r>
              <a:rPr lang="cs-CZ" sz="4000" i="1" dirty="0">
                <a:latin typeface="+mn-lt"/>
                <a:cs typeface="Arial" pitchFamily="34" charset="0"/>
              </a:rPr>
              <a:t> </a:t>
            </a:r>
            <a:r>
              <a:rPr lang="cs-CZ" sz="4000" i="1" dirty="0" err="1">
                <a:latin typeface="+mn-lt"/>
                <a:cs typeface="Arial" pitchFamily="34" charset="0"/>
              </a:rPr>
              <a:t>mali</a:t>
            </a:r>
            <a:r>
              <a:rPr lang="cs-CZ" sz="4000" dirty="0">
                <a:latin typeface="+mn-lt"/>
                <a:cs typeface="Arial"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latin typeface="+mn-lt"/>
                <a:cs typeface="Arial" pitchFamily="34" charset="0"/>
              </a:rPr>
              <a:t>Mezioborová spolupráce </a:t>
            </a:r>
          </a:p>
        </p:txBody>
      </p:sp>
      <p:sp>
        <p:nvSpPr>
          <p:cNvPr id="3" name="Zástupný symbol pro obsah 2"/>
          <p:cNvSpPr>
            <a:spLocks noGrp="1"/>
          </p:cNvSpPr>
          <p:nvPr>
            <p:ph sz="quarter" idx="1"/>
          </p:nvPr>
        </p:nvSpPr>
        <p:spPr/>
        <p:txBody>
          <a:bodyPr>
            <a:normAutofit/>
          </a:bodyPr>
          <a:lstStyle/>
          <a:p>
            <a:pPr marL="0" indent="0">
              <a:buNone/>
            </a:pPr>
            <a:r>
              <a:rPr lang="cs-CZ" b="1" dirty="0">
                <a:effectLst>
                  <a:outerShdw blurRad="38100" dist="38100" dir="2700000" algn="tl">
                    <a:srgbClr val="000000">
                      <a:alpha val="43137"/>
                    </a:srgbClr>
                  </a:outerShdw>
                </a:effectLst>
                <a:latin typeface="+mn-lt"/>
              </a:rPr>
              <a:t>Když se najde nový latinský nápis, je k tomu potřeba součinnosti řady vědních disciplín:</a:t>
            </a:r>
            <a:endParaRPr lang="cs-CZ" b="1" dirty="0">
              <a:effectLst>
                <a:outerShdw blurRad="38100" dist="38100" dir="2700000" algn="tl">
                  <a:srgbClr val="000000">
                    <a:alpha val="43137"/>
                  </a:srgbClr>
                </a:outerShdw>
              </a:effectLst>
              <a:latin typeface="+mn-lt"/>
              <a:cs typeface="Arial" pitchFamily="34" charset="0"/>
            </a:endParaRPr>
          </a:p>
          <a:p>
            <a:r>
              <a:rPr lang="cs-CZ" dirty="0">
                <a:effectLst>
                  <a:outerShdw blurRad="38100" dist="38100" dir="2700000" algn="tl">
                    <a:srgbClr val="000000">
                      <a:alpha val="43137"/>
                    </a:srgbClr>
                  </a:outerShdw>
                </a:effectLst>
                <a:cs typeface="Arial" pitchFamily="34" charset="0"/>
              </a:rPr>
              <a:t>a</a:t>
            </a:r>
            <a:r>
              <a:rPr lang="cs-CZ" dirty="0">
                <a:effectLst>
                  <a:outerShdw blurRad="38100" dist="38100" dir="2700000" algn="tl">
                    <a:srgbClr val="000000">
                      <a:alpha val="43137"/>
                    </a:srgbClr>
                  </a:outerShdw>
                </a:effectLst>
                <a:latin typeface="+mn-lt"/>
                <a:cs typeface="Arial" pitchFamily="34" charset="0"/>
              </a:rPr>
              <a:t>rcheologie </a:t>
            </a:r>
            <a:r>
              <a:rPr lang="cs-CZ" dirty="0">
                <a:latin typeface="+mn-lt"/>
                <a:cs typeface="Arial" pitchFamily="34" charset="0"/>
              </a:rPr>
              <a:t>– okolnosti, kontext nálezu, funkce předmětu, případně datace</a:t>
            </a:r>
          </a:p>
          <a:p>
            <a:r>
              <a:rPr lang="cs-CZ" dirty="0">
                <a:effectLst>
                  <a:outerShdw blurRad="38100" dist="38100" dir="2700000" algn="tl">
                    <a:srgbClr val="000000">
                      <a:alpha val="43137"/>
                    </a:srgbClr>
                  </a:outerShdw>
                </a:effectLst>
                <a:latin typeface="+mn-lt"/>
                <a:cs typeface="Arial" pitchFamily="34" charset="0"/>
              </a:rPr>
              <a:t>epigrafika</a:t>
            </a:r>
            <a:r>
              <a:rPr lang="cs-CZ" dirty="0">
                <a:latin typeface="+mn-lt"/>
                <a:cs typeface="Arial" pitchFamily="34" charset="0"/>
              </a:rPr>
              <a:t> – studuje nápisy na kameni a kovu</a:t>
            </a:r>
          </a:p>
          <a:p>
            <a:r>
              <a:rPr lang="cs-CZ" dirty="0">
                <a:effectLst>
                  <a:outerShdw blurRad="38100" dist="38100" dir="2700000" algn="tl">
                    <a:srgbClr val="000000">
                      <a:alpha val="43137"/>
                    </a:srgbClr>
                  </a:outerShdw>
                </a:effectLst>
                <a:latin typeface="+mn-lt"/>
                <a:cs typeface="Arial" pitchFamily="34" charset="0"/>
              </a:rPr>
              <a:t>paleografie </a:t>
            </a:r>
            <a:r>
              <a:rPr lang="cs-CZ" dirty="0">
                <a:latin typeface="+mn-lt"/>
                <a:cs typeface="Arial" pitchFamily="34" charset="0"/>
              </a:rPr>
              <a:t>– čtení, datace </a:t>
            </a:r>
          </a:p>
          <a:p>
            <a:r>
              <a:rPr lang="cs-CZ" dirty="0">
                <a:effectLst>
                  <a:outerShdw blurRad="38100" dist="38100" dir="2700000" algn="tl">
                    <a:srgbClr val="000000">
                      <a:alpha val="43137"/>
                    </a:srgbClr>
                  </a:outerShdw>
                </a:effectLst>
                <a:latin typeface="+mn-lt"/>
                <a:cs typeface="Arial" pitchFamily="34" charset="0"/>
              </a:rPr>
              <a:t>klasická filologie </a:t>
            </a:r>
            <a:r>
              <a:rPr lang="cs-CZ" dirty="0">
                <a:latin typeface="+mn-lt"/>
                <a:cs typeface="Arial" pitchFamily="34" charset="0"/>
              </a:rPr>
              <a:t>– překlad, interpretace</a:t>
            </a:r>
          </a:p>
          <a:p>
            <a:r>
              <a:rPr lang="cs-CZ" dirty="0">
                <a:effectLst>
                  <a:outerShdw blurRad="38100" dist="38100" dir="2700000" algn="tl">
                    <a:srgbClr val="000000">
                      <a:alpha val="43137"/>
                    </a:srgbClr>
                  </a:outerShdw>
                </a:effectLst>
                <a:latin typeface="+mn-lt"/>
                <a:cs typeface="Arial" pitchFamily="34" charset="0"/>
              </a:rPr>
              <a:t>právo</a:t>
            </a:r>
            <a:r>
              <a:rPr lang="cs-CZ" dirty="0">
                <a:latin typeface="+mn-lt"/>
                <a:cs typeface="Arial" pitchFamily="34" charset="0"/>
              </a:rPr>
              <a:t>, historie, onomastika, chronologie, mytologie atd.</a:t>
            </a:r>
          </a:p>
        </p:txBody>
      </p:sp>
    </p:spTree>
    <p:extLst>
      <p:ext uri="{BB962C8B-B14F-4D97-AF65-F5344CB8AC3E}">
        <p14:creationId xmlns:p14="http://schemas.microsoft.com/office/powerpoint/2010/main" val="16916996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effectLst>
                  <a:outerShdw blurRad="38100" dist="38100" dir="2700000" algn="tl">
                    <a:srgbClr val="000000">
                      <a:alpha val="43137"/>
                    </a:srgbClr>
                  </a:outerShdw>
                </a:effectLst>
                <a:latin typeface="+mn-lt"/>
                <a:cs typeface="Arial" pitchFamily="34" charset="0"/>
              </a:rPr>
              <a:t>Žaloba nebo kletba – </a:t>
            </a:r>
            <a:r>
              <a:rPr lang="cs-CZ" b="1" dirty="0">
                <a:latin typeface="+mn-lt"/>
                <a:cs typeface="Arial" pitchFamily="34" charset="0"/>
              </a:rPr>
              <a:t>jak </a:t>
            </a:r>
            <a:r>
              <a:rPr lang="cs-CZ" dirty="0">
                <a:effectLst>
                  <a:outerShdw blurRad="38100" dist="38100" dir="2700000" algn="tl">
                    <a:srgbClr val="000000">
                      <a:alpha val="43137"/>
                    </a:srgbClr>
                  </a:outerShdw>
                </a:effectLst>
                <a:latin typeface="+mn-lt"/>
                <a:cs typeface="Arial" pitchFamily="34" charset="0"/>
              </a:rPr>
              <a:t>nebo </a:t>
            </a:r>
            <a:r>
              <a:rPr lang="cs-CZ" b="1" dirty="0">
                <a:effectLst>
                  <a:outerShdw blurRad="38100" dist="38100" dir="2700000" algn="tl">
                    <a:srgbClr val="000000">
                      <a:alpha val="43137"/>
                    </a:srgbClr>
                  </a:outerShdw>
                </a:effectLst>
                <a:latin typeface="+mn-lt"/>
                <a:cs typeface="Arial" pitchFamily="34" charset="0"/>
              </a:rPr>
              <a:t>proč</a:t>
            </a:r>
            <a:r>
              <a:rPr lang="cs-CZ" dirty="0">
                <a:effectLst>
                  <a:outerShdw blurRad="38100" dist="38100" dir="2700000" algn="tl">
                    <a:srgbClr val="000000">
                      <a:alpha val="43137"/>
                    </a:srgbClr>
                  </a:outerShdw>
                </a:effectLst>
                <a:latin typeface="+mn-lt"/>
                <a:cs typeface="Arial" pitchFamily="34" charset="0"/>
              </a:rPr>
              <a:t> si vybrat jednu z cest?</a:t>
            </a:r>
          </a:p>
        </p:txBody>
      </p:sp>
      <p:sp>
        <p:nvSpPr>
          <p:cNvPr id="3" name="Zástupný symbol pro obsah 2"/>
          <p:cNvSpPr>
            <a:spLocks noGrp="1"/>
          </p:cNvSpPr>
          <p:nvPr>
            <p:ph sz="quarter" idx="1"/>
          </p:nvPr>
        </p:nvSpPr>
        <p:spPr/>
        <p:txBody>
          <a:bodyPr>
            <a:normAutofit fontScale="92500" lnSpcReduction="10000"/>
          </a:bodyPr>
          <a:lstStyle/>
          <a:p>
            <a:r>
              <a:rPr lang="cs-CZ" sz="3600" dirty="0">
                <a:effectLst>
                  <a:outerShdw blurRad="38100" dist="38100" dir="2700000" algn="tl">
                    <a:srgbClr val="000000">
                      <a:alpha val="43137"/>
                    </a:srgbClr>
                  </a:outerShdw>
                </a:effectLst>
                <a:latin typeface="+mn-lt"/>
                <a:cs typeface="Arial" pitchFamily="34" charset="0"/>
              </a:rPr>
              <a:t>Kdo nemůže být předvolán na soud bez svolení prétora:</a:t>
            </a:r>
          </a:p>
          <a:p>
            <a:pPr lvl="1"/>
            <a:r>
              <a:rPr lang="cs-CZ" sz="3900" dirty="0">
                <a:cs typeface="Arial" pitchFamily="34" charset="0"/>
              </a:rPr>
              <a:t> Děti nesmí předvolat své rodiče </a:t>
            </a:r>
          </a:p>
          <a:p>
            <a:pPr lvl="1"/>
            <a:r>
              <a:rPr lang="cs-CZ" sz="3900" dirty="0">
                <a:cs typeface="Arial" pitchFamily="34" charset="0"/>
              </a:rPr>
              <a:t> Klient patrona či patronku</a:t>
            </a:r>
          </a:p>
          <a:p>
            <a:pPr marL="804863" lvl="1" indent="-347663"/>
            <a:r>
              <a:rPr lang="cs-CZ" sz="3900" dirty="0">
                <a:cs typeface="Arial" pitchFamily="34" charset="0"/>
              </a:rPr>
              <a:t> Klient nemůže předvolat ani děti ani     rodiče svého patrona</a:t>
            </a:r>
          </a:p>
          <a:p>
            <a:pPr lvl="1"/>
            <a:r>
              <a:rPr lang="cs-CZ" sz="3900" dirty="0">
                <a:cs typeface="Arial" pitchFamily="34" charset="0"/>
              </a:rPr>
              <a:t> Duševně nemocní a děti </a:t>
            </a:r>
          </a:p>
          <a:p>
            <a:pPr lvl="1"/>
            <a:r>
              <a:rPr lang="cs-CZ" sz="3900" dirty="0">
                <a:cs typeface="Arial" pitchFamily="34" charset="0"/>
              </a:rPr>
              <a:t> Dívky, které jsou nezletilé a jsou v pravomoci někoho jiného. Obecně ženy. </a:t>
            </a:r>
          </a:p>
          <a:p>
            <a:endParaRPr lang="cs-CZ" dirty="0">
              <a:latin typeface="+mn-lt"/>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mn-lt"/>
              </a:rPr>
              <a:t>Děkujeme za pozornost</a:t>
            </a:r>
          </a:p>
        </p:txBody>
      </p:sp>
      <p:sp>
        <p:nvSpPr>
          <p:cNvPr id="3" name="Zástupný symbol pro obsah 2"/>
          <p:cNvSpPr>
            <a:spLocks noGrp="1"/>
          </p:cNvSpPr>
          <p:nvPr>
            <p:ph idx="1"/>
          </p:nvPr>
        </p:nvSpPr>
        <p:spPr/>
        <p:txBody>
          <a:bodyPr/>
          <a:lstStyle/>
          <a:p>
            <a:r>
              <a:rPr lang="cs-CZ" sz="3600" dirty="0">
                <a:latin typeface="+mn-lt"/>
              </a:rPr>
              <a:t>Ústav klasických studií </a:t>
            </a:r>
          </a:p>
          <a:p>
            <a:r>
              <a:rPr lang="cs-CZ" sz="3600" dirty="0">
                <a:latin typeface="+mn-lt"/>
              </a:rPr>
              <a:t>Filozofická fakulta Masarykovy univerzity</a:t>
            </a:r>
          </a:p>
          <a:p>
            <a:r>
              <a:rPr lang="cs-CZ" sz="3600" b="1" dirty="0">
                <a:latin typeface="+mn-lt"/>
              </a:rPr>
              <a:t>Doc. PhDr. Daniela Urbanová, </a:t>
            </a:r>
            <a:r>
              <a:rPr lang="cs-CZ" sz="3600" b="1" dirty="0" err="1">
                <a:latin typeface="+mn-lt"/>
              </a:rPr>
              <a:t>Ph.D</a:t>
            </a:r>
            <a:endParaRPr lang="cs-CZ" sz="3600" b="1" dirty="0">
              <a:latin typeface="+mn-lt"/>
            </a:endParaRPr>
          </a:p>
          <a:p>
            <a:pPr lvl="1"/>
            <a:r>
              <a:rPr lang="cs-CZ" sz="3600" dirty="0">
                <a:latin typeface="+mn-lt"/>
              </a:rPr>
              <a:t>e-mail: </a:t>
            </a:r>
            <a:r>
              <a:rPr lang="cs-CZ" sz="3600" dirty="0">
                <a:latin typeface="+mn-lt"/>
                <a:hlinkClick r:id="rId2"/>
              </a:rPr>
              <a:t>urbanova@phil.muni.cz</a:t>
            </a:r>
            <a:r>
              <a:rPr lang="cs-CZ" sz="3600" dirty="0">
                <a:latin typeface="+mn-lt"/>
              </a:rPr>
              <a:t> </a:t>
            </a:r>
          </a:p>
          <a:p>
            <a:r>
              <a:rPr lang="cs-CZ" sz="3600" b="1" dirty="0">
                <a:latin typeface="+mn-lt"/>
              </a:rPr>
              <a:t>JUDr. Miroslav Frýdek,  </a:t>
            </a:r>
            <a:r>
              <a:rPr lang="cs-CZ" sz="3600" b="1" dirty="0" err="1">
                <a:latin typeface="+mn-lt"/>
              </a:rPr>
              <a:t>Ph.D</a:t>
            </a:r>
            <a:r>
              <a:rPr lang="cs-CZ" sz="3600" b="1" dirty="0">
                <a:latin typeface="+mn-lt"/>
              </a:rPr>
              <a:t>. </a:t>
            </a:r>
          </a:p>
          <a:p>
            <a:pPr lvl="1"/>
            <a:r>
              <a:rPr lang="cs-CZ" sz="3600" dirty="0">
                <a:latin typeface="+mn-lt"/>
              </a:rPr>
              <a:t>e-mail: </a:t>
            </a:r>
            <a:r>
              <a:rPr lang="cs-CZ" sz="3600" dirty="0" err="1">
                <a:latin typeface="+mn-lt"/>
                <a:hlinkClick r:id="rId3"/>
              </a:rPr>
              <a:t>frydekm</a:t>
            </a:r>
            <a:r>
              <a:rPr lang="cs-CZ" sz="3600" dirty="0">
                <a:latin typeface="+mn-lt"/>
                <a:hlinkClick r:id="rId3"/>
              </a:rPr>
              <a:t>@</a:t>
            </a:r>
            <a:r>
              <a:rPr lang="cs-CZ" sz="3600" dirty="0" err="1">
                <a:latin typeface="+mn-lt"/>
                <a:hlinkClick r:id="rId3"/>
              </a:rPr>
              <a:t>gmail.com</a:t>
            </a:r>
            <a:r>
              <a:rPr lang="cs-CZ" sz="3600" dirty="0">
                <a:latin typeface="+mn-lt"/>
              </a:rPr>
              <a:t> </a:t>
            </a:r>
          </a:p>
          <a:p>
            <a:pPr lvl="1"/>
            <a:endParaRPr lang="cs-CZ" dirty="0">
              <a:latin typeface="+mn-lt"/>
            </a:endParaRPr>
          </a:p>
          <a:p>
            <a:pPr lvl="1"/>
            <a:endParaRPr lang="cs-CZ"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latin typeface="+mn-lt"/>
              </a:rPr>
              <a:t>Mohuč, </a:t>
            </a:r>
            <a:r>
              <a:rPr lang="cs-CZ" dirty="0" err="1">
                <a:latin typeface="+mn-lt"/>
              </a:rPr>
              <a:t>Germanie</a:t>
            </a:r>
            <a:r>
              <a:rPr lang="cs-CZ" dirty="0">
                <a:latin typeface="+mn-lt"/>
              </a:rPr>
              <a:t>, </a:t>
            </a:r>
            <a:r>
              <a:rPr lang="cs-CZ" dirty="0" err="1">
                <a:latin typeface="+mn-lt"/>
              </a:rPr>
              <a:t>DTM</a:t>
            </a:r>
            <a:r>
              <a:rPr lang="cs-CZ" dirty="0">
                <a:latin typeface="+mn-lt"/>
              </a:rPr>
              <a:t> 3 </a:t>
            </a:r>
            <a:r>
              <a:rPr lang="cs-CZ" sz="3600" dirty="0">
                <a:latin typeface="+mn-lt"/>
              </a:rPr>
              <a:t>(1./2. stol. n. l.)</a:t>
            </a:r>
          </a:p>
        </p:txBody>
      </p:sp>
      <p:sp>
        <p:nvSpPr>
          <p:cNvPr id="3" name="Zástupný symbol pro obsah 2"/>
          <p:cNvSpPr>
            <a:spLocks noGrp="1"/>
          </p:cNvSpPr>
          <p:nvPr>
            <p:ph idx="1"/>
          </p:nvPr>
        </p:nvSpPr>
        <p:spPr/>
        <p:txBody>
          <a:bodyPr>
            <a:noAutofit/>
          </a:bodyPr>
          <a:lstStyle/>
          <a:p>
            <a:pPr marL="0" indent="0">
              <a:buNone/>
            </a:pPr>
            <a:r>
              <a:rPr lang="cs-CZ" sz="4000" dirty="0"/>
              <a:t>Prosím tě, paní Velká Matko, abys mě </a:t>
            </a:r>
            <a:r>
              <a:rPr lang="cs-CZ" sz="4000" dirty="0">
                <a:effectLst>
                  <a:outerShdw blurRad="38100" dist="38100" dir="2700000" algn="tl">
                    <a:srgbClr val="000000">
                      <a:alpha val="43137"/>
                    </a:srgbClr>
                  </a:outerShdw>
                </a:effectLst>
              </a:rPr>
              <a:t>pomstila ve věci majetku mého manžela </a:t>
            </a:r>
            <a:r>
              <a:rPr lang="cs-CZ" sz="4000" dirty="0"/>
              <a:t>Flora, </a:t>
            </a:r>
            <a:r>
              <a:rPr lang="cs-CZ" sz="4000" dirty="0">
                <a:effectLst>
                  <a:outerShdw blurRad="38100" dist="38100" dir="2700000" algn="tl">
                    <a:srgbClr val="000000">
                      <a:alpha val="43137"/>
                    </a:srgbClr>
                  </a:outerShdw>
                </a:effectLst>
              </a:rPr>
              <a:t>podvedl mě </a:t>
            </a:r>
            <a:r>
              <a:rPr lang="cs-CZ" sz="4000" dirty="0" err="1">
                <a:effectLst>
                  <a:outerShdw blurRad="38100" dist="38100" dir="2700000" algn="tl">
                    <a:srgbClr val="000000">
                      <a:alpha val="43137"/>
                    </a:srgbClr>
                  </a:outerShdw>
                </a:effectLst>
              </a:rPr>
              <a:t>Ulattius</a:t>
            </a:r>
            <a:r>
              <a:rPr lang="cs-CZ" sz="4000" dirty="0">
                <a:effectLst>
                  <a:outerShdw blurRad="38100" dist="38100" dir="2700000" algn="tl">
                    <a:srgbClr val="000000">
                      <a:alpha val="43137"/>
                    </a:srgbClr>
                  </a:outerShdw>
                </a:effectLst>
              </a:rPr>
              <a:t> </a:t>
            </a:r>
            <a:r>
              <a:rPr lang="cs-CZ" sz="4000" dirty="0" err="1">
                <a:effectLst>
                  <a:outerShdw blurRad="38100" dist="38100" dir="2700000" algn="tl">
                    <a:srgbClr val="000000">
                      <a:alpha val="43137"/>
                    </a:srgbClr>
                  </a:outerShdw>
                </a:effectLst>
              </a:rPr>
              <a:t>Severus</a:t>
            </a:r>
            <a:r>
              <a:rPr lang="cs-CZ" sz="4000" dirty="0"/>
              <a:t>. Tak jako toto píšu obráceně, tak ať jemu všechno, co dělá a podniká, přijde vniveč, ať se mu z toho stane sůl a voda. Cokoli mi vzal, z majetku mého manžela Flora, </a:t>
            </a:r>
            <a:r>
              <a:rPr lang="cs-CZ" sz="4000" dirty="0">
                <a:effectLst>
                  <a:outerShdw blurRad="38100" dist="38100" dir="2700000" algn="tl">
                    <a:srgbClr val="000000">
                      <a:alpha val="43137"/>
                    </a:srgbClr>
                  </a:outerShdw>
                </a:effectLst>
              </a:rPr>
              <a:t>prosím tě Velká Matko, pomsti mě</a:t>
            </a:r>
            <a:r>
              <a:rPr lang="cs-CZ" sz="40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b="1" dirty="0">
                <a:latin typeface="+mn-lt"/>
                <a:cs typeface="Arial" pitchFamily="34" charset="0"/>
              </a:rPr>
              <a:t>Metodologie právní romanistiky</a:t>
            </a:r>
          </a:p>
        </p:txBody>
      </p:sp>
      <p:sp>
        <p:nvSpPr>
          <p:cNvPr id="3" name="Zástupný symbol pro obsah 2"/>
          <p:cNvSpPr>
            <a:spLocks noGrp="1"/>
          </p:cNvSpPr>
          <p:nvPr>
            <p:ph sz="quarter" idx="1"/>
          </p:nvPr>
        </p:nvSpPr>
        <p:spPr/>
        <p:txBody>
          <a:bodyPr>
            <a:normAutofit/>
          </a:bodyPr>
          <a:lstStyle/>
          <a:p>
            <a:r>
              <a:rPr lang="cs-CZ" sz="4000" dirty="0">
                <a:latin typeface="+mn-lt"/>
                <a:cs typeface="Arial" pitchFamily="34" charset="0"/>
              </a:rPr>
              <a:t>Právní romanistika jako hlavní a pomocný vědní obor</a:t>
            </a:r>
          </a:p>
          <a:p>
            <a:r>
              <a:rPr lang="cs-CZ" sz="4000" dirty="0">
                <a:latin typeface="+mn-lt"/>
                <a:cs typeface="Arial" pitchFamily="34" charset="0"/>
              </a:rPr>
              <a:t>Metody a metodologie právní romanistiky (exegese a její dílčí metody - synchronní a diachronní metody práce).</a:t>
            </a:r>
          </a:p>
        </p:txBody>
      </p:sp>
    </p:spTree>
    <p:extLst>
      <p:ext uri="{BB962C8B-B14F-4D97-AF65-F5344CB8AC3E}">
        <p14:creationId xmlns:p14="http://schemas.microsoft.com/office/powerpoint/2010/main" val="145154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altLang="cs-CZ" b="1" dirty="0"/>
              <a:t>Jak se skládá mozaika </a:t>
            </a:r>
            <a:endParaRPr lang="cs-CZ" b="1" dirty="0"/>
          </a:p>
        </p:txBody>
      </p:sp>
      <p:sp>
        <p:nvSpPr>
          <p:cNvPr id="3" name="Zástupný symbol pro obsah 2"/>
          <p:cNvSpPr>
            <a:spLocks noGrp="1"/>
          </p:cNvSpPr>
          <p:nvPr>
            <p:ph idx="1"/>
          </p:nvPr>
        </p:nvSpPr>
        <p:spPr/>
        <p:txBody>
          <a:bodyPr>
            <a:normAutofit/>
          </a:bodyPr>
          <a:lstStyle/>
          <a:p>
            <a:r>
              <a:rPr lang="cs-CZ" sz="4000" b="1" dirty="0" err="1"/>
              <a:t>Tacitus</a:t>
            </a:r>
            <a:r>
              <a:rPr lang="cs-CZ" sz="4000" b="1" dirty="0"/>
              <a:t>, Letopisy XI, 13:</a:t>
            </a:r>
            <a:r>
              <a:rPr lang="cs-CZ" sz="4000" dirty="0"/>
              <a:t> Zákonem také omezil (censor a císař Claudius) řádění věřitelů, aby nepůjčovali synům na úmrtí rodičů.</a:t>
            </a:r>
          </a:p>
          <a:p>
            <a:r>
              <a:rPr lang="cs-CZ" sz="4000" b="1" dirty="0" err="1"/>
              <a:t>Suetonius</a:t>
            </a:r>
            <a:r>
              <a:rPr lang="cs-CZ" sz="4000" b="1" dirty="0"/>
              <a:t>, </a:t>
            </a:r>
            <a:r>
              <a:rPr lang="cs-CZ" sz="4000" b="1" dirty="0" err="1"/>
              <a:t>Vespasianus</a:t>
            </a:r>
            <a:r>
              <a:rPr lang="cs-CZ" sz="4000" b="1" dirty="0"/>
              <a:t> 11:</a:t>
            </a:r>
            <a:r>
              <a:rPr lang="cs-CZ" sz="4000" dirty="0"/>
              <a:t>…lichváři, kteří půjčují synům pod mocí otcovskou, nemají právo vymáhat dluh, ani po smrti jejich otců.</a:t>
            </a:r>
          </a:p>
          <a:p>
            <a:pPr marL="0" indent="0">
              <a:buNone/>
            </a:pPr>
            <a:endParaRPr lang="cs-CZ" sz="4000" dirty="0"/>
          </a:p>
        </p:txBody>
      </p:sp>
    </p:spTree>
    <p:extLst>
      <p:ext uri="{BB962C8B-B14F-4D97-AF65-F5344CB8AC3E}">
        <p14:creationId xmlns:p14="http://schemas.microsoft.com/office/powerpoint/2010/main" val="295869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altLang="cs-CZ" b="1" dirty="0"/>
              <a:t>Jak se skládá mozaika - pokračování </a:t>
            </a:r>
            <a:endParaRPr lang="cs-CZ" b="1" dirty="0"/>
          </a:p>
        </p:txBody>
      </p:sp>
      <p:sp>
        <p:nvSpPr>
          <p:cNvPr id="3" name="Zástupný symbol pro obsah 2"/>
          <p:cNvSpPr>
            <a:spLocks noGrp="1"/>
          </p:cNvSpPr>
          <p:nvPr>
            <p:ph idx="1"/>
          </p:nvPr>
        </p:nvSpPr>
        <p:spPr/>
        <p:txBody>
          <a:bodyPr>
            <a:normAutofit/>
          </a:bodyPr>
          <a:lstStyle/>
          <a:p>
            <a:r>
              <a:rPr lang="cs-CZ" sz="4000" b="1" dirty="0"/>
              <a:t>Pauli </a:t>
            </a:r>
            <a:r>
              <a:rPr lang="cs-CZ" sz="4000" b="1" dirty="0" err="1"/>
              <a:t>Sententiae</a:t>
            </a:r>
            <a:r>
              <a:rPr lang="cs-CZ" sz="4000" b="1" dirty="0"/>
              <a:t> II, 10: </a:t>
            </a:r>
            <a:r>
              <a:rPr lang="cs-CZ" sz="4000" dirty="0"/>
              <a:t>Pokud si syn pod mocí otcovskou proti zákazu zákona bez vědomí otce půjčil peníze, ten kdo je půjčil, je nemůže vyžadovat ani za života otce ani po jeho smrti. </a:t>
            </a:r>
          </a:p>
        </p:txBody>
      </p:sp>
    </p:spTree>
    <p:extLst>
      <p:ext uri="{BB962C8B-B14F-4D97-AF65-F5344CB8AC3E}">
        <p14:creationId xmlns:p14="http://schemas.microsoft.com/office/powerpoint/2010/main" val="295869072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D5FFD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D5FFD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D5FFD5"/>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4271</TotalTime>
  <Words>2478</Words>
  <Application>Microsoft Office PowerPoint</Application>
  <PresentationFormat>Předvádění na obrazovce (4:3)</PresentationFormat>
  <Paragraphs>207</Paragraphs>
  <Slides>51</Slides>
  <Notes>0</Notes>
  <HiddenSlides>0</HiddenSlides>
  <MMClips>0</MMClips>
  <ScaleCrop>false</ScaleCrop>
  <HeadingPairs>
    <vt:vector size="4" baseType="variant">
      <vt:variant>
        <vt:lpstr>Motiv</vt:lpstr>
      </vt:variant>
      <vt:variant>
        <vt:i4>1</vt:i4>
      </vt:variant>
      <vt:variant>
        <vt:lpstr>Nadpisy snímků</vt:lpstr>
      </vt:variant>
      <vt:variant>
        <vt:i4>51</vt:i4>
      </vt:variant>
    </vt:vector>
  </HeadingPairs>
  <TitlesOfParts>
    <vt:vector size="52" baseType="lpstr">
      <vt:lpstr>Motiv systému Office</vt:lpstr>
      <vt:lpstr>Actio seu malum carmen  </vt:lpstr>
      <vt:lpstr>Magické myšlení</vt:lpstr>
      <vt:lpstr>Tabulka z Londýna dfx. 3.14/1;  nalezená v zemi (pol. 1. stol. n. l.)</vt:lpstr>
      <vt:lpstr>Tabulka z Dax/Landes z Galie  dfx.4.3.2/1  (4./ 5. stol. n. l.)</vt:lpstr>
      <vt:lpstr>Mezioborová spolupráce </vt:lpstr>
      <vt:lpstr>Mohuč, Germanie, DTM 3 (1./2. stol. n. l.)</vt:lpstr>
      <vt:lpstr>Metodologie právní romanistiky</vt:lpstr>
      <vt:lpstr>Jak se skládá mozaika </vt:lpstr>
      <vt:lpstr>Jak se skládá mozaika - pokračování </vt:lpstr>
      <vt:lpstr>Za texty je lidský příběh </vt:lpstr>
      <vt:lpstr>Zákony dvanácti desek </vt:lpstr>
      <vt:lpstr>Defixio -  proklínací tabulka  </vt:lpstr>
      <vt:lpstr>Prezentace aplikace PowerPoint</vt:lpstr>
      <vt:lpstr>Defixe z Říma (1./2. st. n. l.)</vt:lpstr>
      <vt:lpstr>Kletba z Bologně, dfx.1.1.2/1 (4./ 5. stol. n. l.) </vt:lpstr>
      <vt:lpstr>Nespecifická kletba z Bologně  dfx.1.1.2/1  (4./ 5. stol. n. l.)</vt:lpstr>
      <vt:lpstr>Kletba z Bologni (4./ 5. stol. po Kr.) </vt:lpstr>
      <vt:lpstr>defixiones iudiciariae – soudní kletby Kartágo (Afrika), dfx11.1.1/4  (2. /3. stol. n. l.)</vt:lpstr>
      <vt:lpstr>defixiones agonisticae  – kletby proti soupeřům při hrách v cirku</vt:lpstr>
      <vt:lpstr>defixiones amatoriae –  milostná kouzla - přiváděcí kouzlo</vt:lpstr>
      <vt:lpstr>defixiones amatoriae  – rivalita v lásce </vt:lpstr>
      <vt:lpstr>Prosba o spravedlnost  Bath, dfx.2.2.10 (2. stol. n. l.)</vt:lpstr>
      <vt:lpstr>Bad Ischl 27. 9. 2009 Foto Ch. Goldstern</vt:lpstr>
      <vt:lpstr>Prosba o spravedlnost – krádež Bath (3./4. stol. n. l.)</vt:lpstr>
      <vt:lpstr>Prosba o spravedlnost – krádež Uley, dfx.3.22/3 (2. – 4.  stol. n. l.) </vt:lpstr>
      <vt:lpstr>Cesta spravedlnosti </vt:lpstr>
      <vt:lpstr>Žaloba a její části</vt:lpstr>
      <vt:lpstr>Žaloba a její části</vt:lpstr>
      <vt:lpstr>Kletba                                 Žaloba</vt:lpstr>
      <vt:lpstr>Kletba                                 Žaloba</vt:lpstr>
      <vt:lpstr>Ukradené věci na základě textů proseb o spravedlnost </vt:lpstr>
      <vt:lpstr>Předmět krádeže</vt:lpstr>
      <vt:lpstr>Tresty dle tabulek – křivá přísaha Bath, dfx.3.2/73 (4. stol. n. l.)  </vt:lpstr>
      <vt:lpstr>Tresty dle tabulek – podvod dolus malus Uley, dfx.3.22/16 (2. - 4. stol. n. l.)  </vt:lpstr>
      <vt:lpstr>Tresty dle tabulek – krádež furtum Bath, dfx.3.2/76 (3./4. stol. n. l.)  </vt:lpstr>
      <vt:lpstr>Tresty dle tabulek – krádež furtum Uley, dfx.3.22/5 (4. stol. n. l.)</vt:lpstr>
      <vt:lpstr>Tresty dle tabulek – krádež/podvod Mainz, DTM 1 (1./2. stol. n. l.)  </vt:lpstr>
      <vt:lpstr>Tresty dle práva </vt:lpstr>
      <vt:lpstr>Zamezení výpovědi  Aquincum (2./3. stol. n.l.)</vt:lpstr>
      <vt:lpstr>Zamezení výpovědi Kartágo, dfx.11.1.1./5  (2./3. stol. n. l.)</vt:lpstr>
      <vt:lpstr>Zamezení výpovědi Kartágo, dfx.11.1.1./8  (2./3. stol. n. l.)</vt:lpstr>
      <vt:lpstr>Svědectví a jeho význam v soudním procesu </vt:lpstr>
      <vt:lpstr>Svědectví</vt:lpstr>
      <vt:lpstr>Podvod – dolus malus Mohuč, Germánie, DTM 2 (1./2. stol. n. l.)</vt:lpstr>
      <vt:lpstr> Zpronevěra – fraus, fraudare  Mohuč, Germánie DTM 3 (1./2. stol. n. l.)</vt:lpstr>
      <vt:lpstr>Podvodné jednání </vt:lpstr>
      <vt:lpstr>Dolus malus – podvod</vt:lpstr>
      <vt:lpstr>Dolus malus – aktivní ochrana </vt:lpstr>
      <vt:lpstr>Pasivní ochrana -  Gai. Inst. IV, 116a </vt:lpstr>
      <vt:lpstr>Žaloba nebo kletba – jak nebo proč si vybrat jednu z cest?</vt:lpstr>
      <vt:lpstr>Děkujeme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dc:creator>
  <cp:lastModifiedBy>frydekm@gmail.com</cp:lastModifiedBy>
  <cp:revision>254</cp:revision>
  <dcterms:created xsi:type="dcterms:W3CDTF">2016-01-14T15:44:56Z</dcterms:created>
  <dcterms:modified xsi:type="dcterms:W3CDTF">2019-04-23T16:54:17Z</dcterms:modified>
</cp:coreProperties>
</file>