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692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12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9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766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91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88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611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49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CC516E7-567C-4406-B590-0043BF9F4D66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99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67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CC516E7-567C-4406-B590-0043BF9F4D66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3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eni-art.cz/cz/issue.aspx" TargetMode="External"/><Relationship Id="rId2" Type="http://schemas.openxmlformats.org/officeDocument/2006/relationships/hyperlink" Target="https://www.jstor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iblhertz.it/" TargetMode="External"/><Relationship Id="rId5" Type="http://schemas.openxmlformats.org/officeDocument/2006/relationships/hyperlink" Target="https://en.zikg.eu/library" TargetMode="External"/><Relationship Id="rId4" Type="http://schemas.openxmlformats.org/officeDocument/2006/relationships/hyperlink" Target="https://ezdroje.muni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meni-art.cz/cz/norm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5A540-F771-492A-808D-B614D3030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89173"/>
          </a:xfrm>
        </p:spPr>
        <p:txBody>
          <a:bodyPr>
            <a:normAutofit/>
          </a:bodyPr>
          <a:lstStyle/>
          <a:p>
            <a:r>
              <a:rPr lang="cs-CZ" sz="6600" b="1" cap="small" dirty="0"/>
              <a:t>DU0105 </a:t>
            </a:r>
            <a:br>
              <a:rPr lang="cs-CZ" sz="7200" b="1" dirty="0"/>
            </a:br>
            <a:r>
              <a:rPr lang="cs-CZ" sz="7200" b="1" cap="small" dirty="0"/>
              <a:t>písemná postupová zkouška</a:t>
            </a:r>
            <a:endParaRPr lang="en-GB" sz="7200" b="1" cap="small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03B035A-32E6-4D63-AE40-A1969E4F0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575" y="4505324"/>
            <a:ext cx="9496425" cy="1438275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PETRA LEXOVÁ, MARTIN DEUTSCH, SABINA ROSENBERGOVÁ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Jaro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268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FA185-75F8-4666-BC32-96253228E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15D94E-C050-4DEC-9318-7A5827703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/>
              <a:t>Stručně</a:t>
            </a:r>
            <a:r>
              <a:rPr lang="en-GB" sz="2400" dirty="0"/>
              <a:t> </a:t>
            </a:r>
            <a:r>
              <a:rPr lang="en-GB" sz="2400" dirty="0" err="1"/>
              <a:t>uvádí</a:t>
            </a:r>
            <a:r>
              <a:rPr lang="en-GB" sz="2400" dirty="0"/>
              <a:t> do </a:t>
            </a:r>
            <a:r>
              <a:rPr lang="en-GB" sz="2400" dirty="0" err="1"/>
              <a:t>pojednávaného</a:t>
            </a:r>
            <a:r>
              <a:rPr lang="en-GB" sz="2400" dirty="0"/>
              <a:t> </a:t>
            </a:r>
            <a:r>
              <a:rPr lang="en-GB" sz="2400" dirty="0" err="1"/>
              <a:t>problému</a:t>
            </a:r>
            <a:r>
              <a:rPr lang="en-GB" sz="2400" dirty="0"/>
              <a:t>. </a:t>
            </a:r>
            <a:endParaRPr lang="cs-CZ" sz="2400" dirty="0"/>
          </a:p>
          <a:p>
            <a:r>
              <a:rPr lang="cs-CZ" sz="2400" dirty="0"/>
              <a:t>Cílem je zaujmout pozornost čtenáře.</a:t>
            </a:r>
          </a:p>
          <a:p>
            <a:r>
              <a:rPr lang="cs-CZ" sz="2400" dirty="0"/>
              <a:t>Zmiňuje otázky, kterými se v průběhu práce budete zabývat.</a:t>
            </a:r>
          </a:p>
          <a:p>
            <a:r>
              <a:rPr lang="cs-CZ" sz="2400" dirty="0"/>
              <a:t>3 základní složky:</a:t>
            </a:r>
          </a:p>
          <a:p>
            <a:pPr lvl="1"/>
            <a:r>
              <a:rPr lang="cs-CZ" sz="2000" dirty="0"/>
              <a:t>Kontext – uvedení čtenáře do oblasti, kde se budete pohybovat</a:t>
            </a:r>
          </a:p>
          <a:p>
            <a:pPr lvl="1"/>
            <a:r>
              <a:rPr lang="cs-CZ" sz="2000" dirty="0"/>
              <a:t>Problém – jaké otázky si budete klást</a:t>
            </a:r>
          </a:p>
          <a:p>
            <a:pPr lvl="2"/>
            <a:r>
              <a:rPr lang="cs-CZ" sz="1800" dirty="0"/>
              <a:t>Jasně formulované otázky (př. Jak a proč je možné dané dílo interpretovat?)</a:t>
            </a:r>
          </a:p>
          <a:p>
            <a:pPr lvl="1"/>
            <a:r>
              <a:rPr lang="cs-CZ" sz="2000" dirty="0"/>
              <a:t>Řešení – jaké prostředky k tomu vynaložíte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37579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26BA2-C840-46A1-A029-836E6E9F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Stať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8CF6FA-89FB-4C92-901A-D2EBED257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Shrnutí dosavadního bádání a kritická analýza dostupné literatury.</a:t>
            </a:r>
          </a:p>
          <a:p>
            <a:r>
              <a:rPr lang="cs-CZ" sz="2800" dirty="0"/>
              <a:t>Jednotlivé kapitoly práce.</a:t>
            </a:r>
          </a:p>
          <a:p>
            <a:pPr lvl="1"/>
            <a:r>
              <a:rPr lang="cs-CZ" sz="2000" dirty="0"/>
              <a:t>Základní informace k autorovi (je-li známý)</a:t>
            </a:r>
          </a:p>
          <a:p>
            <a:pPr lvl="1"/>
            <a:r>
              <a:rPr lang="cs-CZ" sz="2000" dirty="0"/>
              <a:t>Uměleckohistorický popis díla</a:t>
            </a:r>
          </a:p>
          <a:p>
            <a:pPr lvl="1"/>
            <a:r>
              <a:rPr lang="cs-CZ" sz="2000" dirty="0"/>
              <a:t>Interpretace (popř. srovnání apod.)</a:t>
            </a:r>
          </a:p>
        </p:txBody>
      </p:sp>
    </p:spTree>
    <p:extLst>
      <p:ext uri="{BB962C8B-B14F-4D97-AF65-F5344CB8AC3E}">
        <p14:creationId xmlns:p14="http://schemas.microsoft.com/office/powerpoint/2010/main" val="2944762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A17273-5CDF-41E5-97C6-CC0A7282A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0B8203-CFF8-450A-95F8-F8265524F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Doslovně n</a:t>
            </a:r>
            <a:r>
              <a:rPr lang="en-GB" sz="2800" dirty="0" err="1"/>
              <a:t>eopakuje</a:t>
            </a:r>
            <a:r>
              <a:rPr lang="en-GB" sz="2800" dirty="0"/>
              <a:t> </a:t>
            </a:r>
            <a:r>
              <a:rPr lang="cs-CZ" sz="2800" dirty="0"/>
              <a:t>již</a:t>
            </a:r>
            <a:r>
              <a:rPr lang="en-GB" sz="2800" dirty="0"/>
              <a:t> </a:t>
            </a:r>
            <a:r>
              <a:rPr lang="en-GB" sz="2800" dirty="0" err="1"/>
              <a:t>řečené</a:t>
            </a:r>
            <a:r>
              <a:rPr lang="cs-CZ" sz="2800" dirty="0"/>
              <a:t>; jde o vlastní shrnutí Vašeho výzkumu.</a:t>
            </a:r>
          </a:p>
          <a:p>
            <a:r>
              <a:rPr lang="cs-CZ" sz="2800" dirty="0"/>
              <a:t>U</a:t>
            </a:r>
            <a:r>
              <a:rPr lang="en-GB" sz="2800" dirty="0" err="1"/>
              <a:t>pozorňuje</a:t>
            </a:r>
            <a:r>
              <a:rPr lang="en-GB" sz="2800" dirty="0"/>
              <a:t> </a:t>
            </a:r>
            <a:r>
              <a:rPr lang="en-GB" sz="2800" dirty="0" err="1"/>
              <a:t>na</a:t>
            </a:r>
            <a:r>
              <a:rPr lang="en-GB" sz="2800" dirty="0"/>
              <a:t> </a:t>
            </a:r>
            <a:r>
              <a:rPr lang="en-GB" sz="2800" dirty="0" err="1"/>
              <a:t>nejdůležitější</a:t>
            </a:r>
            <a:r>
              <a:rPr lang="en-GB" sz="2800" dirty="0"/>
              <a:t> </a:t>
            </a:r>
            <a:r>
              <a:rPr lang="en-GB" sz="2800" dirty="0" err="1"/>
              <a:t>myšlenky</a:t>
            </a:r>
            <a:r>
              <a:rPr lang="en-GB" sz="2800" dirty="0"/>
              <a:t> </a:t>
            </a:r>
            <a:r>
              <a:rPr lang="en-GB" sz="2800" dirty="0" err="1"/>
              <a:t>práce</a:t>
            </a:r>
            <a:r>
              <a:rPr lang="cs-CZ" sz="2800" dirty="0"/>
              <a:t>.</a:t>
            </a:r>
            <a:endParaRPr lang="en-GB" sz="2800" dirty="0"/>
          </a:p>
          <a:p>
            <a:r>
              <a:rPr lang="cs-CZ" sz="2800" dirty="0"/>
              <a:t>Zhodnocení předpokladů a otázek položených v úvodu (pochybnosti, prostor pro další bádání apod.)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42596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FC6435-2BC9-4001-AB13-4BA72749A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E4505C-3723-4EC0-A7BA-385F1A4E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Seznam literatury v abecedním pořadí (dle příjmení autora).</a:t>
            </a:r>
          </a:p>
          <a:p>
            <a:pPr lvl="1"/>
            <a:r>
              <a:rPr lang="cs-CZ" sz="2000" dirty="0"/>
              <a:t>Může (ale nemusí) být členěn na prameny a sekundární literaturu.</a:t>
            </a:r>
          </a:p>
          <a:p>
            <a:r>
              <a:rPr lang="cs-CZ" sz="2800" dirty="0"/>
              <a:t>Udává úplné údaje o všech zdrojích, z nichž autor čerpal.</a:t>
            </a:r>
            <a:endParaRPr lang="cs-CZ" sz="26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806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3982C-CB85-45EC-ACC4-8ACAB6076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Přílohy (obrazová příloha)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58F872-6FAC-4058-9DCA-35F53BFDA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Obrázky nevkládejte přímo do textu, ale v textu na ně odkazujte. </a:t>
            </a:r>
          </a:p>
          <a:p>
            <a:pPr lvl="1"/>
            <a:r>
              <a:rPr lang="cs-CZ" sz="2000" dirty="0"/>
              <a:t>[Obr. 1], (obr. 1), [1]</a:t>
            </a:r>
          </a:p>
          <a:p>
            <a:r>
              <a:rPr lang="en-GB" sz="2400" dirty="0" err="1"/>
              <a:t>Ilustrace</a:t>
            </a:r>
            <a:r>
              <a:rPr lang="en-GB" sz="2400" dirty="0"/>
              <a:t> </a:t>
            </a:r>
            <a:r>
              <a:rPr lang="en-GB" sz="2400" dirty="0" err="1"/>
              <a:t>jsou</a:t>
            </a:r>
            <a:r>
              <a:rPr lang="en-GB" sz="2400" dirty="0"/>
              <a:t> </a:t>
            </a:r>
            <a:r>
              <a:rPr lang="en-GB" sz="2400" dirty="0" err="1"/>
              <a:t>opatřeny</a:t>
            </a:r>
            <a:r>
              <a:rPr lang="en-GB" sz="2400" dirty="0"/>
              <a:t> </a:t>
            </a:r>
            <a:r>
              <a:rPr lang="en-GB" sz="2400" dirty="0" err="1"/>
              <a:t>popisky</a:t>
            </a:r>
            <a:r>
              <a:rPr lang="cs-CZ" sz="2400" dirty="0"/>
              <a:t>.</a:t>
            </a:r>
            <a:r>
              <a:rPr lang="en-GB" sz="2400" dirty="0"/>
              <a:t> </a:t>
            </a:r>
          </a:p>
          <a:p>
            <a:pPr lvl="1"/>
            <a:r>
              <a:rPr lang="en-GB" sz="2000" dirty="0" err="1"/>
              <a:t>Obr</a:t>
            </a:r>
            <a:r>
              <a:rPr lang="en-GB" sz="2000" dirty="0"/>
              <a:t>. 1: Giorgione, </a:t>
            </a:r>
            <a:r>
              <a:rPr lang="en-GB" sz="2000" dirty="0" err="1"/>
              <a:t>Tři</a:t>
            </a:r>
            <a:r>
              <a:rPr lang="en-GB" sz="2000" dirty="0"/>
              <a:t> </a:t>
            </a:r>
            <a:r>
              <a:rPr lang="en-GB" sz="2000" dirty="0" err="1"/>
              <a:t>filosofové</a:t>
            </a:r>
            <a:r>
              <a:rPr lang="en-GB" sz="2000" dirty="0"/>
              <a:t> (detail), </a:t>
            </a:r>
            <a:r>
              <a:rPr lang="cs-CZ" sz="2000" dirty="0"/>
              <a:t>poč. 16. stol., </a:t>
            </a:r>
            <a:r>
              <a:rPr lang="en-GB" sz="2000" dirty="0" err="1"/>
              <a:t>Kunsthistorisches</a:t>
            </a:r>
            <a:r>
              <a:rPr lang="en-GB" sz="2000" dirty="0"/>
              <a:t> Museum, </a:t>
            </a:r>
            <a:r>
              <a:rPr lang="en-GB" sz="2000" dirty="0" err="1"/>
              <a:t>Vídeň</a:t>
            </a:r>
            <a:r>
              <a:rPr lang="en-GB" sz="2000" dirty="0"/>
              <a:t>.</a:t>
            </a:r>
          </a:p>
          <a:p>
            <a:r>
              <a:rPr lang="en-GB" sz="2400" dirty="0" err="1"/>
              <a:t>Je</a:t>
            </a:r>
            <a:r>
              <a:rPr lang="en-GB" sz="2400" dirty="0"/>
              <a:t>-li </a:t>
            </a:r>
            <a:r>
              <a:rPr lang="en-GB" sz="2400" dirty="0" err="1"/>
              <a:t>začleněna</a:t>
            </a:r>
            <a:r>
              <a:rPr lang="en-GB" sz="2400" dirty="0"/>
              <a:t>, </a:t>
            </a:r>
            <a:r>
              <a:rPr lang="en-GB" sz="2400" dirty="0" err="1"/>
              <a:t>musí</a:t>
            </a:r>
            <a:r>
              <a:rPr lang="en-GB" sz="2400" dirty="0"/>
              <a:t> </a:t>
            </a:r>
            <a:r>
              <a:rPr lang="en-GB" sz="2400" dirty="0" err="1"/>
              <a:t>práce</a:t>
            </a:r>
            <a:r>
              <a:rPr lang="en-GB" sz="2400" dirty="0"/>
              <a:t> </a:t>
            </a:r>
            <a:r>
              <a:rPr lang="en-GB" sz="2400" dirty="0" err="1"/>
              <a:t>obsahovat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seznam</a:t>
            </a:r>
            <a:r>
              <a:rPr lang="en-GB" sz="2400" dirty="0"/>
              <a:t> </a:t>
            </a:r>
            <a:r>
              <a:rPr lang="en-GB" sz="2400" dirty="0" err="1"/>
              <a:t>vyobrazení</a:t>
            </a:r>
            <a:r>
              <a:rPr lang="cs-CZ" sz="2400" dirty="0"/>
              <a:t>.</a:t>
            </a:r>
            <a:endParaRPr lang="en-GB" sz="2400" dirty="0"/>
          </a:p>
          <a:p>
            <a:pPr lvl="1"/>
            <a:r>
              <a:rPr lang="en-GB" sz="2000" dirty="0" err="1"/>
              <a:t>Předchází</a:t>
            </a:r>
            <a:r>
              <a:rPr lang="en-GB" sz="2000" dirty="0"/>
              <a:t> </a:t>
            </a:r>
            <a:r>
              <a:rPr lang="en-GB" sz="2000" dirty="0" err="1"/>
              <a:t>samotné</a:t>
            </a:r>
            <a:r>
              <a:rPr lang="en-GB" sz="2000" dirty="0"/>
              <a:t> </a:t>
            </a:r>
            <a:r>
              <a:rPr lang="en-GB" sz="2000" dirty="0" err="1"/>
              <a:t>obrazové</a:t>
            </a:r>
            <a:r>
              <a:rPr lang="en-GB" sz="2000" dirty="0"/>
              <a:t> </a:t>
            </a:r>
            <a:r>
              <a:rPr lang="en-GB" sz="2000" dirty="0" err="1"/>
              <a:t>příloze</a:t>
            </a:r>
            <a:r>
              <a:rPr lang="en-GB" sz="2000" dirty="0"/>
              <a:t>; </a:t>
            </a:r>
            <a:r>
              <a:rPr lang="en-GB" sz="2000" dirty="0" err="1"/>
              <a:t>jedná</a:t>
            </a:r>
            <a:r>
              <a:rPr lang="en-GB" sz="2000" dirty="0"/>
              <a:t> se v </a:t>
            </a:r>
            <a:r>
              <a:rPr lang="en-GB" sz="2000" dirty="0" err="1"/>
              <a:t>podstatě</a:t>
            </a:r>
            <a:r>
              <a:rPr lang="en-GB" sz="2000" dirty="0"/>
              <a:t> o </a:t>
            </a:r>
            <a:r>
              <a:rPr lang="en-GB" sz="2000" dirty="0" err="1"/>
              <a:t>seznam</a:t>
            </a:r>
            <a:r>
              <a:rPr lang="en-GB" sz="2000" dirty="0"/>
              <a:t> </a:t>
            </a:r>
            <a:r>
              <a:rPr lang="en-GB" sz="2000" dirty="0" err="1"/>
              <a:t>popisků</a:t>
            </a:r>
            <a:r>
              <a:rPr lang="cs-CZ" sz="2000" dirty="0"/>
              <a:t>.</a:t>
            </a:r>
          </a:p>
          <a:p>
            <a:pPr lvl="1"/>
            <a:r>
              <a:rPr lang="cs-CZ" sz="2000" dirty="0"/>
              <a:t>Navíc obsahuje zdroj, ze kterého je ilustrace převzata.</a:t>
            </a:r>
          </a:p>
          <a:p>
            <a:pPr lvl="2"/>
            <a:r>
              <a:rPr lang="en-GB" sz="1800" dirty="0" err="1"/>
              <a:t>Zdroj</a:t>
            </a:r>
            <a:r>
              <a:rPr lang="en-GB" sz="1800" dirty="0"/>
              <a:t>: </a:t>
            </a:r>
            <a:r>
              <a:rPr lang="en-GB" sz="1800" dirty="0">
                <a:solidFill>
                  <a:schemeClr val="tx1"/>
                </a:solidFill>
              </a:rPr>
              <a:t>Braun 2005</a:t>
            </a:r>
            <a:r>
              <a:rPr lang="cs-CZ" sz="1800" dirty="0">
                <a:solidFill>
                  <a:schemeClr val="tx1"/>
                </a:solidFill>
              </a:rPr>
              <a:t>, s. 25</a:t>
            </a:r>
            <a:r>
              <a:rPr lang="en-GB" sz="1800" dirty="0">
                <a:solidFill>
                  <a:schemeClr val="tx1"/>
                </a:solidFill>
              </a:rPr>
              <a:t>/ </a:t>
            </a:r>
            <a:r>
              <a:rPr lang="cs-CZ" sz="1800" dirty="0">
                <a:solidFill>
                  <a:schemeClr val="tx1"/>
                </a:solidFill>
              </a:rPr>
              <a:t>[www.khm.at] </a:t>
            </a:r>
            <a:r>
              <a:rPr lang="en-GB" sz="1800" dirty="0">
                <a:solidFill>
                  <a:schemeClr val="tx1"/>
                </a:solidFill>
              </a:rPr>
              <a:t>/ </a:t>
            </a:r>
            <a:r>
              <a:rPr lang="en-GB" sz="1800" dirty="0" err="1">
                <a:solidFill>
                  <a:schemeClr val="tx1"/>
                </a:solidFill>
              </a:rPr>
              <a:t>foto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autora</a:t>
            </a:r>
            <a:endParaRPr lang="en-GB" sz="1800" dirty="0">
              <a:solidFill>
                <a:schemeClr val="tx1"/>
              </a:solidFill>
            </a:endParaRPr>
          </a:p>
          <a:p>
            <a:pPr marL="384048" lvl="2" indent="0">
              <a:buNone/>
            </a:pPr>
            <a:endParaRPr lang="en-GB" sz="1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119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A52498-48E7-D84D-A2BF-5E4F17A5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si dát pozor: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DA9F25-A5D2-7F40-90CA-E9C17128A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používat jen jednu citační normu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vyvážené používání relevantní literatury a online zdrojů – nepracovat s populárně naučnou literaturou viz 100 nejlepších děl umění apod.) – kritická práce s literaturou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využívat především novější literaturu – reflektovat současný výzkum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vytvořit jasnou strukturu práce – rozdělení na proporčně vyvážené celky (viz texty v časopise Umění, </a:t>
            </a:r>
            <a:r>
              <a:rPr lang="cs-CZ" dirty="0" err="1"/>
              <a:t>Opuscula</a:t>
            </a:r>
            <a:r>
              <a:rPr lang="cs-CZ" dirty="0"/>
              <a:t> </a:t>
            </a:r>
            <a:r>
              <a:rPr lang="cs-CZ" dirty="0" err="1"/>
              <a:t>historiae</a:t>
            </a:r>
            <a:r>
              <a:rPr lang="cs-CZ" dirty="0"/>
              <a:t> </a:t>
            </a:r>
            <a:r>
              <a:rPr lang="cs-CZ" dirty="0" err="1"/>
              <a:t>artium</a:t>
            </a:r>
            <a:r>
              <a:rPr lang="cs-CZ" dirty="0"/>
              <a:t>, </a:t>
            </a:r>
            <a:r>
              <a:rPr lang="cs-CZ" dirty="0" err="1"/>
              <a:t>Convivium</a:t>
            </a:r>
            <a:r>
              <a:rPr lang="cs-CZ" dirty="0"/>
              <a:t>)</a:t>
            </a:r>
          </a:p>
          <a:p>
            <a:pPr marL="201168" lvl="1" indent="0">
              <a:buNone/>
            </a:pPr>
            <a:endParaRPr lang="cs-CZ" dirty="0"/>
          </a:p>
          <a:p>
            <a:pPr marL="0" indent="0">
              <a:buNone/>
            </a:pPr>
            <a:endParaRPr lang="cs-CZ" sz="1800" dirty="0"/>
          </a:p>
          <a:p>
            <a:pPr marL="566928" lvl="3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991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EFE3F-E056-A543-90D9-5B9A6984A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zdroje a databáze knihoven: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0F1B89-E780-9742-B05E-F98AE61FE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u="sng" dirty="0">
              <a:hlinkClick r:id="rId2"/>
            </a:endParaRPr>
          </a:p>
          <a:p>
            <a:r>
              <a:rPr lang="cs-CZ" u="sng" dirty="0">
                <a:hlinkClick r:id="rId2"/>
              </a:rPr>
              <a:t>https://www.jstor.org/</a:t>
            </a:r>
            <a:endParaRPr lang="cs-CZ" dirty="0"/>
          </a:p>
          <a:p>
            <a:r>
              <a:rPr lang="cs-CZ" u="sng" dirty="0">
                <a:hlinkClick r:id="rId3"/>
              </a:rPr>
              <a:t>https://www.umeni-art.cz/cz/issue.aspx</a:t>
            </a:r>
            <a:endParaRPr lang="cs-CZ" dirty="0"/>
          </a:p>
          <a:p>
            <a:r>
              <a:rPr lang="cs-CZ" u="sng" dirty="0">
                <a:hlinkClick r:id="rId4"/>
              </a:rPr>
              <a:t>https://ezdroje.muni.cz/</a:t>
            </a:r>
            <a:endParaRPr lang="cs-CZ" dirty="0"/>
          </a:p>
          <a:p>
            <a:r>
              <a:rPr lang="cs-CZ" u="sng" dirty="0">
                <a:hlinkClick r:id="rId5"/>
              </a:rPr>
              <a:t>https://en.zikg.eu/library</a:t>
            </a:r>
            <a:endParaRPr lang="cs-CZ" dirty="0"/>
          </a:p>
          <a:p>
            <a:r>
              <a:rPr lang="cs-CZ" u="sng" dirty="0">
                <a:hlinkClick r:id="rId6"/>
              </a:rPr>
              <a:t>http://www.biblhertz.it/</a:t>
            </a:r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3015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7AA34-5ECF-446C-98DB-973405E5B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předmětu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682D11-132A-4105-8EF1-FA6DCC883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Naučit se psát odborný text.</a:t>
            </a:r>
          </a:p>
          <a:p>
            <a:r>
              <a:rPr lang="cs-CZ" sz="2800" dirty="0"/>
              <a:t>Vypracování písemné práce sestávající z </a:t>
            </a:r>
            <a:r>
              <a:rPr lang="cs-CZ" sz="2800" b="1" dirty="0"/>
              <a:t>kritické analýzy literatury</a:t>
            </a:r>
            <a:r>
              <a:rPr lang="cs-CZ" sz="2800" dirty="0"/>
              <a:t>, </a:t>
            </a:r>
            <a:r>
              <a:rPr lang="cs-CZ" sz="2800" b="1" dirty="0"/>
              <a:t>uměleckohistorického popisu </a:t>
            </a:r>
            <a:r>
              <a:rPr lang="cs-CZ" sz="2800" dirty="0"/>
              <a:t>a </a:t>
            </a:r>
            <a:r>
              <a:rPr lang="cs-CZ" sz="2800" b="1" dirty="0"/>
              <a:t>interpretace</a:t>
            </a:r>
            <a:r>
              <a:rPr lang="cs-CZ" sz="2800" dirty="0"/>
              <a:t> vybraného uměleckého díla.</a:t>
            </a:r>
          </a:p>
          <a:p>
            <a:pPr lvl="1"/>
            <a:r>
              <a:rPr lang="cs-CZ" sz="2000" dirty="0"/>
              <a:t>20 000 znaků, tj. cca 8–10 stran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196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ECABB2-A3A5-4159-BAD8-DAB652987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Termíny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343CCC-9BBC-4F6A-98D6-4CF51CC3F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530" y="1874309"/>
            <a:ext cx="10058400" cy="4023360"/>
          </a:xfrm>
        </p:spPr>
        <p:txBody>
          <a:bodyPr>
            <a:normAutofit/>
          </a:bodyPr>
          <a:lstStyle/>
          <a:p>
            <a:r>
              <a:rPr lang="cs-CZ" sz="2400" dirty="0"/>
              <a:t>8.3. – seznamovací hodina</a:t>
            </a:r>
          </a:p>
          <a:p>
            <a:r>
              <a:rPr lang="cs-CZ" sz="2400" dirty="0"/>
              <a:t>25. – 29. 3. – konzultační hodiny (Petra Lexová, Martin </a:t>
            </a:r>
            <a:r>
              <a:rPr lang="cs-CZ" sz="2400" dirty="0" err="1"/>
              <a:t>Deutsch</a:t>
            </a:r>
            <a:r>
              <a:rPr lang="cs-CZ" sz="2400" dirty="0"/>
              <a:t>, Sabina Rosenbergová) </a:t>
            </a:r>
          </a:p>
          <a:p>
            <a:r>
              <a:rPr lang="cs-CZ" sz="2400" dirty="0"/>
              <a:t>29. 3. – odevzdání struktury práce</a:t>
            </a:r>
          </a:p>
          <a:p>
            <a:r>
              <a:rPr lang="cs-CZ" sz="2400" b="1" dirty="0">
                <a:solidFill>
                  <a:schemeClr val="accent2"/>
                </a:solidFill>
              </a:rPr>
              <a:t>17. 5. – termín odevzdání první verze práce</a:t>
            </a:r>
          </a:p>
          <a:p>
            <a:pPr lvl="1"/>
            <a:r>
              <a:rPr lang="cs-CZ" sz="2200" b="1" dirty="0">
                <a:solidFill>
                  <a:schemeClr val="accent2"/>
                </a:solidFill>
              </a:rPr>
              <a:t>– nahrát do </a:t>
            </a:r>
            <a:r>
              <a:rPr lang="cs-CZ" sz="2200" b="1" dirty="0" err="1">
                <a:solidFill>
                  <a:schemeClr val="accent2"/>
                </a:solidFill>
              </a:rPr>
              <a:t>odevzdávárny</a:t>
            </a:r>
            <a:r>
              <a:rPr lang="cs-CZ" sz="2200" b="1" dirty="0">
                <a:solidFill>
                  <a:schemeClr val="accent2"/>
                </a:solidFill>
              </a:rPr>
              <a:t> (IS, studijní materiály, </a:t>
            </a:r>
            <a:r>
              <a:rPr lang="cs-CZ" sz="2200" b="1" dirty="0" err="1">
                <a:solidFill>
                  <a:schemeClr val="accent2"/>
                </a:solidFill>
              </a:rPr>
              <a:t>odevzdávárny</a:t>
            </a:r>
            <a:r>
              <a:rPr lang="cs-CZ" sz="2200" b="1" dirty="0">
                <a:solidFill>
                  <a:schemeClr val="accent2"/>
                </a:solidFill>
              </a:rPr>
              <a:t>)</a:t>
            </a:r>
            <a:endParaRPr lang="cs-CZ" sz="2200" dirty="0">
              <a:solidFill>
                <a:schemeClr val="accent2"/>
              </a:solidFill>
            </a:endParaRPr>
          </a:p>
          <a:p>
            <a:r>
              <a:rPr lang="cs-CZ" sz="2400" dirty="0"/>
              <a:t>27.–31. 5. – konzultace opravených prací</a:t>
            </a:r>
          </a:p>
          <a:p>
            <a:r>
              <a:rPr lang="cs-CZ" sz="2400" b="1" dirty="0">
                <a:solidFill>
                  <a:schemeClr val="accent2"/>
                </a:solidFill>
              </a:rPr>
              <a:t>9. 6. – odevzdání konečné verze práce</a:t>
            </a:r>
          </a:p>
          <a:p>
            <a:endParaRPr lang="cs-CZ" sz="2400" dirty="0"/>
          </a:p>
          <a:p>
            <a:pPr marL="514350" indent="-514350">
              <a:buFont typeface="+mj-lt"/>
              <a:buAutoNum type="arabicParenR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06171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CD706-F55F-4902-802E-58EE35E75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Konzultace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11CD77-563D-41C4-80BF-654CB8C7C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Osobně; p</a:t>
            </a:r>
            <a:r>
              <a:rPr lang="en-GB" sz="2800" dirty="0" err="1"/>
              <a:t>ovinná</a:t>
            </a:r>
            <a:r>
              <a:rPr lang="en-GB" sz="2800" dirty="0"/>
              <a:t> </a:t>
            </a:r>
            <a:r>
              <a:rPr lang="en-GB" sz="2800" dirty="0" err="1"/>
              <a:t>po</a:t>
            </a:r>
            <a:r>
              <a:rPr lang="en-GB" sz="2800" dirty="0"/>
              <a:t> </a:t>
            </a:r>
            <a:r>
              <a:rPr lang="en-GB" sz="2800" dirty="0" err="1"/>
              <a:t>odevzdání</a:t>
            </a:r>
            <a:r>
              <a:rPr lang="en-GB" sz="2800" dirty="0"/>
              <a:t> </a:t>
            </a:r>
            <a:r>
              <a:rPr lang="en-GB" sz="2800" dirty="0" err="1"/>
              <a:t>první</a:t>
            </a:r>
            <a:r>
              <a:rPr lang="en-GB" sz="2800" dirty="0"/>
              <a:t> </a:t>
            </a:r>
            <a:r>
              <a:rPr lang="en-GB" sz="2800" dirty="0" err="1"/>
              <a:t>verze</a:t>
            </a:r>
            <a:r>
              <a:rPr lang="en-GB" sz="2800" dirty="0"/>
              <a:t> </a:t>
            </a:r>
            <a:r>
              <a:rPr lang="en-GB" sz="2800" dirty="0" err="1"/>
              <a:t>práce</a:t>
            </a:r>
            <a:r>
              <a:rPr lang="cs-CZ" sz="2800" dirty="0"/>
              <a:t>, </a:t>
            </a:r>
            <a:r>
              <a:rPr lang="en-GB" sz="2800" dirty="0" err="1"/>
              <a:t>během</a:t>
            </a:r>
            <a:r>
              <a:rPr lang="en-GB" sz="2800" dirty="0"/>
              <a:t> </a:t>
            </a:r>
            <a:r>
              <a:rPr lang="en-GB" sz="2800" dirty="0" err="1"/>
              <a:t>semestru</a:t>
            </a:r>
            <a:r>
              <a:rPr lang="en-GB" sz="2800" dirty="0"/>
              <a:t> </a:t>
            </a:r>
            <a:r>
              <a:rPr lang="en-GB" sz="2800" dirty="0" err="1"/>
              <a:t>kdykoli</a:t>
            </a:r>
            <a:r>
              <a:rPr lang="en-GB" sz="2800" dirty="0"/>
              <a:t> </a:t>
            </a:r>
            <a:r>
              <a:rPr lang="en-GB" sz="2800" dirty="0" err="1"/>
              <a:t>bude</a:t>
            </a:r>
            <a:r>
              <a:rPr lang="en-GB" sz="2800" dirty="0"/>
              <a:t> </a:t>
            </a:r>
            <a:r>
              <a:rPr lang="en-GB" sz="2800" dirty="0" err="1"/>
              <a:t>třeba</a:t>
            </a:r>
            <a:r>
              <a:rPr lang="cs-CZ" sz="2800" dirty="0"/>
              <a:t>.</a:t>
            </a:r>
            <a:endParaRPr lang="en-GB" sz="2800" dirty="0"/>
          </a:p>
          <a:p>
            <a:r>
              <a:rPr lang="cs-CZ" sz="2800" dirty="0"/>
              <a:t>Konzultaci prosím domluvte (alespoň 2 dny) předem e-mailem, napište, s čím máte problém a přiložte aktuální verzi textu.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046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28CBF-BA26-4F6B-BF3C-C0520C07E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hodnocení postupové práce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9B795-A467-4168-9B27-F18D272CE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cs-CZ" sz="2800" dirty="0"/>
              <a:t>Vymezení tématu, naplnění zadání a práce s informacemi (heuristika).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/>
              <a:t>Jazyková správnost (pravopisné a jiné jazykové chyby).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/>
              <a:t>Formální úprava, požadovaný rozsah, dodržování citačních norem, odkazy na bibliografii.</a:t>
            </a:r>
          </a:p>
          <a:p>
            <a:pPr marL="0" indent="0">
              <a:buNone/>
            </a:pPr>
            <a:r>
              <a:rPr lang="en-GB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578127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52854-C518-4CCC-8FBD-63B220C22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Poznámkový aparát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1DE7D5-70B9-4441-AAD1-365B0C6B1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800" dirty="0"/>
              <a:t>U každé informace, na které stavíte svoji argumentaci, musíte uvést zdroj.</a:t>
            </a:r>
          </a:p>
          <a:p>
            <a:pPr lvl="1"/>
            <a:r>
              <a:rPr lang="cs-CZ" sz="2800" dirty="0"/>
              <a:t>Citační norma časopisu </a:t>
            </a:r>
            <a:r>
              <a:rPr lang="cs-CZ" sz="2800" i="1" dirty="0"/>
              <a:t>Umění</a:t>
            </a:r>
            <a:r>
              <a:rPr lang="cs-CZ" sz="2800" dirty="0"/>
              <a:t>:</a:t>
            </a:r>
          </a:p>
          <a:p>
            <a:pPr lvl="2"/>
            <a:r>
              <a:rPr lang="cs-CZ" sz="2000" dirty="0">
                <a:hlinkClick r:id="rId2"/>
              </a:rPr>
              <a:t>https://www.umeni-art.cz/cz/norm.aspx</a:t>
            </a:r>
            <a:endParaRPr lang="cs-CZ" sz="2000" dirty="0"/>
          </a:p>
          <a:p>
            <a:pPr marL="384048" lvl="2" indent="0">
              <a:buNone/>
            </a:pPr>
            <a:endParaRPr lang="cs-CZ" sz="1600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26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435F0-0323-40B1-B78E-5979193B2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práce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EEF09C-3D4B-4E14-B23D-5DCB5DBE4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12191"/>
          </a:xfrm>
        </p:spPr>
        <p:txBody>
          <a:bodyPr>
            <a:normAutofit fontScale="85000" lnSpcReduction="20000"/>
          </a:bodyPr>
          <a:lstStyle/>
          <a:p>
            <a:r>
              <a:rPr lang="cs-CZ" sz="3100" dirty="0"/>
              <a:t>Rozsah: 20 000 znaků (včetně mezer)</a:t>
            </a:r>
          </a:p>
          <a:p>
            <a:pPr lvl="1"/>
            <a:r>
              <a:rPr lang="cs-CZ" sz="2400" dirty="0"/>
              <a:t>Bibliografie, seznam ilustrací, titulní strana apod. se do rozsahu nezapočítává</a:t>
            </a:r>
          </a:p>
          <a:p>
            <a:r>
              <a:rPr lang="cs-CZ" sz="3100" dirty="0"/>
              <a:t>Titulní strana</a:t>
            </a:r>
          </a:p>
          <a:p>
            <a:r>
              <a:rPr lang="cs-CZ" sz="3100" dirty="0"/>
              <a:t>Obsah</a:t>
            </a:r>
          </a:p>
          <a:p>
            <a:r>
              <a:rPr lang="cs-CZ" sz="3100" dirty="0"/>
              <a:t>Úvod</a:t>
            </a:r>
          </a:p>
          <a:p>
            <a:r>
              <a:rPr lang="cs-CZ" sz="3100" dirty="0"/>
              <a:t>Stať (jednotlivé kapitoly)</a:t>
            </a:r>
          </a:p>
          <a:p>
            <a:r>
              <a:rPr lang="cs-CZ" sz="3100" dirty="0"/>
              <a:t>Závěr</a:t>
            </a:r>
          </a:p>
          <a:p>
            <a:r>
              <a:rPr lang="cs-CZ" sz="3100" dirty="0"/>
              <a:t>Seznam vyobrazení (pokud je obrazová příloha)</a:t>
            </a:r>
          </a:p>
          <a:p>
            <a:r>
              <a:rPr lang="cs-CZ" sz="3100" dirty="0"/>
              <a:t>Seznam pramenů a literatury</a:t>
            </a:r>
          </a:p>
          <a:p>
            <a:r>
              <a:rPr lang="cs-CZ" sz="3100" dirty="0"/>
              <a:t>Přílohy (nejsou nutné, obrazová příloha je doporučena)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709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FF4BD-4E7C-4209-A3CE-DF5069369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Titulní strana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0B3F8A-0DBB-4EE1-8153-47345E0D4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err="1"/>
              <a:t>Obsahuje</a:t>
            </a:r>
            <a:r>
              <a:rPr lang="en-GB" sz="2800" dirty="0"/>
              <a:t>:</a:t>
            </a:r>
          </a:p>
          <a:p>
            <a:pPr lvl="1"/>
            <a:r>
              <a:rPr lang="en-GB" sz="2000" dirty="0" err="1"/>
              <a:t>název</a:t>
            </a:r>
            <a:r>
              <a:rPr lang="en-GB" sz="2000" dirty="0"/>
              <a:t> </a:t>
            </a:r>
            <a:r>
              <a:rPr lang="en-GB" sz="2000" dirty="0" err="1"/>
              <a:t>univerzity</a:t>
            </a:r>
            <a:r>
              <a:rPr lang="en-GB" sz="2000" dirty="0"/>
              <a:t>, </a:t>
            </a:r>
            <a:r>
              <a:rPr lang="en-GB" sz="2000" dirty="0" err="1"/>
              <a:t>fakulty</a:t>
            </a:r>
            <a:r>
              <a:rPr lang="en-GB" sz="2000" dirty="0"/>
              <a:t>, </a:t>
            </a:r>
            <a:r>
              <a:rPr lang="en-GB" sz="2000" dirty="0" err="1"/>
              <a:t>katedry</a:t>
            </a:r>
            <a:r>
              <a:rPr lang="en-GB" sz="2000" dirty="0"/>
              <a:t>, </a:t>
            </a:r>
            <a:r>
              <a:rPr lang="en-GB" sz="2000" dirty="0" err="1"/>
              <a:t>oboru</a:t>
            </a:r>
            <a:r>
              <a:rPr lang="en-GB" sz="2000" dirty="0"/>
              <a:t> </a:t>
            </a:r>
          </a:p>
          <a:p>
            <a:pPr lvl="1"/>
            <a:r>
              <a:rPr lang="en-GB" sz="2000" dirty="0" err="1"/>
              <a:t>název</a:t>
            </a:r>
            <a:r>
              <a:rPr lang="en-GB" sz="2000" dirty="0"/>
              <a:t> </a:t>
            </a:r>
            <a:r>
              <a:rPr lang="en-GB" sz="2000" dirty="0" err="1"/>
              <a:t>práce</a:t>
            </a:r>
            <a:r>
              <a:rPr lang="en-GB" sz="2000" dirty="0"/>
              <a:t> (</a:t>
            </a:r>
            <a:r>
              <a:rPr lang="en-GB" sz="2000" dirty="0" err="1"/>
              <a:t>uprostřed</a:t>
            </a:r>
            <a:r>
              <a:rPr lang="en-GB" sz="2000" dirty="0"/>
              <a:t> </a:t>
            </a:r>
            <a:r>
              <a:rPr lang="en-GB" sz="2000" dirty="0" err="1"/>
              <a:t>stránky</a:t>
            </a:r>
            <a:r>
              <a:rPr lang="en-GB" sz="2000" dirty="0"/>
              <a:t>) </a:t>
            </a:r>
            <a:endParaRPr lang="cs-CZ" sz="2000" dirty="0"/>
          </a:p>
          <a:p>
            <a:pPr lvl="1"/>
            <a:r>
              <a:rPr lang="en-GB" sz="2000" dirty="0" err="1"/>
              <a:t>označení</a:t>
            </a:r>
            <a:r>
              <a:rPr lang="en-GB" sz="2000" dirty="0"/>
              <a:t> </a:t>
            </a:r>
            <a:r>
              <a:rPr lang="en-GB" sz="2000" dirty="0" err="1"/>
              <a:t>práce</a:t>
            </a:r>
            <a:r>
              <a:rPr lang="en-GB" sz="2000" dirty="0"/>
              <a:t> (</a:t>
            </a:r>
            <a:r>
              <a:rPr lang="en-GB" sz="2000" dirty="0" err="1"/>
              <a:t>písemná</a:t>
            </a:r>
            <a:r>
              <a:rPr lang="en-GB" sz="2000" dirty="0"/>
              <a:t> </a:t>
            </a:r>
            <a:r>
              <a:rPr lang="en-GB" sz="2000" dirty="0" err="1"/>
              <a:t>postupová</a:t>
            </a:r>
            <a:r>
              <a:rPr lang="en-GB" sz="2000" dirty="0"/>
              <a:t>) </a:t>
            </a:r>
            <a:endParaRPr lang="cs-CZ" sz="2000" dirty="0"/>
          </a:p>
          <a:p>
            <a:pPr lvl="1"/>
            <a:r>
              <a:rPr lang="en-GB" sz="2000" dirty="0" err="1"/>
              <a:t>jméno</a:t>
            </a:r>
            <a:r>
              <a:rPr lang="en-GB" sz="2000" dirty="0"/>
              <a:t> </a:t>
            </a:r>
            <a:r>
              <a:rPr lang="en-GB" sz="2000" dirty="0" err="1"/>
              <a:t>studenta</a:t>
            </a:r>
            <a:endParaRPr lang="en-GB" sz="2000" dirty="0"/>
          </a:p>
          <a:p>
            <a:pPr lvl="1"/>
            <a:r>
              <a:rPr lang="en-GB" sz="2000" dirty="0" err="1"/>
              <a:t>rok</a:t>
            </a:r>
            <a:r>
              <a:rPr lang="en-GB" sz="2000" dirty="0"/>
              <a:t> a </a:t>
            </a:r>
            <a:r>
              <a:rPr lang="en-GB" sz="2000" dirty="0" err="1"/>
              <a:t>místo</a:t>
            </a:r>
            <a:r>
              <a:rPr lang="en-GB" sz="2000" dirty="0"/>
              <a:t> </a:t>
            </a:r>
            <a:r>
              <a:rPr lang="en-GB" sz="2000" dirty="0" err="1"/>
              <a:t>odevzdání</a:t>
            </a:r>
            <a:r>
              <a:rPr lang="en-GB" sz="2000" dirty="0"/>
              <a:t> </a:t>
            </a:r>
            <a:r>
              <a:rPr lang="en-GB" sz="2000" dirty="0" err="1"/>
              <a:t>práce</a:t>
            </a:r>
            <a:endParaRPr lang="en-GB" sz="2000" dirty="0"/>
          </a:p>
          <a:p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D57AFF8-7E29-4AD0-8C1E-B9A7BD5B70CD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419975" y="109425"/>
            <a:ext cx="4162425" cy="6053250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3810714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115F3-8616-47D5-BBE6-F99099D20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F4D0B9-6D45-4D6C-848C-6DE04FB0D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/>
              <a:t>Kapitoly a podkapitoly</a:t>
            </a:r>
          </a:p>
          <a:p>
            <a:pPr marL="0" indent="0">
              <a:buNone/>
            </a:pPr>
            <a:r>
              <a:rPr lang="pl-PL" sz="2800" dirty="0"/>
              <a:t> s odkazem na patřičnou stranu.</a:t>
            </a:r>
          </a:p>
          <a:p>
            <a:pPr marL="0" indent="0">
              <a:buNone/>
            </a:pPr>
            <a:endParaRPr lang="pl-PL" sz="2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5F2743D-EAF1-4D68-9F9C-9FBA7DE8C011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6934199" y="690562"/>
            <a:ext cx="4671315" cy="5476875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31607251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1337</TotalTime>
  <Words>666</Words>
  <Application>Microsoft Macintosh PowerPoint</Application>
  <PresentationFormat>Širokoúhlá obrazovka</PresentationFormat>
  <Paragraphs>101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Calibri</vt:lpstr>
      <vt:lpstr>Calibri Light</vt:lpstr>
      <vt:lpstr>Courier New</vt:lpstr>
      <vt:lpstr>Retrospektiva</vt:lpstr>
      <vt:lpstr>DU0105  písemná postupová zkouška</vt:lpstr>
      <vt:lpstr>Cíle předmětu</vt:lpstr>
      <vt:lpstr>Termíny</vt:lpstr>
      <vt:lpstr>Konzultace</vt:lpstr>
      <vt:lpstr>Kritéria hodnocení postupové práce</vt:lpstr>
      <vt:lpstr>Poznámkový aparát</vt:lpstr>
      <vt:lpstr>Struktura práce</vt:lpstr>
      <vt:lpstr>Titulní strana</vt:lpstr>
      <vt:lpstr>Obsah</vt:lpstr>
      <vt:lpstr>Úvod</vt:lpstr>
      <vt:lpstr>Stať</vt:lpstr>
      <vt:lpstr>Závěr</vt:lpstr>
      <vt:lpstr>Bibliografie</vt:lpstr>
      <vt:lpstr>Přílohy (obrazová příloha)</vt:lpstr>
      <vt:lpstr>Na co si dát pozor:</vt:lpstr>
      <vt:lpstr>Online zdroje a databáze knihoven: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DU0105 Písemná postupová zkouška</dc:title>
  <dc:creator>Veronika Tvrzníková</dc:creator>
  <cp:lastModifiedBy>Microsoft Office User</cp:lastModifiedBy>
  <cp:revision>28</cp:revision>
  <dcterms:created xsi:type="dcterms:W3CDTF">2018-03-01T06:58:44Z</dcterms:created>
  <dcterms:modified xsi:type="dcterms:W3CDTF">2019-03-08T07:20:00Z</dcterms:modified>
</cp:coreProperties>
</file>