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2" r:id="rId4"/>
    <p:sldId id="271" r:id="rId5"/>
    <p:sldId id="264" r:id="rId6"/>
    <p:sldId id="258" r:id="rId7"/>
    <p:sldId id="259" r:id="rId8"/>
    <p:sldId id="268" r:id="rId9"/>
    <p:sldId id="263" r:id="rId10"/>
    <p:sldId id="267" r:id="rId11"/>
    <p:sldId id="266" r:id="rId12"/>
    <p:sldId id="257" r:id="rId13"/>
    <p:sldId id="274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365D-1B0C-4F92-96AA-4FF2CC751805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CBF52-922C-4B42-B405-3CCC6FC2F5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36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Édouard</a:t>
            </a:r>
            <a:r>
              <a:rPr lang="cs-CZ" dirty="0" smtClean="0"/>
              <a:t> Levé - Deník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BF52-922C-4B42-B405-3CCC6FC2F5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7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Amis</a:t>
            </a:r>
            <a:r>
              <a:rPr lang="cs-CZ" dirty="0" smtClean="0"/>
              <a:t> – Šíp času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BF52-922C-4B42-B405-3CCC6FC2F5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Jymes</a:t>
            </a:r>
            <a:r>
              <a:rPr lang="cs-CZ" dirty="0" smtClean="0"/>
              <a:t> </a:t>
            </a:r>
            <a:r>
              <a:rPr lang="cs-CZ" dirty="0" err="1" smtClean="0"/>
              <a:t>Joyce</a:t>
            </a:r>
            <a:r>
              <a:rPr lang="cs-CZ" dirty="0" smtClean="0"/>
              <a:t> - </a:t>
            </a:r>
            <a:r>
              <a:rPr lang="cs-CZ" dirty="0" err="1" smtClean="0"/>
              <a:t>Odyseus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CBF52-922C-4B42-B405-3CCC6FC2F5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85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0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5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5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58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22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36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5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7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7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9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1480-0015-4946-AA1A-D2F4D12AE4D3}" type="datetimeFigureOut">
              <a:rPr lang="cs-CZ" smtClean="0"/>
              <a:t>19.5.2018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48F4-09BB-4E41-A1B2-D656BA12DD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Experiment ve vyprávění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Experimentální literatura ESB102</a:t>
            </a:r>
          </a:p>
          <a:p>
            <a:r>
              <a:rPr lang="cs-CZ" dirty="0" smtClean="0"/>
              <a:t>14. 5. 2018</a:t>
            </a:r>
          </a:p>
        </p:txBody>
      </p:sp>
    </p:spTree>
    <p:extLst>
      <p:ext uri="{BB962C8B-B14F-4D97-AF65-F5344CB8AC3E}">
        <p14:creationId xmlns:p14="http://schemas.microsoft.com/office/powerpoint/2010/main" val="3960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Vypravěč </a:t>
            </a:r>
            <a:r>
              <a:rPr lang="cs-CZ" i="1" dirty="0"/>
              <a:t>– </a:t>
            </a:r>
            <a:r>
              <a:rPr lang="cs-CZ" i="1" dirty="0" smtClean="0"/>
              <a:t>Zmnožení pohledu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71" y="1487297"/>
            <a:ext cx="4337982" cy="25417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1487297"/>
            <a:ext cx="4337984" cy="25417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8" y="3964321"/>
            <a:ext cx="4687824" cy="274677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18872" y="5337706"/>
            <a:ext cx="10533888" cy="8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err="1" smtClean="0"/>
              <a:t>Simpsonovi</a:t>
            </a:r>
            <a:r>
              <a:rPr lang="cs-CZ" sz="2200" i="1" dirty="0" smtClean="0"/>
              <a:t> – Trilogie omylů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200" dirty="0" smtClean="0"/>
              <a:t>S12 E18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533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Vypravěč – Zmnožení pohledů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1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5</a:t>
            </a:r>
          </a:p>
          <a:p>
            <a:pPr marL="0" indent="0">
              <a:buNone/>
            </a:pPr>
            <a:r>
              <a:rPr lang="cs-CZ" i="1" dirty="0" smtClean="0"/>
              <a:t>To zjištění ho rozesmutnilo a znovu pomyslil, že je to zlomyslné; vždyť, kdyby ji tu byl potkal před šesti lety, kdy se sem nastěhoval, dalo by se snad všechno zachránit: stáří by ji nebylo ještě tolik poznamenalo, její zjev by se nebyl tolik odlišoval od obrazu ženy, kterou před patnácti lety milovat; bylo by bývalo v jeho silách překlenout odlišnost a oba obrazy (minulý i současný) vnímat jako jeden. Ale teď od sebe beznadějně odstávaly.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6</a:t>
            </a:r>
          </a:p>
          <a:p>
            <a:pPr marL="0" indent="0">
              <a:buNone/>
            </a:pPr>
            <a:r>
              <a:rPr lang="cs-CZ" i="1" dirty="0" smtClean="0"/>
              <a:t>Neměla ráda řeči o stárnutí a smrti, protože v sobě obsahovaly fyzickou ošklivost, jež se jí příčila. Několikrát svému hostiteli opakovala téměř vzrušeně, že jeho názor je povrchní; vždyť člověk je prý víc než jen tělo, které chátrá, vždyť podstatné je přece dílo člověka, to, co tu člověk nechá pro jiné. </a:t>
            </a:r>
            <a:endParaRPr lang="cs-CZ" i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3192" y="6086729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M. Kundera – Ať ustoupí staří mrtví mladým mrtvým (in Směšné lásky)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2980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Postava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" y="2154809"/>
            <a:ext cx="4782312" cy="4351338"/>
          </a:xfrm>
        </p:spPr>
        <p:txBody>
          <a:bodyPr/>
          <a:lstStyle/>
          <a:p>
            <a:r>
              <a:rPr lang="cs-CZ" dirty="0" smtClean="0"/>
              <a:t>Antropocentrismus</a:t>
            </a:r>
          </a:p>
          <a:p>
            <a:r>
              <a:rPr lang="cs-CZ" dirty="0" smtClean="0"/>
              <a:t>Alegorie – postavy reprezentují něco jiného (vlastnosti, živly)</a:t>
            </a:r>
          </a:p>
          <a:p>
            <a:endParaRPr lang="cs-CZ" dirty="0"/>
          </a:p>
          <a:p>
            <a:r>
              <a:rPr lang="cs-CZ" dirty="0" smtClean="0"/>
              <a:t>Experiment </a:t>
            </a:r>
          </a:p>
          <a:p>
            <a:pPr lvl="1"/>
            <a:r>
              <a:rPr lang="cs-CZ" dirty="0" smtClean="0"/>
              <a:t>Stanislav Lem – </a:t>
            </a:r>
            <a:r>
              <a:rPr lang="cs-CZ" dirty="0" err="1" smtClean="0"/>
              <a:t>Solaris</a:t>
            </a:r>
            <a:endParaRPr lang="cs-CZ" dirty="0" smtClean="0"/>
          </a:p>
          <a:p>
            <a:pPr lvl="1"/>
            <a:r>
              <a:rPr lang="cs-CZ" dirty="0" smtClean="0"/>
              <a:t>Milan Kundera – Nesnesitelná lehkost bytí</a:t>
            </a:r>
          </a:p>
          <a:p>
            <a:pPr lvl="1"/>
            <a:endParaRPr lang="cs-CZ" dirty="0"/>
          </a:p>
        </p:txBody>
      </p:sp>
      <p:pic>
        <p:nvPicPr>
          <p:cNvPr id="2050" name="Picture 2" descr="https://i.gr-assets.com/images/S/compressed.photo.goodreads.com/hostedimages/1453167006i/17790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38" y="1813433"/>
            <a:ext cx="7497062" cy="44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8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Prolnutí žánrů</a:t>
            </a:r>
            <a:br>
              <a:rPr lang="cs-CZ" dirty="0" smtClean="0"/>
            </a:br>
            <a:r>
              <a:rPr lang="cs-CZ" i="1" dirty="0" smtClean="0"/>
              <a:t>Literatura a fotografie</a:t>
            </a:r>
            <a:endParaRPr lang="cs-CZ" sz="4200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20" y="1354016"/>
            <a:ext cx="5970980" cy="4962808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38328" y="6400800"/>
            <a:ext cx="10515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W. G. </a:t>
            </a:r>
            <a:r>
              <a:rPr lang="cs-CZ" sz="2200" i="1" dirty="0" err="1" smtClean="0"/>
              <a:t>Sebald</a:t>
            </a:r>
            <a:r>
              <a:rPr lang="cs-CZ" sz="2200" i="1" dirty="0" smtClean="0"/>
              <a:t> - </a:t>
            </a:r>
            <a:r>
              <a:rPr lang="cs-CZ" sz="2200" i="1" dirty="0" err="1" smtClean="0"/>
              <a:t>Austeritz</a:t>
            </a:r>
            <a:r>
              <a:rPr lang="cs-CZ" sz="2200" i="1" dirty="0" smtClean="0"/>
              <a:t>					André Breton - </a:t>
            </a:r>
            <a:r>
              <a:rPr lang="cs-CZ" sz="2200" i="1" dirty="0" err="1" smtClean="0"/>
              <a:t>Nadja</a:t>
            </a:r>
            <a:endParaRPr lang="cs-CZ" sz="2200" i="1" dirty="0"/>
          </a:p>
        </p:txBody>
      </p:sp>
      <p:pic>
        <p:nvPicPr>
          <p:cNvPr id="6146" name="Picture 2" descr="http://www.engramma.it/eOS/resources/images/100/100_forster_8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992"/>
            <a:ext cx="8202865" cy="48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Juan </a:t>
            </a:r>
            <a:r>
              <a:rPr lang="cs-CZ" dirty="0" err="1" smtClean="0"/>
              <a:t>Rulfo</a:t>
            </a:r>
            <a:endParaRPr lang="cs-CZ" i="1" dirty="0"/>
          </a:p>
        </p:txBody>
      </p:sp>
      <p:pic>
        <p:nvPicPr>
          <p:cNvPr id="5122" name="Picture 2" descr="http://www.literatura.us/rulfo/jr_foto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65" y="1417320"/>
            <a:ext cx="3363175" cy="48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sl6.casadellibro.com/a/l/t0/06/9788493442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40" y="1417320"/>
            <a:ext cx="2998865" cy="48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Soupis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6872" y="1789049"/>
            <a:ext cx="4721352" cy="4351338"/>
          </a:xfrm>
        </p:spPr>
        <p:txBody>
          <a:bodyPr/>
          <a:lstStyle/>
          <a:p>
            <a:r>
              <a:rPr lang="cs-CZ" dirty="0" smtClean="0"/>
              <a:t>Styl</a:t>
            </a:r>
          </a:p>
          <a:p>
            <a:r>
              <a:rPr lang="cs-CZ" dirty="0" smtClean="0"/>
              <a:t>Jazyk</a:t>
            </a:r>
          </a:p>
          <a:p>
            <a:r>
              <a:rPr lang="cs-CZ" dirty="0" smtClean="0"/>
              <a:t>Čas </a:t>
            </a:r>
          </a:p>
          <a:p>
            <a:r>
              <a:rPr lang="cs-CZ" dirty="0" smtClean="0"/>
              <a:t>Prostor</a:t>
            </a:r>
          </a:p>
          <a:p>
            <a:pPr lvl="1"/>
            <a:r>
              <a:rPr lang="cs-CZ" dirty="0" smtClean="0"/>
              <a:t>Prostředí</a:t>
            </a:r>
          </a:p>
          <a:p>
            <a:r>
              <a:rPr lang="cs-CZ" dirty="0" smtClean="0"/>
              <a:t>Žánr</a:t>
            </a:r>
          </a:p>
          <a:p>
            <a:r>
              <a:rPr lang="cs-CZ" dirty="0" smtClean="0"/>
              <a:t>Vypravěč</a:t>
            </a:r>
          </a:p>
          <a:p>
            <a:r>
              <a:rPr lang="cs-CZ" dirty="0" smtClean="0"/>
              <a:t>Postava</a:t>
            </a:r>
          </a:p>
          <a:p>
            <a:pPr lvl="1"/>
            <a:r>
              <a:rPr lang="cs-CZ" dirty="0" smtClean="0"/>
              <a:t>Promluvy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Styl</a:t>
            </a:r>
            <a:endParaRPr lang="cs-CZ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079" y="1133538"/>
            <a:ext cx="4303841" cy="60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Narativní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344" y="1163784"/>
            <a:ext cx="10887456" cy="536632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Začátek—prostředek—konec</a:t>
            </a:r>
          </a:p>
          <a:p>
            <a:r>
              <a:rPr lang="cs-CZ" dirty="0" smtClean="0"/>
              <a:t>Aristoteles: </a:t>
            </a:r>
            <a:r>
              <a:rPr lang="cs-CZ" i="1" dirty="0" smtClean="0"/>
              <a:t>„</a:t>
            </a:r>
            <a:r>
              <a:rPr lang="cs-CZ" b="1" i="1" dirty="0" smtClean="0"/>
              <a:t>Začátek</a:t>
            </a:r>
            <a:r>
              <a:rPr lang="cs-CZ" i="1" dirty="0" smtClean="0"/>
              <a:t> je to, co samo nenásleduje nutně po něčem jiném, ale po 	čem přirozeně následuje nebo se děje něco jiného; </a:t>
            </a:r>
            <a:r>
              <a:rPr lang="cs-CZ" b="1" i="1" dirty="0" smtClean="0"/>
              <a:t>konec</a:t>
            </a:r>
            <a:r>
              <a:rPr lang="cs-CZ" i="1" dirty="0" smtClean="0"/>
              <a:t> je naopak to, co 	samo přirozeně (…) následuje po něčem jiném, ale po čem už 	nenásleduje nic jiného, </a:t>
            </a:r>
            <a:r>
              <a:rPr lang="cs-CZ" b="1" i="1" dirty="0" smtClean="0"/>
              <a:t>střed</a:t>
            </a:r>
            <a:r>
              <a:rPr lang="cs-CZ" i="1" dirty="0" smtClean="0"/>
              <a:t> je to, co samo následuje po něčem jiném a 	po čem následuje něco dalšího.“</a:t>
            </a:r>
          </a:p>
          <a:p>
            <a:endParaRPr lang="cs-CZ" dirty="0"/>
          </a:p>
          <a:p>
            <a:r>
              <a:rPr lang="cs-CZ" dirty="0" smtClean="0"/>
              <a:t>Fabule – o čem je vyprávěno = </a:t>
            </a:r>
            <a:r>
              <a:rPr lang="cs-CZ" i="1" dirty="0" smtClean="0"/>
              <a:t>téma</a:t>
            </a:r>
          </a:p>
          <a:p>
            <a:r>
              <a:rPr lang="cs-CZ" dirty="0" smtClean="0"/>
              <a:t>Syžet – jakým způsobem o tom vyprávěno = </a:t>
            </a:r>
            <a:r>
              <a:rPr lang="cs-CZ" i="1" dirty="0" smtClean="0"/>
              <a:t>stylové prostředky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Pásmo vypravěče</a:t>
            </a:r>
          </a:p>
          <a:p>
            <a:r>
              <a:rPr lang="cs-CZ" dirty="0" smtClean="0"/>
              <a:t>Pásmo postav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6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99" y="844296"/>
            <a:ext cx="6192880" cy="56174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598" y="279781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Čas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1573371"/>
            <a:ext cx="5013960" cy="4351338"/>
          </a:xfrm>
        </p:spPr>
        <p:txBody>
          <a:bodyPr/>
          <a:lstStyle/>
          <a:p>
            <a:r>
              <a:rPr lang="cs-CZ" dirty="0" smtClean="0"/>
              <a:t>Čas vnitřní -&gt; Marcel </a:t>
            </a:r>
            <a:r>
              <a:rPr lang="cs-CZ" dirty="0" err="1" smtClean="0"/>
              <a:t>Proust</a:t>
            </a:r>
            <a:endParaRPr lang="cs-CZ" dirty="0" smtClean="0"/>
          </a:p>
          <a:p>
            <a:r>
              <a:rPr lang="cs-CZ" dirty="0" smtClean="0"/>
              <a:t>Čas vnější -&gt; Ernest </a:t>
            </a:r>
            <a:r>
              <a:rPr lang="cs-CZ" dirty="0" err="1" smtClean="0"/>
              <a:t>Hemingway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Začátek -&gt; </a:t>
            </a:r>
            <a:r>
              <a:rPr lang="cs-CZ" dirty="0" err="1" smtClean="0"/>
              <a:t>předzačátek</a:t>
            </a:r>
            <a:endParaRPr lang="cs-CZ" dirty="0" smtClean="0"/>
          </a:p>
          <a:p>
            <a:r>
              <a:rPr lang="cs-CZ" dirty="0" smtClean="0"/>
              <a:t>Konec -&gt; neukončenost, </a:t>
            </a:r>
            <a:r>
              <a:rPr lang="cs-CZ" dirty="0" err="1" smtClean="0"/>
              <a:t>neukončitelnost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Epizodnost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Prostor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256" y="1740280"/>
            <a:ext cx="10515600" cy="4819015"/>
          </a:xfrm>
        </p:spPr>
        <p:txBody>
          <a:bodyPr>
            <a:noAutofit/>
          </a:bodyPr>
          <a:lstStyle/>
          <a:p>
            <a:r>
              <a:rPr lang="cs-CZ" sz="2400" dirty="0" smtClean="0"/>
              <a:t>Fikční svět</a:t>
            </a:r>
          </a:p>
          <a:p>
            <a:pPr lvl="1"/>
            <a:r>
              <a:rPr lang="cs-CZ" sz="2000" dirty="0" smtClean="0"/>
              <a:t>Malé </a:t>
            </a:r>
            <a:r>
              <a:rPr lang="cs-CZ" sz="2000" dirty="0"/>
              <a:t>světy (U. </a:t>
            </a:r>
            <a:r>
              <a:rPr lang="cs-CZ" sz="2000" dirty="0" err="1"/>
              <a:t>Eco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Princip minimální odchylky (Marie-Laure Ryanová)</a:t>
            </a:r>
          </a:p>
          <a:p>
            <a:endParaRPr lang="cs-CZ" sz="2400" dirty="0" smtClean="0"/>
          </a:p>
          <a:p>
            <a:r>
              <a:rPr lang="cs-CZ" sz="2400" dirty="0" smtClean="0"/>
              <a:t>Realistické vs. nerealistické</a:t>
            </a:r>
          </a:p>
          <a:p>
            <a:pPr lvl="1"/>
            <a:r>
              <a:rPr lang="cs-CZ" sz="2000" dirty="0" smtClean="0"/>
              <a:t>Magický realismus</a:t>
            </a:r>
          </a:p>
          <a:p>
            <a:endParaRPr lang="cs-CZ" sz="2400" dirty="0" smtClean="0"/>
          </a:p>
          <a:p>
            <a:r>
              <a:rPr lang="cs-CZ" sz="2400" dirty="0" smtClean="0"/>
              <a:t>Edwin </a:t>
            </a:r>
            <a:r>
              <a:rPr lang="cs-CZ" sz="2400" dirty="0" err="1" smtClean="0"/>
              <a:t>Abbot</a:t>
            </a:r>
            <a:r>
              <a:rPr lang="cs-CZ" sz="2400" dirty="0" smtClean="0"/>
              <a:t> - </a:t>
            </a:r>
            <a:r>
              <a:rPr lang="cs-CZ" sz="2400" i="1" dirty="0" err="1" smtClean="0"/>
              <a:t>Plochozemí</a:t>
            </a:r>
            <a:endParaRPr lang="cs-CZ" sz="2400" dirty="0"/>
          </a:p>
          <a:p>
            <a:r>
              <a:rPr lang="cs-CZ" sz="2400" dirty="0" smtClean="0"/>
              <a:t>https</a:t>
            </a:r>
            <a:r>
              <a:rPr lang="cs-CZ" sz="2400" dirty="0"/>
              <a:t>://www.youtube.com/watch?v=eyuNrm4VK2w</a:t>
            </a:r>
          </a:p>
        </p:txBody>
      </p:sp>
      <p:pic>
        <p:nvPicPr>
          <p:cNvPr id="3074" name="Picture 2" descr="https://neoluxor.cz/files/c/978802571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23" y="1417320"/>
            <a:ext cx="3667633" cy="47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Vypravěč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Autor vs. Vypravěč</a:t>
            </a:r>
          </a:p>
          <a:p>
            <a:endParaRPr lang="cs-CZ" dirty="0"/>
          </a:p>
          <a:p>
            <a:r>
              <a:rPr lang="cs-CZ" dirty="0" smtClean="0"/>
              <a:t>Autorský – vševidoucí (</a:t>
            </a:r>
            <a:r>
              <a:rPr lang="cs-CZ" dirty="0" err="1" smtClean="0"/>
              <a:t>diegetický</a:t>
            </a:r>
            <a:r>
              <a:rPr lang="cs-CZ" dirty="0" smtClean="0"/>
              <a:t>)</a:t>
            </a:r>
          </a:p>
          <a:p>
            <a:r>
              <a:rPr lang="cs-CZ" dirty="0" smtClean="0"/>
              <a:t>Personální – vidoucí skrze postavu (mimetický)</a:t>
            </a:r>
          </a:p>
          <a:p>
            <a:pPr lvl="1"/>
            <a:r>
              <a:rPr lang="cs-CZ" dirty="0" smtClean="0"/>
              <a:t>Vedlejší postava – Velký </a:t>
            </a:r>
            <a:r>
              <a:rPr lang="cs-CZ" dirty="0" err="1" smtClean="0"/>
              <a:t>Gatzby</a:t>
            </a:r>
            <a:r>
              <a:rPr lang="cs-CZ" dirty="0" smtClean="0"/>
              <a:t>, Na cestě</a:t>
            </a:r>
          </a:p>
          <a:p>
            <a:pPr lvl="1"/>
            <a:r>
              <a:rPr lang="cs-CZ" dirty="0" smtClean="0"/>
              <a:t>Zmnožení pohledů – K majáku, </a:t>
            </a:r>
            <a:r>
              <a:rPr lang="cs-CZ" dirty="0" err="1" smtClean="0"/>
              <a:t>Rašomon</a:t>
            </a:r>
            <a:endParaRPr lang="cs-CZ" dirty="0" smtClean="0"/>
          </a:p>
          <a:p>
            <a:pPr lvl="1"/>
            <a:r>
              <a:rPr lang="cs-CZ" dirty="0" smtClean="0"/>
              <a:t>Změna postavy – Psí srdce, Flush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smtClean="0"/>
              <a:t>Oko kamery – popis vnějších projevů, objektivizace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Vypravěč – oko kamery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50154"/>
            <a:ext cx="5791200" cy="3477895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Poodhrne závěs, aby lépe viděl. </a:t>
            </a:r>
          </a:p>
          <a:p>
            <a:pPr marL="0" indent="0">
              <a:buNone/>
            </a:pPr>
            <a:r>
              <a:rPr lang="cs-CZ" i="1" dirty="0" smtClean="0"/>
              <a:t>Z tohoto nového zorného úhlu se mu jeví domek, chráněný dokola zahradou, jakoby v objektivu nějakého optického přístroje.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Alain </a:t>
            </a:r>
            <a:r>
              <a:rPr lang="cs-CZ" i="1" dirty="0" err="1"/>
              <a:t>Robbe-Grillet</a:t>
            </a:r>
            <a:r>
              <a:rPr lang="cs-CZ" i="1" dirty="0"/>
              <a:t> – Gumy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84" y="1417320"/>
            <a:ext cx="3840480" cy="5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Aspekty prozaického díla</a:t>
            </a:r>
            <a:br>
              <a:rPr lang="cs-CZ" dirty="0" smtClean="0"/>
            </a:br>
            <a:r>
              <a:rPr lang="cs-CZ" i="1" dirty="0" smtClean="0"/>
              <a:t>Vypravěč – James </a:t>
            </a:r>
            <a:r>
              <a:rPr lang="cs-CZ" i="1" dirty="0" err="1" smtClean="0"/>
              <a:t>Joyce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… na posezení na Rondu se starými okny posad mříž zakrývala třpytný zrak jen železo líbal milenec a na pootevřené noční </a:t>
            </a:r>
            <a:r>
              <a:rPr lang="cs-CZ" dirty="0" err="1" smtClean="0"/>
              <a:t>vináry</a:t>
            </a:r>
            <a:r>
              <a:rPr lang="cs-CZ" dirty="0" smtClean="0"/>
              <a:t> a kastaněty a na ten večer jak jsme v </a:t>
            </a:r>
            <a:r>
              <a:rPr lang="cs-CZ" dirty="0" err="1" smtClean="0"/>
              <a:t>Algecirasu</a:t>
            </a:r>
            <a:r>
              <a:rPr lang="cs-CZ" dirty="0" smtClean="0"/>
              <a:t> zmeškali parník hlídač si klidně chodil se svítilnou Ach a na moře občas ohnivě karmínové a na nádherné západy slunce a na roztodivné uličky a růžové a modré a žluté domy a na růžové sady a jasmín a fuchsie a kaktusy a na Gibraltar mých dívčích let kde jsem byla horská květina ano do vlasů jsem si zastrkovala růži jako </a:t>
            </a:r>
            <a:r>
              <a:rPr lang="cs-CZ" dirty="0" err="1" smtClean="0"/>
              <a:t>andaluzská</a:t>
            </a:r>
            <a:r>
              <a:rPr lang="cs-CZ" dirty="0" smtClean="0"/>
              <a:t> děvčata mám nosit červenou ano a na to jak mě pod maurskou hradbou políbil a já jsem si řekla ten nebo ten co na tom potom jsem ho očima požádala ať mě znovu požádá ano a on mě potom požádal ať ano řeknu ano má horská květino a nejprve jsem ho pažemi objala a stáhla k sobě už ucítil má navoněná ňadra ano a srdce mu bušilo jak divé a ano řekla jsem ano chci Ano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9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589</Words>
  <Application>Microsoft Office PowerPoint</Application>
  <PresentationFormat>Vlastní</PresentationFormat>
  <Paragraphs>88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Experiment ve vyprávění</vt:lpstr>
      <vt:lpstr>Aspekty prozaického díla Soupis</vt:lpstr>
      <vt:lpstr>Aspekty prozaického díla Styl</vt:lpstr>
      <vt:lpstr>Narativní umění</vt:lpstr>
      <vt:lpstr>Aspekty prozaického díla Čas</vt:lpstr>
      <vt:lpstr>Aspekty prozaického díla Prostor</vt:lpstr>
      <vt:lpstr>Aspekty prozaického díla Vypravěč</vt:lpstr>
      <vt:lpstr>Aspekty prozaického díla Vypravěč – oko kamery</vt:lpstr>
      <vt:lpstr>Aspekty prozaického díla Vypravěč – James Joyce</vt:lpstr>
      <vt:lpstr>Aspekty prozaického díla Vypravěč – Zmnožení pohledu</vt:lpstr>
      <vt:lpstr>Aspekty prozaického díla Vypravěč – Zmnožení pohledů</vt:lpstr>
      <vt:lpstr>Aspekty prozaického díla Postava</vt:lpstr>
      <vt:lpstr>Prolnutí žánrů Literatura a fotografie</vt:lpstr>
      <vt:lpstr>Juan Rulfo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ve vyprávění</dc:title>
  <dc:creator>Václav Křížek</dc:creator>
  <cp:lastModifiedBy>user</cp:lastModifiedBy>
  <cp:revision>20</cp:revision>
  <dcterms:created xsi:type="dcterms:W3CDTF">2017-05-13T11:44:02Z</dcterms:created>
  <dcterms:modified xsi:type="dcterms:W3CDTF">2018-05-19T18:36:55Z</dcterms:modified>
</cp:coreProperties>
</file>