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84" r:id="rId6"/>
    <p:sldId id="259" r:id="rId7"/>
    <p:sldId id="278" r:id="rId8"/>
    <p:sldId id="285" r:id="rId9"/>
    <p:sldId id="261" r:id="rId10"/>
    <p:sldId id="262" r:id="rId11"/>
    <p:sldId id="263" r:id="rId12"/>
    <p:sldId id="264" r:id="rId13"/>
    <p:sldId id="265" r:id="rId14"/>
    <p:sldId id="279" r:id="rId15"/>
    <p:sldId id="266" r:id="rId16"/>
    <p:sldId id="267" r:id="rId17"/>
    <p:sldId id="268" r:id="rId18"/>
    <p:sldId id="269" r:id="rId19"/>
    <p:sldId id="280" r:id="rId20"/>
    <p:sldId id="270" r:id="rId21"/>
    <p:sldId id="272" r:id="rId22"/>
    <p:sldId id="273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72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1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69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7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5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22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7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91232-8AA3-4AB7-B48D-2860A24631F1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2DF7-7A2C-46EB-AA43-649DCD051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6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9184" y="1122363"/>
            <a:ext cx="11667744" cy="2387600"/>
          </a:xfrm>
        </p:spPr>
        <p:txBody>
          <a:bodyPr/>
          <a:lstStyle/>
          <a:p>
            <a:r>
              <a:rPr lang="cs-CZ" dirty="0" smtClean="0"/>
              <a:t>Problém vymezení experimentu </a:t>
            </a:r>
            <a:br>
              <a:rPr lang="cs-CZ" dirty="0" smtClean="0"/>
            </a:br>
            <a:r>
              <a:rPr lang="cs-CZ" dirty="0" smtClean="0"/>
              <a:t>a smrt příběhu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79392"/>
            <a:ext cx="9144000" cy="978408"/>
          </a:xfrm>
        </p:spPr>
        <p:txBody>
          <a:bodyPr/>
          <a:lstStyle/>
          <a:p>
            <a:r>
              <a:rPr lang="cs-CZ" dirty="0" smtClean="0"/>
              <a:t>Experimentální literatura ESB102</a:t>
            </a:r>
          </a:p>
          <a:p>
            <a:r>
              <a:rPr lang="cs-CZ" dirty="0" smtClean="0"/>
              <a:t>26. 2. </a:t>
            </a:r>
            <a:r>
              <a:rPr lang="cs-CZ" smtClean="0"/>
              <a:t>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9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822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1. Jazyk</a:t>
            </a:r>
            <a:br>
              <a:rPr lang="cs-CZ" dirty="0" smtClean="0"/>
            </a:br>
            <a:r>
              <a:rPr lang="cs-CZ" sz="4200" i="1" dirty="0" smtClean="0"/>
              <a:t>James </a:t>
            </a:r>
            <a:r>
              <a:rPr lang="cs-CZ" sz="4200" i="1" dirty="0" err="1" smtClean="0"/>
              <a:t>Joyce</a:t>
            </a:r>
            <a:r>
              <a:rPr lang="cs-CZ" sz="4200" i="1" dirty="0" smtClean="0"/>
              <a:t> – </a:t>
            </a:r>
            <a:r>
              <a:rPr lang="cs-CZ" sz="4200" i="1" dirty="0" err="1" smtClean="0"/>
              <a:t>Finnegans</a:t>
            </a:r>
            <a:r>
              <a:rPr lang="cs-CZ" sz="4200" i="1" dirty="0" smtClean="0"/>
              <a:t> </a:t>
            </a:r>
            <a:r>
              <a:rPr lang="cs-CZ" sz="4200" i="1" dirty="0" err="1" smtClean="0"/>
              <a:t>Wake</a:t>
            </a:r>
            <a:r>
              <a:rPr lang="cs-CZ" sz="4200" i="1" dirty="0" smtClean="0"/>
              <a:t> </a:t>
            </a:r>
            <a:br>
              <a:rPr lang="cs-CZ" sz="4200" i="1" dirty="0" smtClean="0"/>
            </a:br>
            <a:r>
              <a:rPr lang="cs-CZ" sz="4200" i="1" dirty="0" smtClean="0"/>
              <a:t>(Anna Livia </a:t>
            </a:r>
            <a:r>
              <a:rPr lang="cs-CZ" sz="4200" i="1" dirty="0" err="1" smtClean="0"/>
              <a:t>Plurabella</a:t>
            </a:r>
            <a:r>
              <a:rPr lang="cs-CZ" sz="4200" i="1" dirty="0" smtClean="0"/>
              <a:t>)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9112"/>
            <a:ext cx="10515600" cy="4105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i="1" dirty="0" smtClean="0"/>
              <a:t>Její nahaté kubistické punčochy byly skvrnami </a:t>
            </a:r>
            <a:r>
              <a:rPr lang="cs-CZ" i="1" dirty="0" err="1" smtClean="0"/>
              <a:t>postruženy</a:t>
            </a:r>
            <a:r>
              <a:rPr lang="cs-CZ" i="1" dirty="0" smtClean="0"/>
              <a:t>; </a:t>
            </a:r>
            <a:r>
              <a:rPr lang="cs-CZ" i="1" dirty="0" err="1" smtClean="0"/>
              <a:t>fešácky</a:t>
            </a:r>
            <a:r>
              <a:rPr lang="cs-CZ" i="1" dirty="0" smtClean="0"/>
              <a:t> si navlíkla kalikovou </a:t>
            </a:r>
            <a:r>
              <a:rPr lang="cs-CZ" i="1" dirty="0" err="1" smtClean="0"/>
              <a:t>shimznu</a:t>
            </a:r>
            <a:r>
              <a:rPr lang="cs-CZ" i="1" dirty="0" smtClean="0"/>
              <a:t> mlhového timbru, jenž nebyl stálý a pustil v prádle; pružný korset rivalizoval s její štíhlostí; krvavě </a:t>
            </a:r>
            <a:r>
              <a:rPr lang="cs-CZ" i="1" dirty="0" err="1" smtClean="0"/>
              <a:t>oranžeové</a:t>
            </a:r>
            <a:r>
              <a:rPr lang="cs-CZ" i="1" dirty="0" smtClean="0"/>
              <a:t> kalhoty, dvojjediné roucho, ukazovaly </a:t>
            </a:r>
            <a:r>
              <a:rPr lang="cs-CZ" i="1" dirty="0" err="1" smtClean="0"/>
              <a:t>příroudné</a:t>
            </a:r>
            <a:r>
              <a:rPr lang="cs-CZ" i="1" dirty="0" smtClean="0"/>
              <a:t> </a:t>
            </a:r>
            <a:r>
              <a:rPr lang="cs-CZ" i="1" dirty="0" err="1" smtClean="0"/>
              <a:t>holkaté</a:t>
            </a:r>
            <a:r>
              <a:rPr lang="cs-CZ" i="1" dirty="0" smtClean="0"/>
              <a:t> černé spodky, směle přišpendlené a lehce k odepnutí; </a:t>
            </a:r>
          </a:p>
          <a:p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Her </a:t>
            </a:r>
            <a:r>
              <a:rPr lang="cs-CZ" i="1" dirty="0" err="1" smtClean="0"/>
              <a:t>nude</a:t>
            </a:r>
            <a:r>
              <a:rPr lang="cs-CZ" i="1" dirty="0" smtClean="0"/>
              <a:t> </a:t>
            </a:r>
            <a:r>
              <a:rPr lang="cs-CZ" i="1" dirty="0" err="1" smtClean="0"/>
              <a:t>cuba</a:t>
            </a:r>
            <a:r>
              <a:rPr lang="cs-CZ" i="1" dirty="0" smtClean="0"/>
              <a:t> </a:t>
            </a:r>
            <a:r>
              <a:rPr lang="cs-CZ" i="1" dirty="0" err="1" smtClean="0"/>
              <a:t>stockings</a:t>
            </a:r>
            <a:r>
              <a:rPr lang="cs-CZ" i="1" dirty="0" smtClean="0"/>
              <a:t> </a:t>
            </a:r>
            <a:r>
              <a:rPr lang="cs-CZ" i="1" dirty="0" err="1" smtClean="0"/>
              <a:t>were</a:t>
            </a:r>
            <a:r>
              <a:rPr lang="cs-CZ" i="1" dirty="0" smtClean="0"/>
              <a:t> </a:t>
            </a:r>
            <a:r>
              <a:rPr lang="cs-CZ" i="1" dirty="0" err="1" smtClean="0"/>
              <a:t>salmospotspeckled</a:t>
            </a:r>
            <a:r>
              <a:rPr lang="cs-CZ" i="1" dirty="0" smtClean="0"/>
              <a:t>: </a:t>
            </a:r>
            <a:r>
              <a:rPr lang="cs-CZ" i="1" dirty="0" err="1" smtClean="0"/>
              <a:t>she</a:t>
            </a:r>
            <a:r>
              <a:rPr lang="cs-CZ" i="1" dirty="0" smtClean="0"/>
              <a:t> </a:t>
            </a:r>
            <a:r>
              <a:rPr lang="cs-CZ" i="1" dirty="0" err="1" smtClean="0"/>
              <a:t>sported</a:t>
            </a:r>
            <a:r>
              <a:rPr lang="cs-CZ" i="1" dirty="0" smtClean="0"/>
              <a:t> a </a:t>
            </a:r>
            <a:r>
              <a:rPr lang="cs-CZ" i="1" dirty="0" err="1" smtClean="0"/>
              <a:t>galligo</a:t>
            </a:r>
            <a:r>
              <a:rPr lang="cs-CZ" i="1" dirty="0" smtClean="0"/>
              <a:t> shimmy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hazevaipar</a:t>
            </a:r>
            <a:r>
              <a:rPr lang="cs-CZ" i="1" dirty="0" smtClean="0"/>
              <a:t> </a:t>
            </a:r>
            <a:r>
              <a:rPr lang="cs-CZ" i="1" dirty="0" err="1" smtClean="0"/>
              <a:t>tinto</a:t>
            </a:r>
            <a:r>
              <a:rPr lang="cs-CZ" i="1" dirty="0" smtClean="0"/>
              <a:t> </a:t>
            </a:r>
            <a:r>
              <a:rPr lang="cs-CZ" i="1" dirty="0" err="1" smtClean="0"/>
              <a:t>that</a:t>
            </a:r>
            <a:r>
              <a:rPr lang="cs-CZ" i="1" dirty="0" smtClean="0"/>
              <a:t> </a:t>
            </a:r>
            <a:r>
              <a:rPr lang="cs-CZ" i="1" dirty="0" err="1" smtClean="0"/>
              <a:t>never</a:t>
            </a:r>
            <a:r>
              <a:rPr lang="cs-CZ" i="1" dirty="0" smtClean="0"/>
              <a:t> </a:t>
            </a:r>
            <a:r>
              <a:rPr lang="cs-CZ" i="1" dirty="0" err="1" smtClean="0"/>
              <a:t>was</a:t>
            </a:r>
            <a:r>
              <a:rPr lang="cs-CZ" i="1" dirty="0" smtClean="0"/>
              <a:t> fast </a:t>
            </a:r>
            <a:r>
              <a:rPr lang="cs-CZ" i="1" dirty="0" err="1" smtClean="0"/>
              <a:t>till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ran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washing</a:t>
            </a:r>
            <a:r>
              <a:rPr lang="cs-CZ" i="1" dirty="0" smtClean="0"/>
              <a:t>: </a:t>
            </a:r>
            <a:r>
              <a:rPr lang="cs-CZ" i="1" dirty="0" err="1" smtClean="0"/>
              <a:t>stout</a:t>
            </a:r>
            <a:r>
              <a:rPr lang="cs-CZ" i="1" dirty="0" smtClean="0"/>
              <a:t> </a:t>
            </a:r>
            <a:r>
              <a:rPr lang="cs-CZ" i="1" dirty="0" err="1" smtClean="0"/>
              <a:t>stays</a:t>
            </a:r>
            <a:r>
              <a:rPr lang="cs-CZ" i="1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rivals</a:t>
            </a:r>
            <a:r>
              <a:rPr lang="cs-CZ" i="1" dirty="0" smtClean="0"/>
              <a:t>, </a:t>
            </a:r>
            <a:r>
              <a:rPr lang="cs-CZ" i="1" dirty="0" err="1" smtClean="0"/>
              <a:t>lined</a:t>
            </a:r>
            <a:r>
              <a:rPr lang="cs-CZ" i="1" dirty="0" smtClean="0"/>
              <a:t> her </a:t>
            </a:r>
            <a:r>
              <a:rPr lang="cs-CZ" i="1" dirty="0" err="1" smtClean="0"/>
              <a:t>length</a:t>
            </a:r>
            <a:r>
              <a:rPr lang="cs-CZ" i="1" dirty="0" smtClean="0"/>
              <a:t>: her </a:t>
            </a:r>
            <a:r>
              <a:rPr lang="cs-CZ" i="1" dirty="0" err="1" smtClean="0"/>
              <a:t>bloodorange</a:t>
            </a:r>
            <a:r>
              <a:rPr lang="cs-CZ" i="1" dirty="0" smtClean="0"/>
              <a:t> </a:t>
            </a:r>
            <a:r>
              <a:rPr lang="cs-CZ" i="1" dirty="0" err="1" smtClean="0"/>
              <a:t>bockknickers</a:t>
            </a:r>
            <a:r>
              <a:rPr lang="cs-CZ" i="1" dirty="0" smtClean="0"/>
              <a:t>, a </a:t>
            </a:r>
            <a:r>
              <a:rPr lang="cs-CZ" i="1" dirty="0" err="1" smtClean="0"/>
              <a:t>two</a:t>
            </a:r>
            <a:r>
              <a:rPr lang="cs-CZ" i="1" dirty="0" smtClean="0"/>
              <a:t> in </a:t>
            </a:r>
            <a:r>
              <a:rPr lang="cs-CZ" i="1" dirty="0" err="1" smtClean="0"/>
              <a:t>one</a:t>
            </a:r>
            <a:r>
              <a:rPr lang="cs-CZ" i="1" dirty="0" smtClean="0"/>
              <a:t> </a:t>
            </a:r>
            <a:r>
              <a:rPr lang="cs-CZ" i="1" dirty="0" err="1" smtClean="0"/>
              <a:t>garment</a:t>
            </a:r>
            <a:r>
              <a:rPr lang="cs-CZ" i="1" dirty="0" smtClean="0"/>
              <a:t>, </a:t>
            </a:r>
            <a:r>
              <a:rPr lang="cs-CZ" i="1" dirty="0" err="1" smtClean="0"/>
              <a:t>showed</a:t>
            </a:r>
            <a:r>
              <a:rPr lang="cs-CZ" i="1" dirty="0" smtClean="0"/>
              <a:t> natural </a:t>
            </a:r>
            <a:r>
              <a:rPr lang="cs-CZ" i="1" dirty="0" err="1" smtClean="0"/>
              <a:t>nigger</a:t>
            </a:r>
            <a:r>
              <a:rPr lang="cs-CZ" i="1" dirty="0" smtClean="0"/>
              <a:t> </a:t>
            </a:r>
            <a:r>
              <a:rPr lang="cs-CZ" i="1" dirty="0" err="1" smtClean="0"/>
              <a:t>boggers</a:t>
            </a:r>
            <a:r>
              <a:rPr lang="cs-CZ" i="1" dirty="0" smtClean="0"/>
              <a:t>, </a:t>
            </a:r>
            <a:r>
              <a:rPr lang="cs-CZ" i="1" dirty="0" err="1" smtClean="0"/>
              <a:t>fancyfastened</a:t>
            </a:r>
            <a:r>
              <a:rPr lang="cs-CZ" i="1" dirty="0" smtClean="0"/>
              <a:t>, free to </a:t>
            </a:r>
            <a:r>
              <a:rPr lang="cs-CZ" i="1" dirty="0" err="1" smtClean="0"/>
              <a:t>undo</a:t>
            </a:r>
            <a:r>
              <a:rPr lang="cs-CZ" i="1" dirty="0" smtClean="0"/>
              <a:t>;</a:t>
            </a:r>
            <a:endParaRPr lang="cs-CZ" i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38328" y="6208776"/>
            <a:ext cx="10515600" cy="64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 smtClean="0"/>
              <a:t>https://youtu.be/1SuHkY2wAQA?t=8m43s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590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4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2. Parodie</a:t>
            </a:r>
            <a:br>
              <a:rPr lang="cs-CZ" dirty="0" smtClean="0"/>
            </a:br>
            <a:r>
              <a:rPr lang="cs-CZ" sz="4200" i="1" dirty="0" smtClean="0"/>
              <a:t>Obecná teorie parodie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Podmínky parodie</a:t>
            </a:r>
          </a:p>
          <a:p>
            <a:pPr marL="0" indent="0">
              <a:buNone/>
            </a:pPr>
            <a:r>
              <a:rPr lang="cs-CZ" dirty="0" smtClean="0"/>
              <a:t>	1. Nutnost pretextu</a:t>
            </a:r>
          </a:p>
          <a:p>
            <a:pPr marL="0" indent="0">
              <a:buNone/>
            </a:pPr>
            <a:r>
              <a:rPr lang="cs-CZ" dirty="0" smtClean="0"/>
              <a:t>	2. Výsměšný poměr k pretextu</a:t>
            </a:r>
          </a:p>
          <a:p>
            <a:endParaRPr lang="cs-CZ" dirty="0"/>
          </a:p>
          <a:p>
            <a:r>
              <a:rPr lang="cs-CZ" dirty="0" smtClean="0"/>
              <a:t>Materiál parodie</a:t>
            </a:r>
          </a:p>
          <a:p>
            <a:pPr marL="0" indent="0">
              <a:buNone/>
            </a:pPr>
            <a:r>
              <a:rPr lang="cs-CZ" dirty="0" smtClean="0"/>
              <a:t>	1. Téma</a:t>
            </a:r>
          </a:p>
          <a:p>
            <a:pPr marL="0" indent="0">
              <a:buNone/>
            </a:pPr>
            <a:r>
              <a:rPr lang="cs-CZ" dirty="0" smtClean="0"/>
              <a:t>	2. Stylové prostředky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7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2. Parodie</a:t>
            </a:r>
            <a:br>
              <a:rPr lang="cs-CZ" sz="4000" dirty="0" smtClean="0"/>
            </a:br>
            <a:r>
              <a:rPr lang="cs-CZ" sz="3800" i="1" dirty="0" smtClean="0"/>
              <a:t>Parodie tématu</a:t>
            </a:r>
            <a:endParaRPr lang="cs-CZ" sz="38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4" y="1450680"/>
            <a:ext cx="4175892" cy="4950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09" y="2019284"/>
            <a:ext cx="6976008" cy="4292928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7557" y="6400800"/>
            <a:ext cx="10515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 smtClean="0"/>
              <a:t>Miguel de Cervantes y </a:t>
            </a:r>
            <a:r>
              <a:rPr lang="cs-CZ" sz="2000" i="1" dirty="0" err="1" smtClean="0"/>
              <a:t>Saavedra</a:t>
            </a:r>
            <a:r>
              <a:rPr lang="cs-CZ" sz="2000" i="1" dirty="0" smtClean="0"/>
              <a:t> – Don Quijote	William </a:t>
            </a:r>
            <a:r>
              <a:rPr lang="cs-CZ" sz="2000" i="1" dirty="0" err="1" smtClean="0"/>
              <a:t>Golding</a:t>
            </a:r>
            <a:r>
              <a:rPr lang="cs-CZ" sz="2000" i="1" dirty="0" smtClean="0"/>
              <a:t> – Pán much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1295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2. Parodie</a:t>
            </a:r>
            <a:br>
              <a:rPr lang="cs-CZ" dirty="0" smtClean="0"/>
            </a:br>
            <a:r>
              <a:rPr lang="cs-CZ" sz="4200" i="1" dirty="0" smtClean="0"/>
              <a:t>Parodie stylových prostředků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224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i="1" dirty="0" smtClean="0"/>
              <a:t>„Škoda, že si toho, když mě plodili, můj otec nebo má matka, ba vlastně oba, jakož to bylo jejich svatou povinností, lépe nehleděli; kdyby totiž rozvážili, jak mnoho záleží na tom, co činí,</a:t>
            </a:r>
            <a:r>
              <a:rPr lang="cs-CZ" dirty="0" smtClean="0"/>
              <a:t>—</a:t>
            </a:r>
            <a:r>
              <a:rPr lang="cs-CZ" i="1" dirty="0" smtClean="0"/>
              <a:t>že totiž nejde jenom o zplození rozumového tvora, ale že to, jaké šťávy i sklony mají v nich zrovna vrch, rozhodne třeba o leposti i horkosti jeho těla, snad i o jeho nadání a celém založení ducha,</a:t>
            </a:r>
            <a:r>
              <a:rPr lang="cs-CZ" dirty="0" smtClean="0"/>
              <a:t>—</a:t>
            </a:r>
            <a:r>
              <a:rPr lang="cs-CZ" i="1" dirty="0" smtClean="0"/>
              <a:t>a ať si myslili, co chtěli, i o blahobytu celého jeho rodu:</a:t>
            </a:r>
            <a:r>
              <a:rPr lang="cs-CZ" dirty="0" smtClean="0"/>
              <a:t>—</a:t>
            </a:r>
            <a:r>
              <a:rPr lang="cs-CZ" i="1" dirty="0" smtClean="0"/>
              <a:t>Kdyby to byli všechno náležitě zvážili a promyslili a podle toho se řídili,</a:t>
            </a:r>
            <a:r>
              <a:rPr lang="cs-CZ" dirty="0" smtClean="0"/>
              <a:t>—</a:t>
            </a:r>
            <a:r>
              <a:rPr lang="cs-CZ" i="1" dirty="0" smtClean="0"/>
              <a:t>jsem si věru jist, že bych se na světě vyjímal docela jinak, než se snad budu jevit čtenáři.“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L. </a:t>
            </a:r>
            <a:r>
              <a:rPr lang="cs-CZ" dirty="0" err="1" smtClean="0"/>
              <a:t>Sterne</a:t>
            </a:r>
            <a:r>
              <a:rPr lang="cs-CZ" dirty="0" smtClean="0"/>
              <a:t> </a:t>
            </a:r>
            <a:r>
              <a:rPr lang="cs-CZ" i="1" dirty="0" smtClean="0"/>
              <a:t>– Život a názory blahorodého pána Tristrama </a:t>
            </a:r>
            <a:r>
              <a:rPr lang="cs-CZ" i="1" dirty="0" err="1" smtClean="0"/>
              <a:t>Shandyho</a:t>
            </a:r>
            <a:r>
              <a:rPr lang="cs-CZ" i="1" dirty="0" smtClean="0"/>
              <a:t> </a:t>
            </a:r>
            <a:r>
              <a:rPr lang="cs-CZ" dirty="0" smtClean="0"/>
              <a:t>(I/1)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792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162" y="2453053"/>
            <a:ext cx="11104684" cy="3723909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„Copak se teď sluší, řekl si v duchu otec, mluvit o penězích a granátnících?“</a:t>
            </a:r>
          </a:p>
          <a:p>
            <a:pPr marL="0" indent="0">
              <a:buNone/>
            </a:pPr>
            <a:r>
              <a:rPr lang="cs-CZ" dirty="0" smtClean="0"/>
              <a:t>	Tristram </a:t>
            </a:r>
            <a:r>
              <a:rPr lang="cs-CZ" dirty="0" err="1" smtClean="0"/>
              <a:t>Shandy</a:t>
            </a:r>
            <a:r>
              <a:rPr lang="cs-CZ" dirty="0" smtClean="0"/>
              <a:t> (IV/5)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			„Mapu strýčka </a:t>
            </a:r>
            <a:r>
              <a:rPr lang="cs-CZ" i="1" dirty="0" err="1" smtClean="0"/>
              <a:t>Tobyho</a:t>
            </a:r>
            <a:r>
              <a:rPr lang="cs-CZ" i="1" dirty="0" smtClean="0"/>
              <a:t> odnesli do kuchyně.“</a:t>
            </a:r>
          </a:p>
          <a:p>
            <a:pPr marL="0" indent="0">
              <a:buNone/>
            </a:pPr>
            <a:r>
              <a:rPr lang="cs-CZ" dirty="0" smtClean="0"/>
              <a:t>				Tristram </a:t>
            </a:r>
            <a:r>
              <a:rPr lang="cs-CZ" dirty="0" err="1" smtClean="0"/>
              <a:t>Shandy</a:t>
            </a:r>
            <a:r>
              <a:rPr lang="cs-CZ" dirty="0" smtClean="0"/>
              <a:t> (IX/37)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956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2. Parodie</a:t>
            </a:r>
            <a:br>
              <a:rPr lang="cs-CZ" dirty="0" smtClean="0"/>
            </a:br>
            <a:r>
              <a:rPr lang="cs-CZ" sz="4200" i="1" dirty="0" smtClean="0"/>
              <a:t>Parodie stylových prostředků</a:t>
            </a:r>
            <a:endParaRPr lang="cs-CZ" sz="4200" i="1" dirty="0"/>
          </a:p>
        </p:txBody>
      </p:sp>
    </p:spTree>
    <p:extLst>
      <p:ext uri="{BB962C8B-B14F-4D97-AF65-F5344CB8AC3E}">
        <p14:creationId xmlns:p14="http://schemas.microsoft.com/office/powerpoint/2010/main" val="3150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993" y="498348"/>
            <a:ext cx="10515600" cy="32004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3. Filosofie v literaturu</a:t>
            </a:r>
            <a:br>
              <a:rPr lang="cs-CZ" dirty="0" smtClean="0"/>
            </a:br>
            <a:endParaRPr lang="cs-CZ" sz="4200" i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172407" y="975360"/>
            <a:ext cx="5288841" cy="5471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smtClean="0"/>
              <a:t>Albert </a:t>
            </a:r>
            <a:r>
              <a:rPr lang="cs-CZ" u="sng" dirty="0" err="1" smtClean="0"/>
              <a:t>Camus</a:t>
            </a:r>
            <a:endParaRPr lang="cs-CZ" u="sng" dirty="0"/>
          </a:p>
          <a:p>
            <a:pPr lvl="1"/>
            <a:r>
              <a:rPr lang="cs-CZ" i="1" dirty="0" smtClean="0"/>
              <a:t>Cizinec</a:t>
            </a:r>
            <a:r>
              <a:rPr lang="cs-CZ" dirty="0" smtClean="0"/>
              <a:t> (1942) </a:t>
            </a:r>
            <a:r>
              <a:rPr lang="cs-CZ" i="1" dirty="0" smtClean="0"/>
              <a:t>Mýtus o Sisyfovi</a:t>
            </a:r>
            <a:r>
              <a:rPr lang="cs-CZ" dirty="0" smtClean="0"/>
              <a:t> (1942), </a:t>
            </a:r>
            <a:r>
              <a:rPr lang="cs-CZ" i="1" dirty="0" smtClean="0"/>
              <a:t>Člověk revoltující </a:t>
            </a:r>
            <a:r>
              <a:rPr lang="cs-CZ" dirty="0" smtClean="0"/>
              <a:t>(1951)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Jean-Paul Sartre</a:t>
            </a:r>
          </a:p>
          <a:p>
            <a:pPr lvl="1"/>
            <a:r>
              <a:rPr lang="cs-CZ" i="1" dirty="0" smtClean="0"/>
              <a:t>Hnus</a:t>
            </a:r>
            <a:r>
              <a:rPr lang="cs-CZ" dirty="0" smtClean="0"/>
              <a:t> (1938), </a:t>
            </a:r>
            <a:r>
              <a:rPr lang="cs-CZ" i="1" dirty="0" smtClean="0"/>
              <a:t>Zeď</a:t>
            </a:r>
            <a:r>
              <a:rPr lang="cs-CZ" dirty="0" smtClean="0"/>
              <a:t> (1939)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0" indent="0" algn="r">
              <a:buNone/>
            </a:pPr>
            <a:r>
              <a:rPr lang="cs-CZ" u="sng" dirty="0" smtClean="0"/>
              <a:t>Karel Čapek</a:t>
            </a:r>
            <a:endParaRPr lang="cs-CZ" u="sng" dirty="0"/>
          </a:p>
          <a:p>
            <a:pPr lvl="1" algn="r"/>
            <a:r>
              <a:rPr lang="cs-CZ" i="1" dirty="0" smtClean="0"/>
              <a:t>noetická trilogie: </a:t>
            </a:r>
          </a:p>
          <a:p>
            <a:pPr marL="457200" lvl="1" indent="0" algn="r">
              <a:buNone/>
            </a:pPr>
            <a:r>
              <a:rPr lang="cs-CZ" i="1" dirty="0" err="1" smtClean="0"/>
              <a:t>Hordubal</a:t>
            </a:r>
            <a:r>
              <a:rPr lang="cs-CZ" i="1" dirty="0" smtClean="0"/>
              <a:t>, Povětroň, Obyčejný život (1933—34)</a:t>
            </a:r>
          </a:p>
          <a:p>
            <a:pPr lvl="1" algn="r"/>
            <a:r>
              <a:rPr lang="cs-CZ" i="1" dirty="0" smtClean="0"/>
              <a:t>Život a dílo skladatele Foltýna (1939)</a:t>
            </a:r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algn="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5" y="1135111"/>
            <a:ext cx="2345610" cy="27465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5" y="3881629"/>
            <a:ext cx="2355899" cy="21656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52" y="1135111"/>
            <a:ext cx="3336474" cy="44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06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3 Filosofie v literaturu</a:t>
            </a:r>
            <a:br>
              <a:rPr lang="cs-CZ" dirty="0" smtClean="0"/>
            </a:br>
            <a:r>
              <a:rPr lang="cs-CZ" sz="4200" i="1" dirty="0" smtClean="0"/>
              <a:t>Utopie a </a:t>
            </a:r>
            <a:r>
              <a:rPr lang="cs-CZ" sz="4200" i="1" dirty="0" err="1" smtClean="0"/>
              <a:t>Candide</a:t>
            </a:r>
            <a:endParaRPr lang="cs-CZ" sz="42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58" y="1626394"/>
            <a:ext cx="3251454" cy="48338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13" y="1626394"/>
            <a:ext cx="3071927" cy="48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09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3. Filosofie v literaturu</a:t>
            </a:r>
            <a:br>
              <a:rPr lang="cs-CZ" dirty="0" smtClean="0"/>
            </a:br>
            <a:r>
              <a:rPr lang="cs-CZ" sz="4200" i="1" dirty="0" smtClean="0"/>
              <a:t>Imaginární cestopis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690688"/>
            <a:ext cx="6433525" cy="47189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Thomas </a:t>
            </a:r>
            <a:r>
              <a:rPr lang="cs-CZ" dirty="0" err="1" smtClean="0"/>
              <a:t>Moore</a:t>
            </a:r>
            <a:r>
              <a:rPr lang="cs-CZ" dirty="0" smtClean="0"/>
              <a:t> – </a:t>
            </a:r>
            <a:r>
              <a:rPr lang="cs-CZ" i="1" dirty="0" smtClean="0"/>
              <a:t>Utopie</a:t>
            </a:r>
          </a:p>
          <a:p>
            <a:r>
              <a:rPr lang="cs-CZ" i="1" dirty="0" smtClean="0"/>
              <a:t>Cestopis tak řečeného </a:t>
            </a:r>
            <a:r>
              <a:rPr lang="cs-CZ" i="1" dirty="0" err="1" smtClean="0"/>
              <a:t>Mandevilla</a:t>
            </a:r>
            <a:endParaRPr lang="cs-CZ" i="1" dirty="0" smtClean="0"/>
          </a:p>
          <a:p>
            <a:endParaRPr lang="cs-CZ" dirty="0"/>
          </a:p>
          <a:p>
            <a:r>
              <a:rPr lang="cs-CZ" dirty="0" smtClean="0"/>
              <a:t>Franz Kafka – </a:t>
            </a:r>
            <a:r>
              <a:rPr lang="cs-CZ" i="1" dirty="0" smtClean="0"/>
              <a:t>V kárném táboře</a:t>
            </a:r>
          </a:p>
          <a:p>
            <a:r>
              <a:rPr lang="cs-CZ" dirty="0" err="1" smtClean="0"/>
              <a:t>Jorge</a:t>
            </a:r>
            <a:r>
              <a:rPr lang="cs-CZ" dirty="0" smtClean="0"/>
              <a:t> Luis </a:t>
            </a:r>
            <a:r>
              <a:rPr lang="cs-CZ" dirty="0" err="1" smtClean="0"/>
              <a:t>Borges</a:t>
            </a:r>
            <a:r>
              <a:rPr lang="cs-CZ" dirty="0" smtClean="0"/>
              <a:t> – </a:t>
            </a:r>
            <a:r>
              <a:rPr lang="cs-CZ" i="1" dirty="0" err="1" smtClean="0"/>
              <a:t>Brodinova</a:t>
            </a:r>
            <a:r>
              <a:rPr lang="cs-CZ" i="1" dirty="0" smtClean="0"/>
              <a:t> zpráva</a:t>
            </a:r>
          </a:p>
          <a:p>
            <a:r>
              <a:rPr lang="cs-CZ" dirty="0" err="1" smtClean="0"/>
              <a:t>Italo</a:t>
            </a:r>
            <a:r>
              <a:rPr lang="cs-CZ" dirty="0" smtClean="0"/>
              <a:t> </a:t>
            </a:r>
            <a:r>
              <a:rPr lang="cs-CZ" dirty="0" err="1" smtClean="0"/>
              <a:t>Calvino</a:t>
            </a:r>
            <a:r>
              <a:rPr lang="cs-CZ" dirty="0" smtClean="0"/>
              <a:t> – </a:t>
            </a:r>
            <a:r>
              <a:rPr lang="cs-CZ" i="1" dirty="0" err="1" smtClean="0"/>
              <a:t>Nevideitelná</a:t>
            </a:r>
            <a:r>
              <a:rPr lang="cs-CZ" i="1" dirty="0" smtClean="0"/>
              <a:t> města</a:t>
            </a:r>
          </a:p>
          <a:p>
            <a:r>
              <a:rPr lang="cs-CZ" dirty="0" smtClean="0"/>
              <a:t>Ivan </a:t>
            </a:r>
            <a:r>
              <a:rPr lang="cs-CZ" dirty="0" err="1" smtClean="0"/>
              <a:t>Wernisch</a:t>
            </a:r>
            <a:r>
              <a:rPr lang="cs-CZ" dirty="0" smtClean="0"/>
              <a:t> </a:t>
            </a:r>
          </a:p>
          <a:p>
            <a:pPr lvl="1"/>
            <a:r>
              <a:rPr lang="pl-PL" i="1" dirty="0" err="1" smtClean="0"/>
              <a:t>Cesta</a:t>
            </a:r>
            <a:r>
              <a:rPr lang="pl-PL" i="1" dirty="0" smtClean="0"/>
              <a:t> do </a:t>
            </a:r>
            <a:r>
              <a:rPr lang="pl-PL" i="1" dirty="0" err="1" smtClean="0"/>
              <a:t>Ašchabadu</a:t>
            </a:r>
            <a:r>
              <a:rPr lang="pl-PL" i="1" dirty="0" smtClean="0"/>
              <a:t> </a:t>
            </a:r>
            <a:r>
              <a:rPr lang="pl-PL" i="1" dirty="0" err="1" smtClean="0"/>
              <a:t>neboli</a:t>
            </a:r>
            <a:r>
              <a:rPr lang="pl-PL" i="1" dirty="0" smtClean="0"/>
              <a:t> </a:t>
            </a:r>
            <a:r>
              <a:rPr lang="pl-PL" i="1" dirty="0" err="1" smtClean="0"/>
              <a:t>Pumpke</a:t>
            </a:r>
            <a:r>
              <a:rPr lang="pl-PL" i="1" dirty="0" smtClean="0"/>
              <a:t> a </a:t>
            </a:r>
            <a:r>
              <a:rPr lang="pl-PL" i="1" dirty="0" err="1" smtClean="0"/>
              <a:t>dalajlámové</a:t>
            </a:r>
            <a:r>
              <a:rPr lang="pl-PL" dirty="0" smtClean="0"/>
              <a:t> (1997) </a:t>
            </a:r>
          </a:p>
          <a:p>
            <a:pPr lvl="1"/>
            <a:r>
              <a:rPr lang="pl-PL" i="1" dirty="0" smtClean="0"/>
              <a:t>Bez </a:t>
            </a:r>
            <a:r>
              <a:rPr lang="pl-PL" i="1" dirty="0" err="1" smtClean="0"/>
              <a:t>kufru</a:t>
            </a:r>
            <a:r>
              <a:rPr lang="pl-PL" i="1" dirty="0" smtClean="0"/>
              <a:t> </a:t>
            </a:r>
            <a:r>
              <a:rPr lang="pl-PL" i="1" dirty="0" err="1" smtClean="0"/>
              <a:t>se</a:t>
            </a:r>
            <a:r>
              <a:rPr lang="pl-PL" i="1" dirty="0" smtClean="0"/>
              <a:t> tak </a:t>
            </a:r>
            <a:r>
              <a:rPr lang="pl-PL" i="1" dirty="0" err="1" smtClean="0"/>
              <a:t>pěkně</a:t>
            </a:r>
            <a:r>
              <a:rPr lang="pl-PL" i="1" dirty="0" smtClean="0"/>
              <a:t> </a:t>
            </a:r>
            <a:r>
              <a:rPr lang="pl-PL" i="1" dirty="0" err="1" smtClean="0"/>
              <a:t>skáče</a:t>
            </a:r>
            <a:r>
              <a:rPr lang="pl-PL" i="1" dirty="0" smtClean="0"/>
              <a:t> po </a:t>
            </a:r>
            <a:r>
              <a:rPr lang="pl-PL" i="1" dirty="0" err="1" smtClean="0"/>
              <a:t>stromech</a:t>
            </a:r>
            <a:r>
              <a:rPr lang="pl-PL" i="1" dirty="0" smtClean="0"/>
              <a:t> </a:t>
            </a:r>
            <a:r>
              <a:rPr lang="pl-PL" i="1" dirty="0" err="1" smtClean="0"/>
              <a:t>neboli</a:t>
            </a:r>
            <a:r>
              <a:rPr lang="pl-PL" i="1" dirty="0" smtClean="0"/>
              <a:t> </a:t>
            </a:r>
            <a:r>
              <a:rPr lang="pl-PL" i="1" dirty="0" err="1" smtClean="0"/>
              <a:t>Nún</a:t>
            </a:r>
            <a:r>
              <a:rPr lang="pl-PL" dirty="0" smtClean="0"/>
              <a:t> (2001), 			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25" y="1985230"/>
            <a:ext cx="5506427" cy="41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641" y="162924"/>
            <a:ext cx="10515600" cy="8914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3. Filosofie v literaturu</a:t>
            </a:r>
            <a:br>
              <a:rPr lang="cs-CZ" dirty="0" smtClean="0"/>
            </a:br>
            <a:r>
              <a:rPr lang="cs-CZ" sz="4200" i="1" dirty="0" smtClean="0"/>
              <a:t>Utopie a negativní utopie</a:t>
            </a:r>
            <a:endParaRPr lang="cs-CZ" sz="4200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64" y="1315572"/>
            <a:ext cx="1841550" cy="283967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14" y="1315572"/>
            <a:ext cx="1824238" cy="28065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89" y="1262711"/>
            <a:ext cx="1902235" cy="29453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2" y="1315572"/>
            <a:ext cx="1931686" cy="28008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15" y="1368435"/>
            <a:ext cx="1781249" cy="283967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89" y="4208106"/>
            <a:ext cx="1809206" cy="286449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5" y="4116460"/>
            <a:ext cx="2189736" cy="29561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58" y="4116460"/>
            <a:ext cx="1706118" cy="29561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06" y="4208106"/>
            <a:ext cx="1864528" cy="286449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2" y="4116460"/>
            <a:ext cx="1928315" cy="29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66" y="258127"/>
            <a:ext cx="4762500" cy="6524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7144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3088"/>
            <a:ext cx="10515600" cy="1020615"/>
          </a:xfrm>
        </p:spPr>
        <p:txBody>
          <a:bodyPr/>
          <a:lstStyle/>
          <a:p>
            <a:pPr algn="ctr"/>
            <a:r>
              <a:rPr lang="cs-CZ" dirty="0" smtClean="0"/>
              <a:t>Rozvržení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1093"/>
            <a:ext cx="10515600" cy="472523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 je to experiment v exaktních vědách</a:t>
            </a:r>
          </a:p>
          <a:p>
            <a:r>
              <a:rPr lang="cs-CZ" dirty="0" smtClean="0"/>
              <a:t>Jak se projevuje experiment v umění</a:t>
            </a:r>
          </a:p>
          <a:p>
            <a:endParaRPr lang="cs-CZ" dirty="0" smtClean="0"/>
          </a:p>
          <a:p>
            <a:r>
              <a:rPr lang="cs-CZ" dirty="0" smtClean="0"/>
              <a:t>Proč literatura 20. století?</a:t>
            </a:r>
          </a:p>
          <a:p>
            <a:endParaRPr lang="cs-CZ" dirty="0" smtClean="0"/>
          </a:p>
          <a:p>
            <a:r>
              <a:rPr lang="cs-CZ" dirty="0" smtClean="0"/>
              <a:t>Problematické pojmenování experimentu</a:t>
            </a:r>
          </a:p>
          <a:p>
            <a:pPr lvl="1"/>
            <a:r>
              <a:rPr lang="cs-CZ" dirty="0" smtClean="0"/>
              <a:t>Jazyk</a:t>
            </a:r>
          </a:p>
          <a:p>
            <a:pPr lvl="1"/>
            <a:r>
              <a:rPr lang="cs-CZ" dirty="0" smtClean="0"/>
              <a:t>Parodie</a:t>
            </a:r>
          </a:p>
          <a:p>
            <a:pPr lvl="1"/>
            <a:r>
              <a:rPr lang="cs-CZ" dirty="0" smtClean="0"/>
              <a:t>Filosofie</a:t>
            </a:r>
          </a:p>
          <a:p>
            <a:pPr lvl="1"/>
            <a:r>
              <a:rPr lang="cs-CZ" dirty="0" smtClean="0"/>
              <a:t>Esej</a:t>
            </a:r>
          </a:p>
          <a:p>
            <a:pPr lvl="1"/>
            <a:r>
              <a:rPr lang="cs-CZ" dirty="0" smtClean="0"/>
              <a:t>Encyklopedie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309" y="127382"/>
            <a:ext cx="10515600" cy="118935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4. Dva žánry – esej a román</a:t>
            </a:r>
            <a:br>
              <a:rPr lang="cs-CZ" dirty="0" smtClean="0"/>
            </a:br>
            <a:r>
              <a:rPr lang="cs-CZ" sz="4200" i="1" dirty="0" err="1" smtClean="0"/>
              <a:t>Broch</a:t>
            </a:r>
            <a:r>
              <a:rPr lang="cs-CZ" sz="4200" i="1" dirty="0" smtClean="0"/>
              <a:t> a Kundera</a:t>
            </a:r>
            <a:r>
              <a:rPr lang="cs-CZ" sz="4200" dirty="0" smtClean="0"/>
              <a:t> </a:t>
            </a:r>
            <a:endParaRPr lang="cs-CZ" sz="42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172405" y="1325882"/>
            <a:ext cx="5853407" cy="512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/>
              <a:t>Hermann </a:t>
            </a:r>
            <a:r>
              <a:rPr lang="cs-CZ" u="sng" dirty="0" err="1" smtClean="0"/>
              <a:t>Broch</a:t>
            </a:r>
            <a:endParaRPr lang="cs-CZ" u="sng" dirty="0" smtClean="0"/>
          </a:p>
          <a:p>
            <a:r>
              <a:rPr lang="cs-CZ" i="1" dirty="0" smtClean="0"/>
              <a:t>Náměsíčníci </a:t>
            </a:r>
            <a:r>
              <a:rPr lang="cs-CZ" dirty="0" smtClean="0"/>
              <a:t>(1932)</a:t>
            </a:r>
            <a:endParaRPr lang="cs-CZ" i="1" dirty="0" smtClean="0"/>
          </a:p>
          <a:p>
            <a:r>
              <a:rPr lang="cs-CZ" dirty="0" smtClean="0"/>
              <a:t>konec století, rozpad impéria </a:t>
            </a:r>
          </a:p>
          <a:p>
            <a:r>
              <a:rPr lang="cs-CZ" i="1" dirty="0" smtClean="0"/>
              <a:t>Esej o rozpadu hodnot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r"/>
            <a:r>
              <a:rPr lang="cs-CZ" u="sng" dirty="0" smtClean="0"/>
              <a:t>Milan Kundera</a:t>
            </a:r>
          </a:p>
          <a:p>
            <a:pPr algn="r"/>
            <a:r>
              <a:rPr lang="cs-CZ" i="1" dirty="0" smtClean="0"/>
              <a:t>Nesnesitelná lehkost bytí </a:t>
            </a:r>
            <a:r>
              <a:rPr lang="cs-CZ" dirty="0" smtClean="0"/>
              <a:t>(1984)</a:t>
            </a:r>
          </a:p>
          <a:p>
            <a:pPr algn="r"/>
            <a:r>
              <a:rPr lang="cs-CZ" dirty="0" smtClean="0"/>
              <a:t>tíže vs. lehkost, neporozumění, kýč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7" y="923548"/>
            <a:ext cx="2715908" cy="4057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12" y="2724496"/>
            <a:ext cx="2893982" cy="39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39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4. Dva žánry – esej v literatuře</a:t>
            </a:r>
            <a:br>
              <a:rPr lang="cs-CZ" dirty="0" smtClean="0"/>
            </a:br>
            <a:r>
              <a:rPr lang="cs-CZ" sz="4200" i="1" dirty="0" err="1" smtClean="0"/>
              <a:t>Autoreflexe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97536" y="1690688"/>
            <a:ext cx="6542298" cy="4486275"/>
          </a:xfrm>
        </p:spPr>
        <p:txBody>
          <a:bodyPr>
            <a:normAutofit/>
          </a:bodyPr>
          <a:lstStyle/>
          <a:p>
            <a:endParaRPr lang="cs-CZ" sz="2600" dirty="0" smtClean="0"/>
          </a:p>
          <a:p>
            <a:r>
              <a:rPr lang="cs-CZ" sz="2600" dirty="0" smtClean="0"/>
              <a:t>Ivan </a:t>
            </a:r>
            <a:r>
              <a:rPr lang="cs-CZ" sz="2600" dirty="0" err="1" smtClean="0"/>
              <a:t>Wernisch</a:t>
            </a:r>
            <a:r>
              <a:rPr lang="cs-CZ" sz="2600" dirty="0" smtClean="0"/>
              <a:t> – </a:t>
            </a:r>
            <a:r>
              <a:rPr lang="cs-CZ" sz="2600" i="1" dirty="0" smtClean="0"/>
              <a:t>Pekařova noční nůše</a:t>
            </a:r>
          </a:p>
          <a:p>
            <a:r>
              <a:rPr lang="cs-CZ" sz="2600" dirty="0" smtClean="0"/>
              <a:t>Umberto </a:t>
            </a:r>
            <a:r>
              <a:rPr lang="cs-CZ" sz="2600" dirty="0" err="1" smtClean="0"/>
              <a:t>Eco</a:t>
            </a:r>
            <a:r>
              <a:rPr lang="cs-CZ" sz="2600" dirty="0" smtClean="0"/>
              <a:t> – </a:t>
            </a:r>
            <a:r>
              <a:rPr lang="cs-CZ" sz="2600" i="1" dirty="0" smtClean="0"/>
              <a:t>Zápisky mladého romanopisce</a:t>
            </a:r>
          </a:p>
          <a:p>
            <a:r>
              <a:rPr lang="cs-CZ" sz="2600" dirty="0" err="1" smtClean="0"/>
              <a:t>Ray</a:t>
            </a:r>
            <a:r>
              <a:rPr lang="cs-CZ" sz="2600" dirty="0" smtClean="0"/>
              <a:t> </a:t>
            </a:r>
            <a:r>
              <a:rPr lang="cs-CZ" sz="2600" dirty="0" err="1" smtClean="0"/>
              <a:t>Brudbary</a:t>
            </a:r>
            <a:r>
              <a:rPr lang="cs-CZ" sz="2600" dirty="0" smtClean="0"/>
              <a:t> </a:t>
            </a:r>
            <a:r>
              <a:rPr lang="cs-CZ" sz="2600" i="1" dirty="0" smtClean="0"/>
              <a:t>– Zen a umění psát</a:t>
            </a:r>
          </a:p>
          <a:p>
            <a:r>
              <a:rPr lang="cs-CZ" sz="2600" dirty="0" smtClean="0"/>
              <a:t>David </a:t>
            </a:r>
            <a:r>
              <a:rPr lang="cs-CZ" sz="2600" dirty="0" err="1" smtClean="0"/>
              <a:t>Lodge</a:t>
            </a:r>
            <a:r>
              <a:rPr lang="cs-CZ" sz="2600" dirty="0" smtClean="0"/>
              <a:t> – </a:t>
            </a:r>
            <a:r>
              <a:rPr lang="cs-CZ" sz="2600" i="1" dirty="0" smtClean="0"/>
              <a:t>Jak se píše román</a:t>
            </a:r>
          </a:p>
          <a:p>
            <a:r>
              <a:rPr lang="cs-CZ" sz="2600" dirty="0" err="1" smtClean="0"/>
              <a:t>Haruki</a:t>
            </a:r>
            <a:r>
              <a:rPr lang="cs-CZ" sz="2600" dirty="0" smtClean="0"/>
              <a:t> </a:t>
            </a:r>
            <a:r>
              <a:rPr lang="cs-CZ" sz="2600" dirty="0" err="1" smtClean="0"/>
              <a:t>Murakami</a:t>
            </a:r>
            <a:r>
              <a:rPr lang="cs-CZ" sz="2600" dirty="0" smtClean="0"/>
              <a:t> – </a:t>
            </a:r>
            <a:r>
              <a:rPr lang="cs-CZ" sz="2600" i="1" dirty="0" smtClean="0"/>
              <a:t>Spisovatel jako povolání</a:t>
            </a:r>
            <a:endParaRPr lang="cs-CZ" sz="26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62" y="1796195"/>
            <a:ext cx="5236796" cy="39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4. Dva žánry – esej a román</a:t>
            </a:r>
            <a:br>
              <a:rPr lang="cs-CZ" dirty="0" smtClean="0"/>
            </a:br>
            <a:r>
              <a:rPr lang="cs-CZ" sz="4200" i="1" dirty="0" err="1" smtClean="0"/>
              <a:t>Autoreflexe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3464" y="1825624"/>
            <a:ext cx="5446776" cy="47854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i="1" dirty="0" smtClean="0"/>
              <a:t>	Nevím. Příběh, který vyprávím, vyvěrá cele z fantazie. Charaktery, které tvořím, mimo mou mysl nikdy neexistovaly. Jestliže jsme dosud předstíral, že vím, co se děje v mysli mých osob, v jejich nejskrytějších myšlenkách, tedy jen proto, že píši (stejně jako jsem převzal něco ze slovníku a „hlasu“ oné doby) v mezích konvence běžně uznávané za časů, kdy se můj příběh odehrává. Romanopisec stojí hned vedle Boha.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John </a:t>
            </a:r>
            <a:r>
              <a:rPr lang="cs-CZ" dirty="0" err="1" smtClean="0"/>
              <a:t>Fowles</a:t>
            </a:r>
            <a:r>
              <a:rPr lang="cs-CZ" dirty="0" smtClean="0"/>
              <a:t> – </a:t>
            </a:r>
            <a:r>
              <a:rPr lang="cs-CZ" i="1" dirty="0" smtClean="0"/>
              <a:t>Francouzova milenka </a:t>
            </a:r>
            <a:r>
              <a:rPr lang="cs-CZ" dirty="0" smtClean="0"/>
              <a:t>(kap. 13)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0" y="1825623"/>
            <a:ext cx="5897880" cy="47854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i="1" dirty="0" smtClean="0"/>
              <a:t>	Můj </a:t>
            </a:r>
            <a:r>
              <a:rPr lang="cs-CZ" i="1" dirty="0"/>
              <a:t>život a mé názory podle všeho způsobí ve světě nemalý rozruch. […] A z té příčiny jsem tuze rád, […] že v něm mohu pokračovat a každou věc sledovat, jak říká Horác, ab </a:t>
            </a:r>
            <a:r>
              <a:rPr lang="cs-CZ" i="1" dirty="0" err="1"/>
              <a:t>ovo</a:t>
            </a:r>
            <a:r>
              <a:rPr lang="cs-CZ" i="1" dirty="0"/>
              <a:t>, […] při psaní toho, co jsem si usmyslil, nebudu se držet pravidel jeho ani pravidel jiných lidí, co jich kdy na světě bylo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Laurence </a:t>
            </a:r>
            <a:r>
              <a:rPr lang="cs-CZ" dirty="0" err="1" smtClean="0"/>
              <a:t>Sterne</a:t>
            </a:r>
            <a:r>
              <a:rPr lang="cs-CZ" dirty="0" smtClean="0"/>
              <a:t> – </a:t>
            </a:r>
            <a:r>
              <a:rPr lang="cs-CZ" i="1" dirty="0" smtClean="0"/>
              <a:t>Tristram </a:t>
            </a:r>
            <a:r>
              <a:rPr lang="cs-CZ" i="1" dirty="0" err="1" smtClean="0"/>
              <a:t>Shandy</a:t>
            </a:r>
            <a:r>
              <a:rPr lang="cs-CZ" i="1" dirty="0" smtClean="0"/>
              <a:t> </a:t>
            </a:r>
            <a:r>
              <a:rPr lang="cs-CZ" dirty="0" smtClean="0"/>
              <a:t>(I/4)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Všech </a:t>
            </a:r>
            <a:r>
              <a:rPr lang="cs-CZ" i="1" dirty="0"/>
              <a:t>hrdinů jsem se šťastně zbavil;–poprvé mám volnou chvilku a hned toho využiji a napíši předmluvu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Laurence </a:t>
            </a:r>
            <a:r>
              <a:rPr lang="cs-CZ" dirty="0" err="1" smtClean="0"/>
              <a:t>Sterne</a:t>
            </a:r>
            <a:r>
              <a:rPr lang="cs-CZ" dirty="0" smtClean="0"/>
              <a:t> – </a:t>
            </a:r>
            <a:r>
              <a:rPr lang="cs-CZ" i="1" dirty="0" smtClean="0"/>
              <a:t>Tristram </a:t>
            </a:r>
            <a:r>
              <a:rPr lang="cs-CZ" i="1" dirty="0" err="1" smtClean="0"/>
              <a:t>Shandy</a:t>
            </a:r>
            <a:r>
              <a:rPr lang="cs-CZ" i="1" dirty="0" smtClean="0"/>
              <a:t> </a:t>
            </a:r>
            <a:r>
              <a:rPr lang="cs-CZ" dirty="0" smtClean="0"/>
              <a:t>(III/20)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2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7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5. Encyklopedie</a:t>
            </a:r>
            <a:br>
              <a:rPr lang="cs-CZ" dirty="0" smtClean="0"/>
            </a:br>
            <a:r>
              <a:rPr lang="cs-CZ" sz="4200" i="1" dirty="0" smtClean="0"/>
              <a:t>Svět a labyrint</a:t>
            </a:r>
            <a:endParaRPr lang="cs-CZ" sz="42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735" y="1420367"/>
            <a:ext cx="3537760" cy="47731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1" y="1420367"/>
            <a:ext cx="3399074" cy="4773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754314"/>
            <a:ext cx="41148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5. Encyklopedie</a:t>
            </a:r>
            <a:br>
              <a:rPr lang="cs-CZ" dirty="0" smtClean="0"/>
            </a:br>
            <a:r>
              <a:rPr lang="cs-CZ" sz="4200" i="1" dirty="0" smtClean="0"/>
              <a:t>Labyrint vědomí</a:t>
            </a:r>
            <a:endParaRPr lang="cs-CZ" sz="42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2" y="1671808"/>
            <a:ext cx="3204996" cy="48823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40" y="1671808"/>
            <a:ext cx="3699007" cy="49011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8" y="1671808"/>
            <a:ext cx="3893543" cy="50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784" y="2971165"/>
            <a:ext cx="10515600" cy="96251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Konec příběhu</a:t>
            </a:r>
            <a:br>
              <a:rPr lang="cs-CZ" dirty="0" smtClean="0"/>
            </a:br>
            <a:r>
              <a:rPr lang="cs-CZ" sz="4200" i="1" dirty="0" smtClean="0"/>
              <a:t>Příběh je mrtev?</a:t>
            </a:r>
            <a:endParaRPr lang="cs-CZ" sz="4200" i="1" dirty="0"/>
          </a:p>
        </p:txBody>
      </p:sp>
    </p:spTree>
    <p:extLst>
      <p:ext uri="{BB962C8B-B14F-4D97-AF65-F5344CB8AC3E}">
        <p14:creationId xmlns:p14="http://schemas.microsoft.com/office/powerpoint/2010/main" val="17768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8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Problematika experimentu: </a:t>
            </a:r>
            <a:br>
              <a:rPr lang="cs-CZ" dirty="0" smtClean="0"/>
            </a:br>
            <a:r>
              <a:rPr lang="cs-CZ" sz="4200" i="1" dirty="0" smtClean="0"/>
              <a:t>Exaktní a společenské vědy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08041"/>
            <a:ext cx="10515600" cy="466309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Francis Bacon – </a:t>
            </a:r>
            <a:r>
              <a:rPr lang="cs-CZ" i="1" dirty="0" smtClean="0"/>
              <a:t>Nový organon</a:t>
            </a:r>
            <a:r>
              <a:rPr lang="cs-CZ" dirty="0" smtClean="0"/>
              <a:t> (1620)</a:t>
            </a:r>
          </a:p>
          <a:p>
            <a:r>
              <a:rPr lang="cs-CZ" dirty="0" smtClean="0"/>
              <a:t>René Descartes – </a:t>
            </a:r>
            <a:r>
              <a:rPr lang="cs-CZ" i="1" dirty="0" smtClean="0"/>
              <a:t>Rozprava o metodě</a:t>
            </a:r>
            <a:r>
              <a:rPr lang="cs-CZ" dirty="0" smtClean="0"/>
              <a:t> (1637)</a:t>
            </a:r>
          </a:p>
          <a:p>
            <a:endParaRPr lang="cs-CZ" dirty="0" smtClean="0"/>
          </a:p>
          <a:p>
            <a:r>
              <a:rPr lang="cs-CZ" dirty="0" smtClean="0"/>
              <a:t>Ověření teorie.</a:t>
            </a:r>
          </a:p>
          <a:p>
            <a:r>
              <a:rPr lang="cs-CZ" smtClean="0"/>
              <a:t>Verifikace </a:t>
            </a:r>
            <a:r>
              <a:rPr lang="cs-CZ" dirty="0" smtClean="0"/>
              <a:t>(kladné ověření), falzifikace (záporné ověření).</a:t>
            </a:r>
          </a:p>
          <a:p>
            <a:r>
              <a:rPr lang="cs-CZ" dirty="0" smtClean="0"/>
              <a:t>Opakovatelnost.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 smtClean="0"/>
              <a:t>Proměnné v experimentech</a:t>
            </a:r>
          </a:p>
          <a:p>
            <a:r>
              <a:rPr lang="cs-CZ" dirty="0" smtClean="0"/>
              <a:t>Fyzika a chemie – vstupní podmínky, parametry;</a:t>
            </a:r>
          </a:p>
          <a:p>
            <a:r>
              <a:rPr lang="cs-CZ" dirty="0" smtClean="0"/>
              <a:t>Biologie a lékařství – kontrolní skupina;</a:t>
            </a:r>
          </a:p>
          <a:p>
            <a:r>
              <a:rPr lang="cs-CZ" dirty="0" smtClean="0"/>
              <a:t>Spol. vědy – zkoumaný vzorek;</a:t>
            </a:r>
          </a:p>
        </p:txBody>
      </p:sp>
    </p:spTree>
    <p:extLst>
      <p:ext uri="{BB962C8B-B14F-4D97-AF65-F5344CB8AC3E}">
        <p14:creationId xmlns:p14="http://schemas.microsoft.com/office/powerpoint/2010/main" val="22867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Problematika experimentu:</a:t>
            </a:r>
            <a:br>
              <a:rPr lang="cs-CZ" dirty="0" smtClean="0"/>
            </a:br>
            <a:r>
              <a:rPr lang="cs-CZ" sz="4200" i="1" dirty="0" smtClean="0"/>
              <a:t>Estetika a teorie umění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4608576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Cíl experimentu</a:t>
            </a:r>
            <a:r>
              <a:rPr lang="cs-CZ" dirty="0"/>
              <a:t> – estetický </a:t>
            </a:r>
            <a:r>
              <a:rPr lang="cs-CZ" dirty="0" smtClean="0"/>
              <a:t>princip</a:t>
            </a:r>
          </a:p>
          <a:p>
            <a:endParaRPr lang="cs-CZ" u="sng" dirty="0" smtClean="0"/>
          </a:p>
          <a:p>
            <a:r>
              <a:rPr lang="cs-CZ" u="sng" dirty="0" smtClean="0"/>
              <a:t>Estetický </a:t>
            </a:r>
            <a:r>
              <a:rPr lang="cs-CZ" u="sng" dirty="0"/>
              <a:t>princip</a:t>
            </a:r>
            <a:r>
              <a:rPr lang="cs-CZ" dirty="0"/>
              <a:t> – snaha vytvořit novou nebo ozvláštňující (např. aktualizací starého) estetickou situaci</a:t>
            </a:r>
          </a:p>
          <a:p>
            <a:endParaRPr lang="cs-CZ" dirty="0"/>
          </a:p>
          <a:p>
            <a:r>
              <a:rPr lang="cs-CZ" u="sng" dirty="0" smtClean="0"/>
              <a:t>Teorie</a:t>
            </a:r>
            <a:r>
              <a:rPr lang="cs-CZ" dirty="0" smtClean="0"/>
              <a:t> </a:t>
            </a:r>
            <a:r>
              <a:rPr lang="cs-CZ" dirty="0"/>
              <a:t>– vytvoření nového estetického principu</a:t>
            </a:r>
          </a:p>
          <a:p>
            <a:r>
              <a:rPr lang="cs-CZ" u="sng" dirty="0"/>
              <a:t>Opakovatelnost</a:t>
            </a:r>
            <a:r>
              <a:rPr lang="cs-CZ" dirty="0"/>
              <a:t> – převedení estetického principu do jiné doby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U. </a:t>
            </a:r>
            <a:r>
              <a:rPr lang="cs-CZ" dirty="0" err="1" smtClean="0"/>
              <a:t>Eco</a:t>
            </a:r>
            <a:r>
              <a:rPr lang="cs-CZ" dirty="0" smtClean="0"/>
              <a:t> – sémantický (naivní) vs. sémiotický (kritický) čtenář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(in </a:t>
            </a:r>
            <a:r>
              <a:rPr lang="cs-CZ" i="1" dirty="0" smtClean="0"/>
              <a:t>Meze interpretace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086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128" y="6035039"/>
            <a:ext cx="10515600" cy="519875"/>
          </a:xfrm>
        </p:spPr>
        <p:txBody>
          <a:bodyPr/>
          <a:lstStyle/>
          <a:p>
            <a:r>
              <a:rPr lang="cs-CZ" dirty="0"/>
              <a:t>https://youtu.be/sBC77yCGEt4?t=14s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42"/>
            <a:ext cx="5303520" cy="41487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73641"/>
            <a:ext cx="7375604" cy="4148777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43128" y="4861152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Kabinet Dr. </a:t>
            </a:r>
            <a:r>
              <a:rPr lang="cs-CZ" sz="2200" i="1" dirty="0" err="1" smtClean="0"/>
              <a:t>Caligariho</a:t>
            </a:r>
            <a:r>
              <a:rPr lang="cs-CZ" sz="2200" i="1" dirty="0" smtClean="0"/>
              <a:t> (1920, r. R. </a:t>
            </a:r>
            <a:r>
              <a:rPr lang="cs-CZ" sz="2200" i="1" dirty="0" err="1" smtClean="0"/>
              <a:t>Wien</a:t>
            </a:r>
            <a:r>
              <a:rPr lang="cs-CZ" sz="2200" i="1" dirty="0" smtClean="0"/>
              <a:t>)		</a:t>
            </a:r>
            <a:r>
              <a:rPr lang="cs-CZ" sz="2200" i="1" dirty="0" err="1" smtClean="0"/>
              <a:t>Beetlejuice</a:t>
            </a:r>
            <a:r>
              <a:rPr lang="cs-CZ" sz="2200" i="1" dirty="0" smtClean="0"/>
              <a:t> (1988, r. T. </a:t>
            </a:r>
            <a:r>
              <a:rPr lang="cs-CZ" sz="2200" i="1" dirty="0" err="1" smtClean="0"/>
              <a:t>Burton</a:t>
            </a:r>
            <a:r>
              <a:rPr lang="cs-CZ" sz="2200" i="1" dirty="0" smtClean="0"/>
              <a:t>)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39100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7381"/>
            <a:ext cx="10515600" cy="118021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Problematika experimentu:</a:t>
            </a:r>
            <a:br>
              <a:rPr lang="cs-CZ" dirty="0" smtClean="0"/>
            </a:br>
            <a:r>
              <a:rPr lang="cs-CZ" sz="4200" i="1" dirty="0" smtClean="0"/>
              <a:t>Estetika a teorie umění</a:t>
            </a:r>
            <a:endParaRPr lang="cs-CZ" sz="42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21" y="1303827"/>
            <a:ext cx="6691311" cy="50216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307592"/>
            <a:ext cx="4794126" cy="5021670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38328" y="6400800"/>
            <a:ext cx="10515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Jackson </a:t>
            </a:r>
            <a:r>
              <a:rPr lang="cs-CZ" sz="2200" i="1" dirty="0" err="1" smtClean="0"/>
              <a:t>Pollock</a:t>
            </a:r>
            <a:r>
              <a:rPr lang="cs-CZ" sz="2200" i="1" dirty="0" smtClean="0"/>
              <a:t> – technika </a:t>
            </a:r>
            <a:r>
              <a:rPr lang="cs-CZ" sz="2200" i="1" dirty="0" err="1" smtClean="0"/>
              <a:t>drippingu</a:t>
            </a:r>
            <a:r>
              <a:rPr lang="cs-CZ" sz="2200" i="1" dirty="0" smtClean="0"/>
              <a:t>		Christo – zabalení </a:t>
            </a:r>
            <a:r>
              <a:rPr lang="cs-CZ" sz="2200" i="1" dirty="0" err="1" smtClean="0"/>
              <a:t>Reichstagu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14299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369" y="224508"/>
            <a:ext cx="10515600" cy="103608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Problematika experimentu:</a:t>
            </a:r>
            <a:br>
              <a:rPr lang="cs-CZ" dirty="0"/>
            </a:br>
            <a:r>
              <a:rPr lang="cs-CZ" sz="4200" i="1" dirty="0"/>
              <a:t>Estetika a teorie umění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639588" y="6207370"/>
            <a:ext cx="11232349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Kazimír </a:t>
            </a:r>
            <a:r>
              <a:rPr lang="cs-CZ" sz="2200" i="1" dirty="0" err="1" smtClean="0"/>
              <a:t>Malevič</a:t>
            </a:r>
            <a:r>
              <a:rPr lang="cs-CZ" sz="2200" i="1" dirty="0" smtClean="0"/>
              <a:t> – Bílá na bílé			Mark </a:t>
            </a:r>
            <a:r>
              <a:rPr lang="cs-CZ" sz="2200" i="1" dirty="0" err="1" smtClean="0"/>
              <a:t>Rothko</a:t>
            </a:r>
            <a:r>
              <a:rPr lang="cs-CZ" sz="2200" i="1" dirty="0" smtClean="0"/>
              <a:t> – Oranžová a žlutá			</a:t>
            </a:r>
            <a:endParaRPr lang="cs-CZ" sz="22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1350442"/>
            <a:ext cx="4581541" cy="4689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56" y="1260597"/>
            <a:ext cx="3640030" cy="47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Problematika experimentu:</a:t>
            </a:r>
            <a:br>
              <a:rPr lang="cs-CZ" dirty="0" smtClean="0"/>
            </a:br>
            <a:r>
              <a:rPr lang="cs-CZ" sz="4200" i="1" dirty="0" smtClean="0"/>
              <a:t>Estetika a teorie umění</a:t>
            </a:r>
            <a:endParaRPr lang="cs-CZ" sz="4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2624"/>
            <a:ext cx="10515600" cy="4413504"/>
          </a:xfrm>
        </p:spPr>
        <p:txBody>
          <a:bodyPr>
            <a:normAutofit lnSpcReduction="10000"/>
          </a:bodyPr>
          <a:lstStyle/>
          <a:p>
            <a:endParaRPr lang="cs-CZ" u="sng" dirty="0" smtClean="0"/>
          </a:p>
          <a:p>
            <a:r>
              <a:rPr lang="cs-CZ" u="sng" dirty="0" smtClean="0"/>
              <a:t>Estetický </a:t>
            </a:r>
            <a:r>
              <a:rPr lang="cs-CZ" u="sng" dirty="0"/>
              <a:t>princip</a:t>
            </a:r>
            <a:r>
              <a:rPr lang="cs-CZ" dirty="0"/>
              <a:t> – snaha vytvořit novou nebo ozvláštňující (např. aktualizací starého) estetickou situaci</a:t>
            </a:r>
          </a:p>
          <a:p>
            <a:endParaRPr lang="cs-CZ" dirty="0"/>
          </a:p>
          <a:p>
            <a:r>
              <a:rPr lang="cs-CZ" u="sng" dirty="0" smtClean="0"/>
              <a:t>Teorie</a:t>
            </a:r>
            <a:r>
              <a:rPr lang="cs-CZ" dirty="0" smtClean="0"/>
              <a:t> </a:t>
            </a:r>
            <a:r>
              <a:rPr lang="cs-CZ" dirty="0"/>
              <a:t>– vytvoření nového estetického principu</a:t>
            </a:r>
          </a:p>
          <a:p>
            <a:r>
              <a:rPr lang="cs-CZ" u="sng" dirty="0"/>
              <a:t>Opakovatelnost</a:t>
            </a:r>
            <a:r>
              <a:rPr lang="cs-CZ" dirty="0"/>
              <a:t> – převedení estetického principu do jiné doby</a:t>
            </a:r>
          </a:p>
          <a:p>
            <a:endParaRPr lang="cs-CZ" u="sng" dirty="0" smtClean="0"/>
          </a:p>
          <a:p>
            <a:r>
              <a:rPr lang="cs-CZ" u="sng" dirty="0" smtClean="0"/>
              <a:t>Cíl </a:t>
            </a:r>
            <a:r>
              <a:rPr lang="cs-CZ" u="sng" dirty="0"/>
              <a:t>experimentu</a:t>
            </a:r>
            <a:r>
              <a:rPr lang="cs-CZ" dirty="0"/>
              <a:t> – estetický </a:t>
            </a:r>
            <a:r>
              <a:rPr lang="cs-CZ" dirty="0" smtClean="0"/>
              <a:t>princip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3500" dirty="0" smtClean="0"/>
              <a:t>Výsledkem </a:t>
            </a:r>
            <a:r>
              <a:rPr lang="cs-CZ" sz="3500" dirty="0"/>
              <a:t>experimentu by měl být vždy umělecké dílo, tedy dílo s primární estetickou funkcí.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82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9291"/>
            <a:ext cx="10515600" cy="100770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1. Jazyk</a:t>
            </a:r>
            <a:br>
              <a:rPr lang="cs-CZ" dirty="0" smtClean="0"/>
            </a:br>
            <a:r>
              <a:rPr lang="cs-CZ" sz="4200" i="1" dirty="0" smtClean="0"/>
              <a:t>Dante a Shakespeare</a:t>
            </a:r>
            <a:endParaRPr lang="cs-CZ" sz="4200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6" y="1235496"/>
            <a:ext cx="2639950" cy="39402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13" y="2504288"/>
            <a:ext cx="3094653" cy="3942233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172406" y="1316737"/>
            <a:ext cx="5853407" cy="512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/>
              <a:t>Dante Alighieri</a:t>
            </a:r>
          </a:p>
          <a:p>
            <a:r>
              <a:rPr lang="cs-CZ" i="1" dirty="0" smtClean="0"/>
              <a:t>Božská komedie </a:t>
            </a:r>
            <a:r>
              <a:rPr lang="cs-CZ" dirty="0" smtClean="0"/>
              <a:t>(1306–1320)</a:t>
            </a:r>
            <a:endParaRPr lang="cs-CZ" i="1" dirty="0" smtClean="0"/>
          </a:p>
          <a:p>
            <a:r>
              <a:rPr lang="cs-CZ" i="1" dirty="0" smtClean="0"/>
              <a:t>O řeči lidové </a:t>
            </a:r>
            <a:r>
              <a:rPr lang="cs-CZ" dirty="0" smtClean="0"/>
              <a:t>(1304</a:t>
            </a:r>
            <a:r>
              <a:rPr lang="cs-CZ" dirty="0"/>
              <a:t>) </a:t>
            </a:r>
            <a:r>
              <a:rPr lang="cs-CZ" sz="2500" dirty="0" smtClean="0"/>
              <a:t>(</a:t>
            </a:r>
            <a:r>
              <a:rPr lang="cs-CZ" sz="2500" dirty="0"/>
              <a:t>De </a:t>
            </a:r>
            <a:r>
              <a:rPr lang="cs-CZ" sz="2500" dirty="0" err="1" smtClean="0"/>
              <a:t>vulgari</a:t>
            </a:r>
            <a:r>
              <a:rPr lang="cs-CZ" sz="2500" dirty="0" smtClean="0"/>
              <a:t> 						</a:t>
            </a:r>
            <a:r>
              <a:rPr lang="cs-CZ" sz="2500" dirty="0" err="1" smtClean="0"/>
              <a:t>eloquentia</a:t>
            </a:r>
            <a:r>
              <a:rPr lang="cs-CZ" sz="2500" dirty="0" smtClean="0"/>
              <a:t>)</a:t>
            </a:r>
            <a:endParaRPr lang="cs-CZ" sz="2500" i="1" dirty="0" smtClean="0"/>
          </a:p>
          <a:p>
            <a:endParaRPr lang="cs-CZ" dirty="0"/>
          </a:p>
          <a:p>
            <a:endParaRPr lang="cs-CZ" dirty="0" smtClean="0"/>
          </a:p>
          <a:p>
            <a:pPr algn="r"/>
            <a:r>
              <a:rPr lang="cs-CZ" u="sng" dirty="0" smtClean="0"/>
              <a:t>William </a:t>
            </a:r>
            <a:r>
              <a:rPr lang="cs-CZ" u="sng" dirty="0" err="1" smtClean="0"/>
              <a:t>Shakespear</a:t>
            </a:r>
            <a:endParaRPr lang="cs-CZ" u="sng" dirty="0" smtClean="0"/>
          </a:p>
          <a:p>
            <a:pPr algn="r"/>
            <a:r>
              <a:rPr lang="cs-CZ" dirty="0" smtClean="0"/>
              <a:t>Přibližně 2 000 slov a frází</a:t>
            </a:r>
          </a:p>
          <a:p>
            <a:pPr algn="r"/>
            <a:r>
              <a:rPr lang="cs-CZ" i="1" dirty="0" err="1" smtClean="0"/>
              <a:t>Cold-blood</a:t>
            </a:r>
            <a:r>
              <a:rPr lang="cs-CZ" i="1" dirty="0" smtClean="0"/>
              <a:t>, </a:t>
            </a:r>
            <a:r>
              <a:rPr lang="cs-CZ" i="1" dirty="0" err="1" smtClean="0"/>
              <a:t>eye-bowl</a:t>
            </a:r>
            <a:r>
              <a:rPr lang="cs-CZ" i="1" dirty="0" smtClean="0"/>
              <a:t>, </a:t>
            </a:r>
            <a:r>
              <a:rPr lang="cs-CZ" i="1" dirty="0" err="1" smtClean="0"/>
              <a:t>manager</a:t>
            </a:r>
            <a:r>
              <a:rPr lang="cs-CZ" i="1" dirty="0" smtClean="0"/>
              <a:t>, </a:t>
            </a:r>
            <a:r>
              <a:rPr lang="cs-CZ" i="1" dirty="0" err="1" smtClean="0"/>
              <a:t>unconfortable</a:t>
            </a:r>
            <a:r>
              <a:rPr lang="cs-CZ" i="1" dirty="0" smtClean="0"/>
              <a:t>, </a:t>
            </a:r>
            <a:r>
              <a:rPr lang="cs-CZ" i="1" dirty="0" err="1" smtClean="0"/>
              <a:t>gossip</a:t>
            </a:r>
            <a:endParaRPr lang="cs-CZ" i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4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Širokoúhlá obrazovka</PresentationFormat>
  <Paragraphs>140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Problém vymezení experimentu  a smrt příběhu</vt:lpstr>
      <vt:lpstr>Rozvržení hodiny</vt:lpstr>
      <vt:lpstr>Problematika experimentu:  Exaktní a společenské vědy</vt:lpstr>
      <vt:lpstr>Problematika experimentu: Estetika a teorie umění</vt:lpstr>
      <vt:lpstr>Prezentace aplikace PowerPoint</vt:lpstr>
      <vt:lpstr>Problematika experimentu: Estetika a teorie umění</vt:lpstr>
      <vt:lpstr>Problematika experimentu: Estetika a teorie umění</vt:lpstr>
      <vt:lpstr>Problematika experimentu: Estetika a teorie umění</vt:lpstr>
      <vt:lpstr>1. Jazyk Dante a Shakespeare</vt:lpstr>
      <vt:lpstr>1. Jazyk James Joyce – Finnegans Wake  (Anna Livia Plurabella)</vt:lpstr>
      <vt:lpstr>2. Parodie Obecná teorie parodie</vt:lpstr>
      <vt:lpstr>2. Parodie Parodie tématu</vt:lpstr>
      <vt:lpstr>2. Parodie Parodie stylových prostředků</vt:lpstr>
      <vt:lpstr>2. Parodie Parodie stylových prostředků</vt:lpstr>
      <vt:lpstr>3. Filosofie v literaturu </vt:lpstr>
      <vt:lpstr>3 Filosofie v literaturu Utopie a Candide</vt:lpstr>
      <vt:lpstr>3. Filosofie v literaturu Imaginární cestopis</vt:lpstr>
      <vt:lpstr>3. Filosofie v literaturu Utopie a negativní utopie</vt:lpstr>
      <vt:lpstr>Prezentace aplikace PowerPoint</vt:lpstr>
      <vt:lpstr>4. Dva žánry – esej a román Broch a Kundera </vt:lpstr>
      <vt:lpstr>4. Dva žánry – esej v literatuře Autoreflexe</vt:lpstr>
      <vt:lpstr>4. Dva žánry – esej a román Autoreflexe</vt:lpstr>
      <vt:lpstr>5. Encyklopedie Svět a labyrint</vt:lpstr>
      <vt:lpstr>5. Encyklopedie Labyrint vědomí</vt:lpstr>
      <vt:lpstr>Konec příběhu Příběh je mrtev?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 vymezení experimentu a smrt příběhu</dc:title>
  <dc:creator>Václav Křížek</dc:creator>
  <cp:lastModifiedBy>Václav Maxmilián</cp:lastModifiedBy>
  <cp:revision>56</cp:revision>
  <dcterms:created xsi:type="dcterms:W3CDTF">2017-02-26T09:57:03Z</dcterms:created>
  <dcterms:modified xsi:type="dcterms:W3CDTF">2018-05-14T08:51:15Z</dcterms:modified>
</cp:coreProperties>
</file>