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1" r:id="rId3"/>
    <p:sldId id="298" r:id="rId4"/>
    <p:sldId id="299" r:id="rId5"/>
    <p:sldId id="296" r:id="rId6"/>
    <p:sldId id="258" r:id="rId7"/>
    <p:sldId id="300" r:id="rId8"/>
    <p:sldId id="282" r:id="rId9"/>
    <p:sldId id="283" r:id="rId10"/>
    <p:sldId id="259" r:id="rId11"/>
    <p:sldId id="278" r:id="rId12"/>
    <p:sldId id="284" r:id="rId13"/>
    <p:sldId id="285" r:id="rId14"/>
    <p:sldId id="295" r:id="rId15"/>
    <p:sldId id="263" r:id="rId16"/>
    <p:sldId id="288" r:id="rId17"/>
    <p:sldId id="289" r:id="rId18"/>
    <p:sldId id="290" r:id="rId19"/>
    <p:sldId id="291" r:id="rId20"/>
    <p:sldId id="292" r:id="rId21"/>
    <p:sldId id="294" r:id="rId22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6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91232-8AA3-4AB7-B48D-2860A24631F1}" type="datetimeFigureOut">
              <a:rPr lang="cs-CZ" smtClean="0"/>
              <a:t>14.05.2018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C2DF7-7A2C-46EB-AA43-649DCD051B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0164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91232-8AA3-4AB7-B48D-2860A24631F1}" type="datetimeFigureOut">
              <a:rPr lang="cs-CZ" smtClean="0"/>
              <a:t>14.05.2018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C2DF7-7A2C-46EB-AA43-649DCD051B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9213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91232-8AA3-4AB7-B48D-2860A24631F1}" type="datetimeFigureOut">
              <a:rPr lang="cs-CZ" smtClean="0"/>
              <a:t>14.05.2018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C2DF7-7A2C-46EB-AA43-649DCD051B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4594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91232-8AA3-4AB7-B48D-2860A24631F1}" type="datetimeFigureOut">
              <a:rPr lang="cs-CZ" smtClean="0"/>
              <a:t>14.05.2018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C2DF7-7A2C-46EB-AA43-649DCD051B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6726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91232-8AA3-4AB7-B48D-2860A24631F1}" type="datetimeFigureOut">
              <a:rPr lang="cs-CZ" smtClean="0"/>
              <a:t>14.05.2018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C2DF7-7A2C-46EB-AA43-649DCD051B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6139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91232-8AA3-4AB7-B48D-2860A24631F1}" type="datetimeFigureOut">
              <a:rPr lang="cs-CZ" smtClean="0"/>
              <a:t>14.05.2018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C2DF7-7A2C-46EB-AA43-649DCD051B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9694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91232-8AA3-4AB7-B48D-2860A24631F1}" type="datetimeFigureOut">
              <a:rPr lang="cs-CZ" smtClean="0"/>
              <a:t>14.05.2018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C2DF7-7A2C-46EB-AA43-649DCD051B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1761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91232-8AA3-4AB7-B48D-2860A24631F1}" type="datetimeFigureOut">
              <a:rPr lang="cs-CZ" smtClean="0"/>
              <a:t>14.05.2018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C2DF7-7A2C-46EB-AA43-649DCD051B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2588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91232-8AA3-4AB7-B48D-2860A24631F1}" type="datetimeFigureOut">
              <a:rPr lang="cs-CZ" smtClean="0"/>
              <a:t>14.05.2018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C2DF7-7A2C-46EB-AA43-649DCD051B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391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91232-8AA3-4AB7-B48D-2860A24631F1}" type="datetimeFigureOut">
              <a:rPr lang="cs-CZ" smtClean="0"/>
              <a:t>14.05.2018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C2DF7-7A2C-46EB-AA43-649DCD051B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6229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91232-8AA3-4AB7-B48D-2860A24631F1}" type="datetimeFigureOut">
              <a:rPr lang="cs-CZ" smtClean="0"/>
              <a:t>14.05.2018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C2DF7-7A2C-46EB-AA43-649DCD051B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2715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91232-8AA3-4AB7-B48D-2860A24631F1}" type="datetimeFigureOut">
              <a:rPr lang="cs-CZ" smtClean="0"/>
              <a:t>14.05.2018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C2DF7-7A2C-46EB-AA43-649DCD051B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8966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"/><Relationship Id="rId2" Type="http://schemas.openxmlformats.org/officeDocument/2006/relationships/image" Target="../media/image28.t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9184" y="1122362"/>
            <a:ext cx="11667744" cy="2608389"/>
          </a:xfrm>
        </p:spPr>
        <p:txBody>
          <a:bodyPr/>
          <a:lstStyle/>
          <a:p>
            <a:r>
              <a:rPr lang="cs-CZ" dirty="0" smtClean="0"/>
              <a:t>Experiment jako metoda</a:t>
            </a:r>
            <a:br>
              <a:rPr lang="cs-CZ" dirty="0" smtClean="0"/>
            </a:br>
            <a:r>
              <a:rPr lang="cs-CZ" dirty="0" smtClean="0"/>
              <a:t>Experiment jako vymezení vůči tradici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279392"/>
            <a:ext cx="9144000" cy="978408"/>
          </a:xfrm>
        </p:spPr>
        <p:txBody>
          <a:bodyPr/>
          <a:lstStyle/>
          <a:p>
            <a:r>
              <a:rPr lang="cs-CZ" dirty="0" smtClean="0"/>
              <a:t>Experimentální literatura ESB102</a:t>
            </a:r>
          </a:p>
          <a:p>
            <a:r>
              <a:rPr lang="cs-CZ" dirty="0" smtClean="0"/>
              <a:t>5. 3. 2018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194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27381"/>
            <a:ext cx="10515600" cy="1180211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Metoda</a:t>
            </a:r>
            <a:br>
              <a:rPr lang="cs-CZ" dirty="0" smtClean="0"/>
            </a:br>
            <a:r>
              <a:rPr lang="cs-CZ" i="1" dirty="0" smtClean="0"/>
              <a:t>Parodie</a:t>
            </a:r>
            <a:endParaRPr lang="cs-CZ" sz="4200" i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608" y="682455"/>
            <a:ext cx="3621992" cy="507866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175" y="682455"/>
            <a:ext cx="3706415" cy="5115230"/>
          </a:xfrm>
          <a:prstGeom prst="rect">
            <a:avLst/>
          </a:prstGeom>
        </p:spPr>
      </p:pic>
      <p:sp>
        <p:nvSpPr>
          <p:cNvPr id="9" name="Zástupný symbol pro obsah 2"/>
          <p:cNvSpPr>
            <a:spLocks noGrp="1"/>
          </p:cNvSpPr>
          <p:nvPr>
            <p:ph idx="1"/>
          </p:nvPr>
        </p:nvSpPr>
        <p:spPr>
          <a:xfrm>
            <a:off x="102108" y="6087592"/>
            <a:ext cx="11987784" cy="4572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sz="2200" i="1" dirty="0" smtClean="0"/>
              <a:t>	</a:t>
            </a:r>
            <a:r>
              <a:rPr lang="cs-CZ" sz="2200" i="1" dirty="0" err="1" smtClean="0"/>
              <a:t>Édouard</a:t>
            </a:r>
            <a:r>
              <a:rPr lang="cs-CZ" sz="2200" i="1" dirty="0" smtClean="0"/>
              <a:t> Manet – </a:t>
            </a:r>
            <a:r>
              <a:rPr lang="cs-CZ" sz="2200" i="1" dirty="0" err="1" smtClean="0"/>
              <a:t>Le</a:t>
            </a:r>
            <a:r>
              <a:rPr lang="cs-CZ" sz="2200" i="1" dirty="0" smtClean="0"/>
              <a:t> </a:t>
            </a:r>
            <a:r>
              <a:rPr lang="cs-CZ" sz="2200" i="1" dirty="0" err="1" smtClean="0"/>
              <a:t>Balcon</a:t>
            </a:r>
            <a:r>
              <a:rPr lang="cs-CZ" sz="2200" i="1" dirty="0" smtClean="0"/>
              <a:t>				René </a:t>
            </a:r>
            <a:r>
              <a:rPr lang="cs-CZ" sz="2200" i="1" dirty="0" err="1" smtClean="0"/>
              <a:t>Magritte</a:t>
            </a:r>
            <a:r>
              <a:rPr lang="cs-CZ" sz="2200" i="1" dirty="0" smtClean="0"/>
              <a:t> – </a:t>
            </a:r>
            <a:r>
              <a:rPr lang="cs-CZ" sz="2200" i="1" dirty="0" err="1" smtClean="0"/>
              <a:t>Perspective</a:t>
            </a:r>
            <a:r>
              <a:rPr lang="cs-CZ" sz="2200" i="1" dirty="0" smtClean="0"/>
              <a:t> II. </a:t>
            </a:r>
            <a:r>
              <a:rPr lang="cs-CZ" sz="2200" i="1" dirty="0" err="1" smtClean="0"/>
              <a:t>Le</a:t>
            </a:r>
            <a:r>
              <a:rPr lang="cs-CZ" sz="2200" i="1" dirty="0" smtClean="0"/>
              <a:t> </a:t>
            </a:r>
            <a:r>
              <a:rPr lang="cs-CZ" sz="2200" i="1" dirty="0" err="1" smtClean="0"/>
              <a:t>Balcon</a:t>
            </a:r>
            <a:r>
              <a:rPr lang="cs-CZ" sz="2200" i="1" dirty="0" smtClean="0"/>
              <a:t> de Manet</a:t>
            </a:r>
            <a:endParaRPr lang="cs-CZ" sz="2200" i="1" dirty="0"/>
          </a:p>
        </p:txBody>
      </p:sp>
    </p:spTree>
    <p:extLst>
      <p:ext uri="{BB962C8B-B14F-4D97-AF65-F5344CB8AC3E}">
        <p14:creationId xmlns:p14="http://schemas.microsoft.com/office/powerpoint/2010/main" val="142992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73369" y="224508"/>
            <a:ext cx="10515600" cy="1036089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Metoda</a:t>
            </a:r>
            <a:r>
              <a:rPr lang="cs-CZ" dirty="0"/>
              <a:t/>
            </a:r>
            <a:br>
              <a:rPr lang="cs-CZ" dirty="0"/>
            </a:br>
            <a:r>
              <a:rPr lang="cs-CZ" sz="4200" i="1" dirty="0" err="1" smtClean="0"/>
              <a:t>Autoreflexe</a:t>
            </a:r>
            <a:r>
              <a:rPr lang="cs-CZ" sz="4200" i="1" dirty="0" smtClean="0"/>
              <a:t> samostatná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17904"/>
            <a:ext cx="5489448" cy="4901184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cs-CZ" i="1" dirty="0"/>
              <a:t>I v modrém ročním období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i="1" dirty="0"/>
              <a:t>převládá okr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i="1" dirty="0"/>
              <a:t>a vládne nach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i="1" dirty="0"/>
              <a:t>a zlatá v zeleních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i="1" dirty="0"/>
              <a:t>se zjevuje a </a:t>
            </a:r>
            <a:r>
              <a:rPr lang="cs-CZ" i="1" dirty="0" smtClean="0"/>
              <a:t>skrývá</a:t>
            </a:r>
            <a:endParaRPr lang="cs-CZ" i="1" dirty="0"/>
          </a:p>
          <a:p>
            <a:pPr marL="0" indent="0">
              <a:spcBef>
                <a:spcPts val="600"/>
              </a:spcBef>
              <a:buNone/>
            </a:pPr>
            <a:r>
              <a:rPr lang="cs-CZ" i="1" dirty="0"/>
              <a:t>i v modrém ročním období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marL="0" indent="0">
              <a:buNone/>
            </a:pPr>
            <a:r>
              <a:rPr lang="cs-CZ" dirty="0"/>
              <a:t>Kdybych měl žáka, ukázal bych mu tuto báseň a řekl bych: Zde je můj recept na utváření lyrických celků libovolné délky. Kdyby se žák podivil, podivil by se asi té libovolné délce, a já bych mu prozradil, že větší lyrické skladby se dělají z drobných, samostatných částí.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242" y="1517904"/>
            <a:ext cx="37211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40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66293"/>
            <a:ext cx="10515600" cy="1180211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Metoda</a:t>
            </a:r>
            <a:br>
              <a:rPr lang="cs-CZ" dirty="0" smtClean="0"/>
            </a:br>
            <a:r>
              <a:rPr lang="cs-CZ" i="1" dirty="0" err="1" smtClean="0"/>
              <a:t>Autoreflexe</a:t>
            </a:r>
            <a:r>
              <a:rPr lang="cs-CZ" i="1" dirty="0" smtClean="0"/>
              <a:t> v eseji</a:t>
            </a:r>
            <a:endParaRPr lang="cs-CZ" sz="4200" i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758" y="1990082"/>
            <a:ext cx="2949321" cy="403467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98" y="2033841"/>
            <a:ext cx="2973229" cy="399091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496" y="1800225"/>
            <a:ext cx="4224528" cy="422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94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66293"/>
            <a:ext cx="10515600" cy="1180211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Metoda</a:t>
            </a:r>
            <a:br>
              <a:rPr lang="cs-CZ" dirty="0" smtClean="0"/>
            </a:br>
            <a:r>
              <a:rPr lang="cs-CZ" i="1" dirty="0" smtClean="0"/>
              <a:t>Druhotné texty</a:t>
            </a:r>
            <a:endParaRPr lang="cs-CZ" sz="4200" i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1746504"/>
            <a:ext cx="2881884" cy="4347670"/>
          </a:xfrm>
          <a:prstGeom prst="rect">
            <a:avLst/>
          </a:prstGeom>
        </p:spPr>
      </p:pic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4581144" y="1865376"/>
            <a:ext cx="7196328" cy="4471416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cs-CZ" u="sng" dirty="0" smtClean="0"/>
              <a:t>Deníky</a:t>
            </a:r>
            <a:r>
              <a:rPr lang="cs-CZ" dirty="0" smtClean="0"/>
              <a:t> (</a:t>
            </a:r>
            <a:r>
              <a:rPr lang="cs-CZ" i="1" dirty="0" smtClean="0"/>
              <a:t>V. Woolfová, F. Kafka, W. </a:t>
            </a:r>
            <a:r>
              <a:rPr lang="cs-CZ" i="1" dirty="0" err="1" smtClean="0"/>
              <a:t>Gombrowicz</a:t>
            </a:r>
            <a:r>
              <a:rPr lang="cs-CZ" i="1" dirty="0" smtClean="0"/>
              <a:t>, S. </a:t>
            </a:r>
            <a:r>
              <a:rPr lang="cs-CZ" i="1" dirty="0" err="1" smtClean="0"/>
              <a:t>Ejzenštejn</a:t>
            </a:r>
            <a:r>
              <a:rPr lang="cs-CZ" i="1" dirty="0" smtClean="0"/>
              <a:t>, A. </a:t>
            </a:r>
            <a:r>
              <a:rPr lang="cs-CZ" i="1" dirty="0" err="1" smtClean="0"/>
              <a:t>Tarkovskij</a:t>
            </a:r>
            <a:r>
              <a:rPr lang="cs-CZ" i="1" dirty="0" smtClean="0"/>
              <a:t>, V. van </a:t>
            </a:r>
            <a:r>
              <a:rPr lang="cs-CZ" i="1" dirty="0" err="1" smtClean="0"/>
              <a:t>Gogh</a:t>
            </a:r>
            <a:r>
              <a:rPr lang="cs-CZ" i="1" dirty="0" smtClean="0"/>
              <a:t>, E. </a:t>
            </a:r>
            <a:r>
              <a:rPr lang="cs-CZ" i="1" dirty="0" err="1" smtClean="0"/>
              <a:t>Munch</a:t>
            </a:r>
            <a:r>
              <a:rPr lang="cs-CZ" dirty="0" smtClean="0"/>
              <a:t>)</a:t>
            </a:r>
          </a:p>
          <a:p>
            <a:pPr marL="0" indent="0">
              <a:spcBef>
                <a:spcPts val="600"/>
              </a:spcBef>
              <a:buNone/>
            </a:pPr>
            <a:endParaRPr lang="cs-CZ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cs-CZ" u="sng" dirty="0" smtClean="0"/>
              <a:t>Korespondence</a:t>
            </a:r>
            <a:r>
              <a:rPr lang="cs-CZ" dirty="0" smtClean="0"/>
              <a:t> (</a:t>
            </a:r>
            <a:r>
              <a:rPr lang="cs-CZ" i="1" dirty="0" smtClean="0"/>
              <a:t>G. Flaubert, F. Kafka, S. </a:t>
            </a:r>
            <a:r>
              <a:rPr lang="cs-CZ" i="1" dirty="0" err="1" smtClean="0"/>
              <a:t>Beckett</a:t>
            </a:r>
            <a:r>
              <a:rPr lang="cs-CZ" i="1" dirty="0" smtClean="0"/>
              <a:t>, J. </a:t>
            </a:r>
            <a:r>
              <a:rPr lang="cs-CZ" i="1" dirty="0" err="1" smtClean="0"/>
              <a:t>Joyce</a:t>
            </a:r>
            <a:r>
              <a:rPr lang="cs-CZ" dirty="0" smtClean="0"/>
              <a:t>)</a:t>
            </a:r>
          </a:p>
          <a:p>
            <a:pPr marL="0" indent="0">
              <a:spcBef>
                <a:spcPts val="600"/>
              </a:spcBef>
              <a:buNone/>
            </a:pPr>
            <a:endParaRPr lang="cs-CZ" dirty="0"/>
          </a:p>
          <a:p>
            <a:pPr marL="0" indent="0">
              <a:spcBef>
                <a:spcPts val="600"/>
              </a:spcBef>
              <a:buNone/>
            </a:pPr>
            <a:r>
              <a:rPr lang="cs-CZ" u="sng" dirty="0" smtClean="0"/>
              <a:t>Rozhovory</a:t>
            </a:r>
            <a:r>
              <a:rPr lang="cs-CZ" dirty="0" smtClean="0"/>
              <a:t> (Paris </a:t>
            </a:r>
            <a:r>
              <a:rPr lang="cs-CZ" dirty="0" err="1" smtClean="0"/>
              <a:t>Review</a:t>
            </a:r>
            <a:r>
              <a:rPr lang="cs-CZ" dirty="0" smtClean="0"/>
              <a:t>, </a:t>
            </a:r>
            <a:r>
              <a:rPr lang="cs-CZ" dirty="0" err="1" smtClean="0"/>
              <a:t>Votobia</a:t>
            </a:r>
            <a:r>
              <a:rPr lang="cs-CZ" dirty="0" smtClean="0"/>
              <a:t>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dirty="0"/>
              <a:t>https://www.theparisreview.org/interviews</a:t>
            </a:r>
          </a:p>
        </p:txBody>
      </p:sp>
    </p:spTree>
    <p:extLst>
      <p:ext uri="{BB962C8B-B14F-4D97-AF65-F5344CB8AC3E}">
        <p14:creationId xmlns:p14="http://schemas.microsoft.com/office/powerpoint/2010/main" val="77399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66293"/>
            <a:ext cx="10515600" cy="1180211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Norma</a:t>
            </a:r>
            <a:br>
              <a:rPr lang="cs-CZ" dirty="0" smtClean="0"/>
            </a:br>
            <a:r>
              <a:rPr lang="cs-CZ" i="1" dirty="0" smtClean="0"/>
              <a:t>a její narušení</a:t>
            </a:r>
            <a:endParaRPr lang="cs-CZ" sz="4200" i="1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46504"/>
            <a:ext cx="4639056" cy="4448964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450" y="1746504"/>
            <a:ext cx="4961382" cy="4068235"/>
          </a:xfrm>
          <a:prstGeom prst="rect">
            <a:avLst/>
          </a:prstGeom>
        </p:spPr>
      </p:pic>
      <p:sp>
        <p:nvSpPr>
          <p:cNvPr id="9" name="Zástupný symbol pro obsah 2"/>
          <p:cNvSpPr txBox="1">
            <a:spLocks/>
          </p:cNvSpPr>
          <p:nvPr/>
        </p:nvSpPr>
        <p:spPr>
          <a:xfrm>
            <a:off x="386498" y="6303499"/>
            <a:ext cx="11214975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200" i="1" dirty="0" smtClean="0"/>
              <a:t>Gustav </a:t>
            </a:r>
            <a:r>
              <a:rPr lang="cs-CZ" sz="2200" i="1" dirty="0" err="1" smtClean="0"/>
              <a:t>Courbet</a:t>
            </a:r>
            <a:r>
              <a:rPr lang="cs-CZ" sz="2200" i="1" dirty="0" smtClean="0"/>
              <a:t> – </a:t>
            </a:r>
            <a:r>
              <a:rPr lang="cs-CZ" sz="2200" i="1" dirty="0" err="1" smtClean="0"/>
              <a:t>Bonjoure</a:t>
            </a:r>
            <a:r>
              <a:rPr lang="cs-CZ" sz="2200" i="1" dirty="0" smtClean="0"/>
              <a:t>, </a:t>
            </a:r>
            <a:r>
              <a:rPr lang="cs-CZ" sz="2200" i="1" dirty="0" err="1" smtClean="0"/>
              <a:t>Monsieur</a:t>
            </a:r>
            <a:r>
              <a:rPr lang="cs-CZ" sz="2200" i="1" dirty="0" smtClean="0"/>
              <a:t> </a:t>
            </a:r>
            <a:r>
              <a:rPr lang="cs-CZ" sz="2200" i="1" dirty="0" err="1" smtClean="0"/>
              <a:t>Courbet</a:t>
            </a:r>
            <a:r>
              <a:rPr lang="cs-CZ" sz="2200" i="1" dirty="0" smtClean="0"/>
              <a:t> (1854) 		 Claude Monet – </a:t>
            </a:r>
            <a:r>
              <a:rPr lang="cs-CZ" sz="2200" i="1" dirty="0" err="1" smtClean="0"/>
              <a:t>Impression</a:t>
            </a:r>
            <a:r>
              <a:rPr lang="cs-CZ" sz="2200" i="1" dirty="0" smtClean="0"/>
              <a:t>, </a:t>
            </a:r>
            <a:r>
              <a:rPr lang="cs-CZ" sz="2200" i="1" dirty="0" err="1" smtClean="0"/>
              <a:t>soleil</a:t>
            </a:r>
            <a:r>
              <a:rPr lang="cs-CZ" sz="2200" i="1" dirty="0" smtClean="0"/>
              <a:t> </a:t>
            </a:r>
            <a:r>
              <a:rPr lang="cs-CZ" sz="2200" i="1" dirty="0" err="1" smtClean="0"/>
              <a:t>levant</a:t>
            </a:r>
            <a:r>
              <a:rPr lang="cs-CZ" sz="2200" i="1" dirty="0" smtClean="0"/>
              <a:t> (1873)</a:t>
            </a:r>
            <a:endParaRPr lang="cs-CZ" sz="2200" i="1" dirty="0"/>
          </a:p>
        </p:txBody>
      </p:sp>
    </p:spTree>
    <p:extLst>
      <p:ext uri="{BB962C8B-B14F-4D97-AF65-F5344CB8AC3E}">
        <p14:creationId xmlns:p14="http://schemas.microsoft.com/office/powerpoint/2010/main" val="267274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0437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Norma</a:t>
            </a:r>
            <a:br>
              <a:rPr lang="cs-CZ" dirty="0" smtClean="0"/>
            </a:br>
            <a:r>
              <a:rPr lang="cs-CZ" i="1" dirty="0" smtClean="0"/>
              <a:t>Paradigma</a:t>
            </a:r>
            <a:endParaRPr lang="cs-CZ" sz="4200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709929"/>
            <a:ext cx="10515600" cy="446703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u="sng" dirty="0" smtClean="0"/>
              <a:t>Ve vědě</a:t>
            </a:r>
          </a:p>
          <a:p>
            <a:r>
              <a:rPr lang="cs-CZ" dirty="0" smtClean="0"/>
              <a:t>Schéma, vzorec myšlení či model</a:t>
            </a:r>
          </a:p>
          <a:p>
            <a:r>
              <a:rPr lang="cs-CZ" dirty="0" smtClean="0"/>
              <a:t>Změna paradigmatu – změna domněnky o </a:t>
            </a:r>
            <a:r>
              <a:rPr lang="cs-CZ" dirty="0" smtClean="0"/>
              <a:t>světě </a:t>
            </a:r>
            <a:endParaRPr lang="cs-CZ" dirty="0" smtClean="0"/>
          </a:p>
          <a:p>
            <a:r>
              <a:rPr lang="cs-CZ" dirty="0" smtClean="0"/>
              <a:t>Ptolemaios -&gt; Koperník</a:t>
            </a:r>
          </a:p>
          <a:p>
            <a:r>
              <a:rPr lang="cs-CZ" dirty="0" smtClean="0"/>
              <a:t>Ch. Darwin, K. Marx, S. Freud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u="sng" dirty="0" smtClean="0"/>
              <a:t>V umění</a:t>
            </a:r>
          </a:p>
          <a:p>
            <a:r>
              <a:rPr lang="cs-CZ" dirty="0" smtClean="0"/>
              <a:t>Preskriptivní, dobové poetiky</a:t>
            </a:r>
          </a:p>
          <a:p>
            <a:r>
              <a:rPr lang="cs-CZ" dirty="0" smtClean="0"/>
              <a:t>Změna paradigmatu -&gt; odklon od dominantního estetického principu</a:t>
            </a:r>
          </a:p>
          <a:p>
            <a:r>
              <a:rPr lang="cs-CZ" dirty="0" smtClean="0"/>
              <a:t>Klasicistní umění -&gt; realisté, impresionisté</a:t>
            </a:r>
          </a:p>
          <a:p>
            <a:r>
              <a:rPr lang="cs-CZ" dirty="0" smtClean="0"/>
              <a:t>W. </a:t>
            </a:r>
            <a:r>
              <a:rPr lang="cs-CZ" dirty="0" err="1" smtClean="0"/>
              <a:t>Whitman</a:t>
            </a:r>
            <a:r>
              <a:rPr lang="cs-CZ" dirty="0" smtClean="0"/>
              <a:t>, J. </a:t>
            </a:r>
            <a:r>
              <a:rPr lang="cs-CZ" dirty="0" err="1" smtClean="0"/>
              <a:t>Joyce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873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0437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Norma</a:t>
            </a:r>
            <a:br>
              <a:rPr lang="cs-CZ" dirty="0" smtClean="0"/>
            </a:br>
            <a:r>
              <a:rPr lang="cs-CZ" i="1" dirty="0" smtClean="0"/>
              <a:t>Vasilij </a:t>
            </a:r>
            <a:r>
              <a:rPr lang="cs-CZ" i="1" dirty="0" err="1" smtClean="0"/>
              <a:t>Kandinskij</a:t>
            </a:r>
            <a:r>
              <a:rPr lang="cs-CZ" i="1" dirty="0" smtClean="0"/>
              <a:t> – O duchovnosti v umění, 1912</a:t>
            </a:r>
            <a:endParaRPr lang="cs-CZ" sz="4200" i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280" y="1659636"/>
            <a:ext cx="6065520" cy="419734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770" y="1659636"/>
            <a:ext cx="2799334" cy="447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91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0437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Norma</a:t>
            </a:r>
            <a:br>
              <a:rPr lang="cs-CZ" dirty="0" smtClean="0"/>
            </a:br>
            <a:r>
              <a:rPr lang="cs-CZ" i="1" dirty="0" smtClean="0"/>
              <a:t>Vasilij </a:t>
            </a:r>
            <a:r>
              <a:rPr lang="cs-CZ" i="1" dirty="0" err="1" smtClean="0"/>
              <a:t>Kandinskij</a:t>
            </a:r>
            <a:r>
              <a:rPr lang="cs-CZ" i="1" dirty="0" smtClean="0"/>
              <a:t> – O duchovnosti v umění, 1912</a:t>
            </a:r>
            <a:endParaRPr lang="cs-CZ" sz="4200" i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79" y="1580492"/>
            <a:ext cx="5351145" cy="4756573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641" y="1580492"/>
            <a:ext cx="5396103" cy="479653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83" y="3387892"/>
            <a:ext cx="1568196" cy="150393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482" y="1772855"/>
            <a:ext cx="1669137" cy="136865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111" y="3355086"/>
            <a:ext cx="1483661" cy="153674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858" y="4891829"/>
            <a:ext cx="1387431" cy="113766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558" y="4929548"/>
            <a:ext cx="1107614" cy="1062228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225" y="2636150"/>
            <a:ext cx="1142298" cy="1631854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587" y="4057350"/>
            <a:ext cx="1414235" cy="118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9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5048" y="212724"/>
            <a:ext cx="10515600" cy="1050437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Norma</a:t>
            </a:r>
            <a:br>
              <a:rPr lang="cs-CZ" dirty="0" smtClean="0"/>
            </a:br>
            <a:r>
              <a:rPr lang="cs-CZ" i="1" dirty="0" smtClean="0"/>
              <a:t>Sonet</a:t>
            </a:r>
            <a:endParaRPr lang="cs-CZ" sz="4200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57460" y="1415562"/>
            <a:ext cx="4869604" cy="517726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cs-CZ" dirty="0" smtClean="0"/>
              <a:t>L</a:t>
            </a:r>
            <a:r>
              <a:rPr lang="en-US" dirty="0" smtClean="0"/>
              <a:t>et </a:t>
            </a:r>
            <a:r>
              <a:rPr lang="en-US" dirty="0"/>
              <a:t>me not to the marriage of true minds</a:t>
            </a:r>
          </a:p>
          <a:p>
            <a:pPr marL="0" indent="0">
              <a:buNone/>
            </a:pPr>
            <a:r>
              <a:rPr lang="en-US" dirty="0"/>
              <a:t>Admit impediments. Love is not love</a:t>
            </a:r>
          </a:p>
          <a:p>
            <a:pPr marL="0" indent="0">
              <a:buNone/>
            </a:pPr>
            <a:r>
              <a:rPr lang="en-US" dirty="0"/>
              <a:t>Which alters when it alteration finds,</a:t>
            </a:r>
          </a:p>
          <a:p>
            <a:pPr marL="0" indent="0">
              <a:buNone/>
            </a:pPr>
            <a:r>
              <a:rPr lang="en-US" dirty="0"/>
              <a:t>Or bends with the remover to remove: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en-US" dirty="0" smtClean="0"/>
              <a:t>O</a:t>
            </a:r>
            <a:r>
              <a:rPr lang="en-US" dirty="0"/>
              <a:t>, no! it is an ever-fixed mark,</a:t>
            </a:r>
          </a:p>
          <a:p>
            <a:pPr marL="0" indent="0">
              <a:buNone/>
            </a:pPr>
            <a:r>
              <a:rPr lang="en-US" dirty="0"/>
              <a:t>That looks on tempests and is never shaken;</a:t>
            </a:r>
          </a:p>
          <a:p>
            <a:pPr marL="0" indent="0">
              <a:buNone/>
            </a:pPr>
            <a:r>
              <a:rPr lang="en-US" dirty="0"/>
              <a:t>It is the star to every wandering bark,</a:t>
            </a:r>
          </a:p>
          <a:p>
            <a:pPr marL="0" indent="0">
              <a:buNone/>
            </a:pPr>
            <a:r>
              <a:rPr lang="en-US" dirty="0"/>
              <a:t>Whose worth’s unknown, although his height be taken.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en-US" dirty="0" smtClean="0"/>
              <a:t>Love’s </a:t>
            </a:r>
            <a:r>
              <a:rPr lang="en-US" dirty="0"/>
              <a:t>not Time’s fool, though rosy lips and cheeks</a:t>
            </a:r>
          </a:p>
          <a:p>
            <a:pPr marL="0" indent="0">
              <a:buNone/>
            </a:pPr>
            <a:r>
              <a:rPr lang="en-US" dirty="0"/>
              <a:t>Within his bending sickle’s compass come;</a:t>
            </a:r>
          </a:p>
          <a:p>
            <a:pPr marL="0" indent="0">
              <a:buNone/>
            </a:pPr>
            <a:r>
              <a:rPr lang="en-US" dirty="0"/>
              <a:t>Love alters not with his brief hours and weeks,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en-US" dirty="0" smtClean="0"/>
              <a:t>But </a:t>
            </a:r>
            <a:r>
              <a:rPr lang="en-US" dirty="0"/>
              <a:t>bears it out even to the edge of doom.</a:t>
            </a:r>
          </a:p>
          <a:p>
            <a:pPr marL="0" indent="0">
              <a:buNone/>
            </a:pPr>
            <a:r>
              <a:rPr lang="en-US" dirty="0"/>
              <a:t>If this be error and upon me proved,</a:t>
            </a:r>
          </a:p>
          <a:p>
            <a:pPr marL="0" indent="0">
              <a:buNone/>
            </a:pPr>
            <a:r>
              <a:rPr lang="en-US" dirty="0"/>
              <a:t>I never writ, nor no man ever loved.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i="1" dirty="0" smtClean="0"/>
              <a:t>William Shakespeare – Sonet 116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6227064" y="1415562"/>
            <a:ext cx="5907024" cy="5177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dirty="0" smtClean="0"/>
              <a:t>Kdyby Tvé oči neměly barevnost měsíce,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dirty="0" smtClean="0"/>
              <a:t>Ohně, břidlic a práce v úsvitu vlídném,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dirty="0" smtClean="0"/>
              <a:t>Kdybys neovládala hbitý let vichřice,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dirty="0" smtClean="0"/>
              <a:t>Kdyby ses nestala pro mne jantarovým týdnem,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cs-CZ" dirty="0" smtClean="0"/>
              <a:t>Kdybys mi nebyla chvílí, která je plavá,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dirty="0" smtClean="0"/>
              <a:t>Když po břečťanech podzim šplhá k </a:t>
            </a:r>
            <a:r>
              <a:rPr lang="cs-CZ" dirty="0" err="1" smtClean="0"/>
              <a:t>púnebí</a:t>
            </a:r>
            <a:r>
              <a:rPr lang="cs-CZ" dirty="0" smtClean="0"/>
              <a:t>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dirty="0" smtClean="0"/>
              <a:t>Kdybys nebyla chlebem, jejž luna zadělává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dirty="0" smtClean="0"/>
              <a:t>A přitom rozprašuje mouku po nebi,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cs-CZ" dirty="0" smtClean="0"/>
              <a:t>Ó milované, sotva bych láskou k tobě se mučil!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dirty="0" smtClean="0"/>
              <a:t>Já objímám svět, když beru tě do náručí,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dirty="0" smtClean="0"/>
              <a:t>Písčiny, stromy, čas, déšť, co se lije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cs-CZ" dirty="0" smtClean="0"/>
              <a:t>A všechno, co existuje, abych já mohl žít,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dirty="0" smtClean="0"/>
              <a:t>Všechno mám blízko, všechno smím okusit: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dirty="0" smtClean="0"/>
              <a:t>Ve tvém životě vidím všechno, co žije.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cs-CZ" i="1" dirty="0" smtClean="0"/>
              <a:t>Pablo Neruda – VIII (Ráno) in Sto sonetů o lásce</a:t>
            </a:r>
          </a:p>
        </p:txBody>
      </p:sp>
    </p:spTree>
    <p:extLst>
      <p:ext uri="{BB962C8B-B14F-4D97-AF65-F5344CB8AC3E}">
        <p14:creationId xmlns:p14="http://schemas.microsoft.com/office/powerpoint/2010/main" val="229042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0437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Norma</a:t>
            </a:r>
            <a:br>
              <a:rPr lang="cs-CZ" dirty="0" smtClean="0"/>
            </a:br>
            <a:r>
              <a:rPr lang="cs-CZ" i="1" dirty="0" smtClean="0"/>
              <a:t>Sonet</a:t>
            </a:r>
            <a:endParaRPr lang="cs-CZ" sz="4200" i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632" y="1415562"/>
            <a:ext cx="3479595" cy="469392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399" y="1302440"/>
            <a:ext cx="3422904" cy="5731798"/>
          </a:xfrm>
          <a:prstGeom prst="rect">
            <a:avLst/>
          </a:prstGeom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661416" y="6360060"/>
            <a:ext cx="11015472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200" i="1" dirty="0" smtClean="0"/>
              <a:t>Jan Skácel, sb. Dávné proso				Ondřej Hanus, sb. Výjevy</a:t>
            </a:r>
            <a:endParaRPr lang="cs-CZ" sz="2200" i="1" dirty="0"/>
          </a:p>
        </p:txBody>
      </p:sp>
    </p:spTree>
    <p:extLst>
      <p:ext uri="{BB962C8B-B14F-4D97-AF65-F5344CB8AC3E}">
        <p14:creationId xmlns:p14="http://schemas.microsoft.com/office/powerpoint/2010/main" val="31506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3531"/>
          </a:xfrm>
        </p:spPr>
        <p:txBody>
          <a:bodyPr/>
          <a:lstStyle/>
          <a:p>
            <a:r>
              <a:rPr lang="cs-CZ" dirty="0" smtClean="0"/>
              <a:t>Problematika experimentu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Jazyk</a:t>
            </a:r>
          </a:p>
          <a:p>
            <a:r>
              <a:rPr lang="cs-CZ" dirty="0" smtClean="0"/>
              <a:t>Parodie</a:t>
            </a:r>
          </a:p>
          <a:p>
            <a:r>
              <a:rPr lang="cs-CZ" dirty="0" smtClean="0"/>
              <a:t>Filosofie v literatuře</a:t>
            </a:r>
          </a:p>
          <a:p>
            <a:r>
              <a:rPr lang="cs-CZ" dirty="0" smtClean="0"/>
              <a:t>Esej v literatuře</a:t>
            </a:r>
          </a:p>
          <a:p>
            <a:r>
              <a:rPr lang="cs-CZ" dirty="0" smtClean="0"/>
              <a:t>Encyklopedie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327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0437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Norma</a:t>
            </a:r>
            <a:br>
              <a:rPr lang="cs-CZ" dirty="0" smtClean="0"/>
            </a:br>
            <a:r>
              <a:rPr lang="cs-CZ" i="1" dirty="0" smtClean="0"/>
              <a:t>Manifesty</a:t>
            </a:r>
            <a:endParaRPr lang="cs-CZ" sz="4200" i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156" y="1699026"/>
            <a:ext cx="6647688" cy="509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0437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Edgar Allen </a:t>
            </a:r>
            <a:r>
              <a:rPr lang="cs-CZ" dirty="0" err="1" smtClean="0"/>
              <a:t>Poe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i="1" dirty="0" smtClean="0"/>
              <a:t>Filosofie básnické skladby</a:t>
            </a:r>
            <a:endParaRPr lang="cs-CZ" sz="4200" i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69" y="1415562"/>
            <a:ext cx="9290304" cy="522579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51719"/>
            <a:ext cx="4444746" cy="4953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15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2625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Narativní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6344" y="1163784"/>
            <a:ext cx="10887456" cy="5366326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Začátek—prostředek—konec</a:t>
            </a:r>
          </a:p>
          <a:p>
            <a:r>
              <a:rPr lang="cs-CZ" dirty="0" smtClean="0"/>
              <a:t>Aristoteles: </a:t>
            </a:r>
            <a:r>
              <a:rPr lang="cs-CZ" i="1" dirty="0" smtClean="0"/>
              <a:t>„</a:t>
            </a:r>
            <a:r>
              <a:rPr lang="cs-CZ" b="1" i="1" dirty="0" smtClean="0"/>
              <a:t>Začátek</a:t>
            </a:r>
            <a:r>
              <a:rPr lang="cs-CZ" i="1" dirty="0" smtClean="0"/>
              <a:t> je to, co samo nenásleduje nutně po něčem jiném, ale po 	čem přirozeně následuje nebo se děje něco jiného; </a:t>
            </a:r>
            <a:r>
              <a:rPr lang="cs-CZ" b="1" i="1" dirty="0" smtClean="0"/>
              <a:t>konec</a:t>
            </a:r>
            <a:r>
              <a:rPr lang="cs-CZ" i="1" dirty="0" smtClean="0"/>
              <a:t> je naopak to, co 	samo přirozeně (…) následuje po něčem jiném, ale po čem už 	nenásleduje nic jiného, </a:t>
            </a:r>
            <a:r>
              <a:rPr lang="cs-CZ" b="1" i="1" dirty="0" smtClean="0"/>
              <a:t>střed</a:t>
            </a:r>
            <a:r>
              <a:rPr lang="cs-CZ" i="1" dirty="0" smtClean="0"/>
              <a:t> je to, co samo následuje po něčem jiném a 	po čem následuje něco dalšího.“</a:t>
            </a:r>
          </a:p>
          <a:p>
            <a:endParaRPr lang="cs-CZ" dirty="0"/>
          </a:p>
          <a:p>
            <a:r>
              <a:rPr lang="cs-CZ" dirty="0" smtClean="0"/>
              <a:t>Fabule – o čem je vyprávěno = </a:t>
            </a:r>
            <a:r>
              <a:rPr lang="cs-CZ" i="1" dirty="0" smtClean="0"/>
              <a:t>téma</a:t>
            </a:r>
          </a:p>
          <a:p>
            <a:r>
              <a:rPr lang="cs-CZ" dirty="0" smtClean="0"/>
              <a:t>Syžet – jakým způsobem o tom vyprávěno = </a:t>
            </a:r>
            <a:r>
              <a:rPr lang="cs-CZ" i="1" dirty="0" smtClean="0"/>
              <a:t>stylové prostředky</a:t>
            </a:r>
          </a:p>
          <a:p>
            <a:endParaRPr lang="cs-CZ" dirty="0" smtClean="0"/>
          </a:p>
          <a:p>
            <a:r>
              <a:rPr lang="cs-CZ" dirty="0" smtClean="0"/>
              <a:t>Fikční světy – malé světy (U. </a:t>
            </a:r>
            <a:r>
              <a:rPr lang="cs-CZ" dirty="0" err="1" smtClean="0"/>
              <a:t>Eco</a:t>
            </a:r>
            <a:r>
              <a:rPr lang="cs-CZ" dirty="0" smtClean="0"/>
              <a:t>)</a:t>
            </a:r>
          </a:p>
          <a:p>
            <a:r>
              <a:rPr lang="cs-CZ" dirty="0" smtClean="0"/>
              <a:t>Princip minimální odchylky </a:t>
            </a:r>
            <a:r>
              <a:rPr lang="cs-CZ" dirty="0"/>
              <a:t>(Marie-Laure </a:t>
            </a:r>
            <a:r>
              <a:rPr lang="cs-CZ" dirty="0" smtClean="0"/>
              <a:t>Ryanová)</a:t>
            </a:r>
          </a:p>
          <a:p>
            <a:endParaRPr lang="cs-CZ" dirty="0" smtClean="0"/>
          </a:p>
          <a:p>
            <a:r>
              <a:rPr lang="cs-CZ" dirty="0" smtClean="0"/>
              <a:t>Intertextualita </a:t>
            </a:r>
            <a:r>
              <a:rPr lang="cs-CZ" dirty="0"/>
              <a:t>– „dialog textů“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291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5350" y="146844"/>
            <a:ext cx="10515600" cy="499238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Narativní umění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950" y="845628"/>
            <a:ext cx="2233833" cy="290572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459" y="3771035"/>
            <a:ext cx="1934617" cy="286436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237" y="846201"/>
            <a:ext cx="1881286" cy="296477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49" y="3758882"/>
            <a:ext cx="2031436" cy="287651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469" y="845628"/>
            <a:ext cx="1987296" cy="298094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554" y="845628"/>
            <a:ext cx="1990345" cy="292540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270" y="3747221"/>
            <a:ext cx="1961373" cy="288817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136" y="3747221"/>
            <a:ext cx="2089950" cy="2950518"/>
          </a:xfrm>
          <a:prstGeom prst="rect">
            <a:avLst/>
          </a:prstGeom>
        </p:spPr>
      </p:pic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264318" y="1024128"/>
            <a:ext cx="1819656" cy="5165027"/>
          </a:xfrm>
        </p:spPr>
        <p:txBody>
          <a:bodyPr>
            <a:normAutofit/>
          </a:bodyPr>
          <a:lstStyle/>
          <a:p>
            <a:endParaRPr lang="cs-CZ" sz="3200" dirty="0" smtClean="0"/>
          </a:p>
          <a:p>
            <a:r>
              <a:rPr lang="cs-CZ" sz="3200" dirty="0" smtClean="0"/>
              <a:t>literární</a:t>
            </a:r>
          </a:p>
          <a:p>
            <a:endParaRPr lang="cs-CZ" sz="3200" dirty="0"/>
          </a:p>
          <a:p>
            <a:endParaRPr lang="cs-CZ" sz="3200" dirty="0" smtClean="0"/>
          </a:p>
          <a:p>
            <a:endParaRPr lang="cs-CZ" sz="3200" dirty="0"/>
          </a:p>
          <a:p>
            <a:endParaRPr lang="cs-CZ" sz="3200" dirty="0" smtClean="0"/>
          </a:p>
          <a:p>
            <a:r>
              <a:rPr lang="cs-CZ" sz="3200" dirty="0" smtClean="0"/>
              <a:t>vizuální</a:t>
            </a:r>
            <a:endParaRPr lang="cs-CZ" sz="3200" dirty="0"/>
          </a:p>
          <a:p>
            <a:endParaRPr lang="cs-CZ" sz="3200" dirty="0" smtClean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10257026" y="1371600"/>
            <a:ext cx="1934974" cy="23756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3200" dirty="0" smtClean="0"/>
          </a:p>
          <a:p>
            <a:r>
              <a:rPr lang="cs-CZ" sz="3200" dirty="0" smtClean="0"/>
              <a:t>literární+ vizuální</a:t>
            </a:r>
          </a:p>
          <a:p>
            <a:endParaRPr lang="cs-CZ" sz="3200" dirty="0" smtClean="0"/>
          </a:p>
        </p:txBody>
      </p:sp>
    </p:spTree>
    <p:extLst>
      <p:ext uri="{BB962C8B-B14F-4D97-AF65-F5344CB8AC3E}">
        <p14:creationId xmlns:p14="http://schemas.microsoft.com/office/powerpoint/2010/main" val="392034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6603"/>
          </a:xfrm>
        </p:spPr>
        <p:txBody>
          <a:bodyPr/>
          <a:lstStyle/>
          <a:p>
            <a:pPr algn="ctr"/>
            <a:r>
              <a:rPr lang="cs-CZ" dirty="0" smtClean="0"/>
              <a:t>Intence a interpretace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5216" y="1451728"/>
            <a:ext cx="10768584" cy="4725235"/>
          </a:xfrm>
        </p:spPr>
        <p:txBody>
          <a:bodyPr>
            <a:normAutofit lnSpcReduction="10000"/>
          </a:bodyPr>
          <a:lstStyle/>
          <a:p>
            <a:r>
              <a:rPr lang="cs-CZ" dirty="0" err="1" smtClean="0"/>
              <a:t>Intentio</a:t>
            </a:r>
            <a:r>
              <a:rPr lang="cs-CZ" dirty="0" smtClean="0"/>
              <a:t> </a:t>
            </a:r>
            <a:r>
              <a:rPr lang="cs-CZ" dirty="0" err="1" smtClean="0"/>
              <a:t>auctoris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Intentio</a:t>
            </a:r>
            <a:r>
              <a:rPr lang="cs-CZ" dirty="0" smtClean="0"/>
              <a:t> </a:t>
            </a:r>
            <a:r>
              <a:rPr lang="cs-CZ" dirty="0" err="1" smtClean="0"/>
              <a:t>operis</a:t>
            </a:r>
            <a:endParaRPr lang="cs-CZ" dirty="0" smtClean="0"/>
          </a:p>
          <a:p>
            <a:r>
              <a:rPr lang="cs-CZ" dirty="0" err="1" smtClean="0"/>
              <a:t>Intentio</a:t>
            </a:r>
            <a:r>
              <a:rPr lang="cs-CZ" dirty="0" smtClean="0"/>
              <a:t> </a:t>
            </a:r>
            <a:r>
              <a:rPr lang="cs-CZ" dirty="0" err="1" smtClean="0"/>
              <a:t>lectoris</a:t>
            </a:r>
            <a:endParaRPr lang="cs-CZ" dirty="0" smtClean="0"/>
          </a:p>
          <a:p>
            <a:pPr lvl="1"/>
            <a:r>
              <a:rPr lang="cs-CZ" dirty="0" smtClean="0"/>
              <a:t>(dle Umberto </a:t>
            </a:r>
            <a:r>
              <a:rPr lang="cs-CZ" dirty="0" err="1" smtClean="0"/>
              <a:t>Eco</a:t>
            </a:r>
            <a:r>
              <a:rPr lang="cs-CZ" dirty="0" smtClean="0"/>
              <a:t> – </a:t>
            </a:r>
            <a:r>
              <a:rPr lang="cs-CZ" i="1" dirty="0" smtClean="0"/>
              <a:t>Meze interpretace</a:t>
            </a:r>
            <a:r>
              <a:rPr lang="cs-CZ" dirty="0" smtClean="0"/>
              <a:t>)</a:t>
            </a:r>
          </a:p>
          <a:p>
            <a:pPr marL="457200" lvl="1" indent="0">
              <a:buNone/>
            </a:pPr>
            <a:endParaRPr lang="cs-CZ" dirty="0"/>
          </a:p>
          <a:p>
            <a:r>
              <a:rPr lang="cs-CZ" altLang="cs-CZ" i="1" dirty="0"/>
              <a:t>„Naším úkolem není najít v uměleckém díle maximum obsahu, tím méně vymačkat z díla víc obsahu, než ho tam je. Naším úkolem je potlačit obsah, abychom věc mohli vůbec vidět.“</a:t>
            </a:r>
          </a:p>
          <a:p>
            <a:pPr lvl="1"/>
            <a:r>
              <a:rPr lang="cs-CZ" dirty="0" smtClean="0"/>
              <a:t>(Susan Sontagová – </a:t>
            </a:r>
            <a:r>
              <a:rPr lang="cs-CZ" i="1" dirty="0" smtClean="0"/>
              <a:t>Proti interpretacím</a:t>
            </a:r>
            <a:r>
              <a:rPr lang="cs-CZ" dirty="0" smtClean="0"/>
              <a:t>)</a:t>
            </a:r>
            <a:endParaRPr lang="cs-CZ" dirty="0"/>
          </a:p>
          <a:p>
            <a:pPr marL="457200" lvl="1" indent="0">
              <a:buNone/>
            </a:pPr>
            <a:endParaRPr lang="cs-CZ" dirty="0" smtClean="0"/>
          </a:p>
          <a:p>
            <a:r>
              <a:rPr lang="cs-CZ" dirty="0" smtClean="0"/>
              <a:t>Milan Kundera – </a:t>
            </a:r>
            <a:r>
              <a:rPr lang="cs-CZ" i="1" dirty="0" smtClean="0"/>
              <a:t>Hledání přítomného času </a:t>
            </a:r>
            <a:r>
              <a:rPr lang="cs-CZ" dirty="0" smtClean="0"/>
              <a:t>(in </a:t>
            </a:r>
            <a:r>
              <a:rPr lang="cs-CZ" i="1" dirty="0" smtClean="0"/>
              <a:t>Můj Janáček</a:t>
            </a:r>
            <a:r>
              <a:rPr lang="cs-CZ" dirty="0" smtClean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26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11983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Intence a interpretace</a:t>
            </a:r>
            <a:endParaRPr lang="cs-CZ" sz="4200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401824"/>
            <a:ext cx="10515600" cy="37751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i="1" dirty="0"/>
              <a:t>„Přestože nad textem uvažujeme o autorských intencích, autentické záměry tvůrce díla zůstávají nedosažitelné.“</a:t>
            </a:r>
          </a:p>
          <a:p>
            <a:pPr marL="0" indent="0">
              <a:buNone/>
            </a:pPr>
            <a:r>
              <a:rPr lang="cs-CZ" dirty="0"/>
              <a:t>				Jiří Koten (in </a:t>
            </a:r>
            <a:r>
              <a:rPr lang="cs-CZ" i="1" dirty="0"/>
              <a:t>Jak se dělá fikce slovy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3200" dirty="0"/>
              <a:t>„</a:t>
            </a:r>
            <a:r>
              <a:rPr lang="cs-CZ" sz="3200" i="1" dirty="0"/>
              <a:t>Mechanismus básnického tvoření je nevysledovatelný.</a:t>
            </a:r>
            <a:r>
              <a:rPr lang="cs-CZ" sz="3200" dirty="0"/>
              <a:t>“</a:t>
            </a:r>
          </a:p>
          <a:p>
            <a:pPr marL="457200" lvl="1" indent="0">
              <a:buNone/>
            </a:pPr>
            <a:r>
              <a:rPr lang="cs-CZ" sz="2800" dirty="0"/>
              <a:t>				Ivan </a:t>
            </a:r>
            <a:r>
              <a:rPr lang="cs-CZ" sz="2800" dirty="0" err="1"/>
              <a:t>Wernisch</a:t>
            </a:r>
            <a:r>
              <a:rPr lang="cs-CZ" sz="2800" dirty="0"/>
              <a:t> (in </a:t>
            </a:r>
            <a:r>
              <a:rPr lang="cs-CZ" sz="2800" i="1" dirty="0"/>
              <a:t>Pekařova noční nůše</a:t>
            </a:r>
            <a:r>
              <a:rPr lang="cs-CZ" sz="2800" dirty="0" smtClean="0"/>
              <a:t>)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50867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11983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Další pátrání</a:t>
            </a:r>
            <a:br>
              <a:rPr lang="cs-CZ" dirty="0" smtClean="0"/>
            </a:br>
            <a:r>
              <a:rPr lang="cs-CZ" i="1" dirty="0" smtClean="0"/>
              <a:t>Možná spojení</a:t>
            </a:r>
            <a:endParaRPr lang="cs-CZ" sz="4200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792224"/>
            <a:ext cx="10515600" cy="4384739"/>
          </a:xfrm>
        </p:spPr>
        <p:txBody>
          <a:bodyPr>
            <a:normAutofit/>
          </a:bodyPr>
          <a:lstStyle/>
          <a:p>
            <a:endParaRPr lang="cs-CZ" sz="3600" dirty="0"/>
          </a:p>
          <a:p>
            <a:r>
              <a:rPr lang="cs-CZ" sz="3600" dirty="0" smtClean="0"/>
              <a:t>Je či může být každý metodologický pokus odklonem od určité tradice?</a:t>
            </a:r>
          </a:p>
          <a:p>
            <a:endParaRPr lang="cs-CZ" sz="3600" dirty="0"/>
          </a:p>
          <a:p>
            <a:r>
              <a:rPr lang="cs-CZ" sz="3600" dirty="0" smtClean="0"/>
              <a:t>Je každé odkročení od tradice založeno na metodologickém postupu?</a:t>
            </a:r>
          </a:p>
        </p:txBody>
      </p:sp>
    </p:spTree>
    <p:extLst>
      <p:ext uri="{BB962C8B-B14F-4D97-AF65-F5344CB8AC3E}">
        <p14:creationId xmlns:p14="http://schemas.microsoft.com/office/powerpoint/2010/main" val="109844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11983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Metoda</a:t>
            </a:r>
            <a:br>
              <a:rPr lang="cs-CZ" dirty="0" smtClean="0"/>
            </a:br>
            <a:r>
              <a:rPr lang="cs-CZ" i="1" dirty="0" smtClean="0"/>
              <a:t>Prameny</a:t>
            </a:r>
            <a:endParaRPr lang="cs-CZ" sz="4200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5792" y="1792224"/>
            <a:ext cx="9208008" cy="4384739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dirty="0" err="1" smtClean="0"/>
              <a:t>Autoreflexe</a:t>
            </a:r>
            <a:r>
              <a:rPr lang="cs-CZ" dirty="0" smtClean="0"/>
              <a:t> v uměleckém díle</a:t>
            </a:r>
          </a:p>
          <a:p>
            <a:r>
              <a:rPr lang="cs-CZ" dirty="0" err="1" smtClean="0"/>
              <a:t>Autoreflexe</a:t>
            </a:r>
            <a:r>
              <a:rPr lang="cs-CZ" dirty="0" smtClean="0"/>
              <a:t> jako samostatné texty</a:t>
            </a:r>
          </a:p>
          <a:p>
            <a:endParaRPr lang="cs-CZ" dirty="0" smtClean="0"/>
          </a:p>
          <a:p>
            <a:r>
              <a:rPr lang="cs-CZ" dirty="0" smtClean="0"/>
              <a:t>Deníkové zápisy</a:t>
            </a:r>
          </a:p>
          <a:p>
            <a:r>
              <a:rPr lang="cs-CZ" dirty="0" smtClean="0"/>
              <a:t>Eseje</a:t>
            </a:r>
          </a:p>
          <a:p>
            <a:r>
              <a:rPr lang="cs-CZ" dirty="0" smtClean="0"/>
              <a:t>Korespondence</a:t>
            </a:r>
          </a:p>
          <a:p>
            <a:r>
              <a:rPr lang="cs-CZ" dirty="0" smtClean="0"/>
              <a:t>Rozhovory</a:t>
            </a:r>
          </a:p>
        </p:txBody>
      </p:sp>
    </p:spTree>
    <p:extLst>
      <p:ext uri="{BB962C8B-B14F-4D97-AF65-F5344CB8AC3E}">
        <p14:creationId xmlns:p14="http://schemas.microsoft.com/office/powerpoint/2010/main" val="212381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11983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Metoda</a:t>
            </a:r>
            <a:br>
              <a:rPr lang="cs-CZ" dirty="0" smtClean="0"/>
            </a:br>
            <a:r>
              <a:rPr lang="cs-CZ" i="1" dirty="0" err="1" smtClean="0"/>
              <a:t>Autoreflexe</a:t>
            </a:r>
            <a:r>
              <a:rPr lang="cs-CZ" i="1" dirty="0" smtClean="0"/>
              <a:t> v díle</a:t>
            </a:r>
            <a:endParaRPr lang="cs-CZ" sz="4200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6325" y="2006930"/>
            <a:ext cx="10515600" cy="427511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 smtClean="0"/>
              <a:t>	</a:t>
            </a:r>
            <a:r>
              <a:rPr lang="cs-CZ" i="1" dirty="0" smtClean="0"/>
              <a:t>Postavy </a:t>
            </a:r>
            <a:r>
              <a:rPr lang="cs-CZ" i="1" dirty="0"/>
              <a:t>mého románu jsou moje vlastní možnosti, které se neuskutečnily. Proto je mám všechny stejně rád a všechny mě stejně děsí: každá z nich překročila nějakou hranici, kterou jsem já obcházel. Právě ta překročená hranice (hranice za kterou končí moje já) mě přitahuje. Teprve za ní začíná tajemství, </a:t>
            </a:r>
            <a:r>
              <a:rPr lang="cs-CZ" i="1" dirty="0" smtClean="0"/>
              <a:t>na které </a:t>
            </a:r>
            <a:r>
              <a:rPr lang="cs-CZ" i="1" dirty="0"/>
              <a:t>se ptá román. Román není konfesí autora, ale zkoumáním toho, co je lidský život v pasti, kterou se stal svět. Ale dosti. Vraťme se k </a:t>
            </a:r>
            <a:r>
              <a:rPr lang="cs-CZ" i="1" dirty="0" smtClean="0"/>
              <a:t>Tomášovi. 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i="1" dirty="0" smtClean="0"/>
              <a:t>	M</a:t>
            </a:r>
            <a:r>
              <a:rPr lang="cs-CZ" i="1" dirty="0"/>
              <a:t>. Kundera – Nesnesitelná lehkost bytí</a:t>
            </a:r>
          </a:p>
        </p:txBody>
      </p:sp>
    </p:spTree>
    <p:extLst>
      <p:ext uri="{BB962C8B-B14F-4D97-AF65-F5344CB8AC3E}">
        <p14:creationId xmlns:p14="http://schemas.microsoft.com/office/powerpoint/2010/main" val="215950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591</Words>
  <Application>Microsoft Office PowerPoint</Application>
  <PresentationFormat>Širokoúhlá obrazovka</PresentationFormat>
  <Paragraphs>142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Motiv Office</vt:lpstr>
      <vt:lpstr>Experiment jako metoda Experiment jako vymezení vůči tradici</vt:lpstr>
      <vt:lpstr>Problematika experimentu</vt:lpstr>
      <vt:lpstr>Narativní umění</vt:lpstr>
      <vt:lpstr>Narativní umění</vt:lpstr>
      <vt:lpstr>Intence a interpretace</vt:lpstr>
      <vt:lpstr>Intence a interpretace</vt:lpstr>
      <vt:lpstr>Další pátrání Možná spojení</vt:lpstr>
      <vt:lpstr>Metoda Prameny</vt:lpstr>
      <vt:lpstr>Metoda Autoreflexe v díle</vt:lpstr>
      <vt:lpstr>Metoda Parodie</vt:lpstr>
      <vt:lpstr>Metoda Autoreflexe samostatná</vt:lpstr>
      <vt:lpstr>Metoda Autoreflexe v eseji</vt:lpstr>
      <vt:lpstr>Metoda Druhotné texty</vt:lpstr>
      <vt:lpstr>Norma a její narušení</vt:lpstr>
      <vt:lpstr>Norma Paradigma</vt:lpstr>
      <vt:lpstr>Norma Vasilij Kandinskij – O duchovnosti v umění, 1912</vt:lpstr>
      <vt:lpstr>Norma Vasilij Kandinskij – O duchovnosti v umění, 1912</vt:lpstr>
      <vt:lpstr>Norma Sonet</vt:lpstr>
      <vt:lpstr>Norma Sonet</vt:lpstr>
      <vt:lpstr>Norma Manifesty</vt:lpstr>
      <vt:lpstr>Edgar Allen Poe Filosofie básnické skladby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Problém vymezení experimentu a smrt příběhu</dc:title>
  <dc:creator>Václav Křížek</dc:creator>
  <cp:lastModifiedBy>Václav Maxmilián</cp:lastModifiedBy>
  <cp:revision>78</cp:revision>
  <cp:lastPrinted>2018-03-01T12:44:41Z</cp:lastPrinted>
  <dcterms:created xsi:type="dcterms:W3CDTF">2017-02-26T09:57:03Z</dcterms:created>
  <dcterms:modified xsi:type="dcterms:W3CDTF">2018-05-14T08:59:01Z</dcterms:modified>
</cp:coreProperties>
</file>