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1" r:id="rId9"/>
    <p:sldId id="263" r:id="rId10"/>
    <p:sldId id="273" r:id="rId11"/>
    <p:sldId id="265" r:id="rId12"/>
    <p:sldId id="266" r:id="rId13"/>
    <p:sldId id="268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12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6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8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2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1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17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2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2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26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2023-D1D4-4E17-9E00-D987F0533C7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84F3-784D-40A3-AA4F-0D188EEDD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8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375347"/>
            <a:ext cx="9497568" cy="2387600"/>
          </a:xfrm>
        </p:spPr>
        <p:txBody>
          <a:bodyPr/>
          <a:lstStyle/>
          <a:p>
            <a:r>
              <a:rPr lang="cs-CZ" dirty="0" smtClean="0"/>
              <a:t>Manifesty a revoluce</a:t>
            </a:r>
            <a:br>
              <a:rPr lang="cs-CZ" dirty="0" smtClean="0"/>
            </a:br>
            <a:r>
              <a:rPr lang="cs-CZ" sz="5500" dirty="0" smtClean="0"/>
              <a:t>Surrealismus &amp; období avantgard</a:t>
            </a:r>
            <a:endParaRPr lang="cs-CZ" sz="5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08707"/>
            <a:ext cx="9144000" cy="890831"/>
          </a:xfrm>
        </p:spPr>
        <p:txBody>
          <a:bodyPr/>
          <a:lstStyle/>
          <a:p>
            <a:r>
              <a:rPr lang="cs-CZ" dirty="0" smtClean="0"/>
              <a:t>Experimentální literatura ESB102</a:t>
            </a:r>
          </a:p>
          <a:p>
            <a:r>
              <a:rPr lang="cs-CZ" dirty="0" smtClean="0"/>
              <a:t>26. 3. 2017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544" y="438277"/>
            <a:ext cx="10515600" cy="8876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Konceptuální umění – Marian Palla</a:t>
            </a:r>
            <a:endParaRPr lang="cs-CZ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1" y="1325880"/>
            <a:ext cx="8347710" cy="50086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5754247" cy="50086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819" y="3830193"/>
            <a:ext cx="4018598" cy="29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627"/>
          </a:xfrm>
        </p:spPr>
        <p:txBody>
          <a:bodyPr>
            <a:normAutofit fontScale="90000"/>
          </a:bodyPr>
          <a:lstStyle/>
          <a:p>
            <a:pPr algn="ctr"/>
            <a:r>
              <a:rPr lang="cs-CZ" i="1" dirty="0" smtClean="0"/>
              <a:t>Tom </a:t>
            </a:r>
            <a:r>
              <a:rPr lang="cs-CZ" i="1" dirty="0" err="1" smtClean="0"/>
              <a:t>Stoppard</a:t>
            </a:r>
            <a:r>
              <a:rPr lang="cs-CZ" i="1" dirty="0" smtClean="0"/>
              <a:t> - Travestie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136" y="780288"/>
            <a:ext cx="10984992" cy="5955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100" i="1" dirty="0"/>
              <a:t>(</a:t>
            </a:r>
            <a:r>
              <a:rPr lang="cs-CZ" sz="3100" i="1" dirty="0" err="1"/>
              <a:t>Tzara</a:t>
            </a:r>
            <a:r>
              <a:rPr lang="cs-CZ" sz="3100" i="1" dirty="0"/>
              <a:t> pokročí dopředu s výjimečnou nesmělostí. V ruce drží klobouk jako </a:t>
            </a:r>
            <a:r>
              <a:rPr lang="cs-CZ" sz="3100" i="1" dirty="0" smtClean="0"/>
              <a:t>přetékající mísu</a:t>
            </a:r>
            <a:r>
              <a:rPr lang="cs-CZ" sz="3100" i="1" dirty="0"/>
              <a:t>. Ukáže se, že zapsal Shakespearův sonet a rozstříhal ho na jednotlivá </a:t>
            </a:r>
            <a:r>
              <a:rPr lang="cs-CZ" sz="3100" i="1" dirty="0" smtClean="0"/>
              <a:t>slova, která </a:t>
            </a:r>
            <a:r>
              <a:rPr lang="cs-CZ" sz="3100" i="1" dirty="0"/>
              <a:t>vložil do klobouku</a:t>
            </a:r>
            <a:r>
              <a:rPr lang="cs-CZ" sz="3100" i="1" dirty="0" smtClean="0"/>
              <a:t>.)</a:t>
            </a:r>
          </a:p>
          <a:p>
            <a:pPr marL="0" indent="0">
              <a:buNone/>
            </a:pPr>
            <a:r>
              <a:rPr lang="cs-CZ" sz="1700" i="1" dirty="0" smtClean="0"/>
              <a:t>(…)</a:t>
            </a:r>
          </a:p>
          <a:p>
            <a:pPr marL="0" indent="0">
              <a:buNone/>
            </a:pPr>
            <a:r>
              <a:rPr lang="cs-CZ" sz="3100" dirty="0" smtClean="0"/>
              <a:t>GWENDOLINA: Vaše </a:t>
            </a:r>
            <a:r>
              <a:rPr lang="cs-CZ" sz="3100" dirty="0"/>
              <a:t>technika je neobvyklá.</a:t>
            </a:r>
          </a:p>
          <a:p>
            <a:pPr marL="450850" indent="-450850">
              <a:lnSpc>
                <a:spcPct val="110000"/>
              </a:lnSpc>
              <a:buNone/>
            </a:pPr>
            <a:r>
              <a:rPr lang="cs-CZ" sz="3100" dirty="0" smtClean="0"/>
              <a:t>TZARA: Každá </a:t>
            </a:r>
            <a:r>
              <a:rPr lang="cs-CZ" sz="3100" dirty="0"/>
              <a:t>poezie je jen znovu zamíchaná sada obrázkových karet a všichni básníci </a:t>
            </a:r>
            <a:r>
              <a:rPr lang="cs-CZ" sz="3100" dirty="0" smtClean="0"/>
              <a:t>jsou podvodníci</a:t>
            </a:r>
            <a:r>
              <a:rPr lang="cs-CZ" sz="3100" dirty="0"/>
              <a:t>. Nabízím vám Shakespearův sonet, jenže již není jeho. Pochází </a:t>
            </a:r>
            <a:r>
              <a:rPr lang="cs-CZ" sz="3100" dirty="0" smtClean="0"/>
              <a:t>z pramene</a:t>
            </a:r>
            <a:r>
              <a:rPr lang="cs-CZ" sz="3100" dirty="0"/>
              <a:t>, kde jsou jedinečně zorganizovány všechny mé atomy, a ruka náhody </a:t>
            </a:r>
            <a:r>
              <a:rPr lang="cs-CZ" sz="3100" dirty="0" smtClean="0"/>
              <a:t>pod něj </a:t>
            </a:r>
            <a:r>
              <a:rPr lang="cs-CZ" sz="3100" dirty="0"/>
              <a:t>napsala mé jméno</a:t>
            </a:r>
            <a:r>
              <a:rPr lang="cs-CZ" sz="3100" dirty="0" smtClean="0"/>
              <a:t>.</a:t>
            </a:r>
          </a:p>
          <a:p>
            <a:pPr marL="450850" indent="-450850">
              <a:buNone/>
            </a:pPr>
            <a:r>
              <a:rPr lang="cs-CZ" sz="1700" i="1" dirty="0" smtClean="0"/>
              <a:t>(…)</a:t>
            </a:r>
          </a:p>
          <a:p>
            <a:pPr marL="450850" indent="-450850">
              <a:buNone/>
            </a:pPr>
            <a:r>
              <a:rPr lang="cs-CZ" sz="3100" dirty="0" smtClean="0"/>
              <a:t>GWENDOLINA: Opravdu </a:t>
            </a:r>
            <a:r>
              <a:rPr lang="cs-CZ" sz="3100" dirty="0"/>
              <a:t>bych si přála, aby vás bozi učinili poetičtějším.</a:t>
            </a:r>
          </a:p>
          <a:p>
            <a:pPr marL="450850" indent="-450850">
              <a:buNone/>
            </a:pPr>
            <a:r>
              <a:rPr lang="cs-CZ" sz="3100" dirty="0" smtClean="0"/>
              <a:t>TZARA: Nevím</a:t>
            </a:r>
            <a:r>
              <a:rPr lang="cs-CZ" sz="3100" dirty="0"/>
              <a:t>, co je poetické. Znamená to poctivé slovem i činem? Znamená to opravdové</a:t>
            </a:r>
            <a:r>
              <a:rPr lang="cs-CZ" sz="3100" dirty="0" smtClean="0"/>
              <a:t>?</a:t>
            </a:r>
          </a:p>
          <a:p>
            <a:pPr marL="450850" indent="-450850">
              <a:buNone/>
            </a:pPr>
            <a:r>
              <a:rPr lang="cs-CZ" sz="1700" i="1" dirty="0" smtClean="0"/>
              <a:t>(…)</a:t>
            </a:r>
          </a:p>
          <a:p>
            <a:pPr marL="450850" indent="-450850">
              <a:buNone/>
            </a:pPr>
            <a:r>
              <a:rPr lang="cs-CZ" sz="3100" i="1" dirty="0"/>
              <a:t>(</a:t>
            </a:r>
            <a:r>
              <a:rPr lang="cs-CZ" sz="3100" i="1" dirty="0" err="1"/>
              <a:t>Gwendolina</a:t>
            </a:r>
            <a:r>
              <a:rPr lang="cs-CZ" sz="3100" i="1" dirty="0"/>
              <a:t> zaváhá, pak ale vytáhne z klobouku první útržek </a:t>
            </a:r>
            <a:r>
              <a:rPr lang="cs-CZ" sz="3100" i="1" dirty="0" smtClean="0"/>
              <a:t>papíru a skládá si další a další do dlaně.)</a:t>
            </a:r>
            <a:endParaRPr lang="cs-CZ" sz="3100" i="1" dirty="0"/>
          </a:p>
          <a:p>
            <a:pPr marL="450850" indent="-450850">
              <a:lnSpc>
                <a:spcPct val="110000"/>
              </a:lnSpc>
              <a:buNone/>
            </a:pPr>
            <a:r>
              <a:rPr lang="cs-CZ" sz="3100" dirty="0" smtClean="0"/>
              <a:t>GWENDOLINA: Milá / svých </a:t>
            </a:r>
            <a:r>
              <a:rPr lang="cs-CZ" sz="3100" dirty="0"/>
              <a:t>líbezných </a:t>
            </a:r>
            <a:r>
              <a:rPr lang="cs-CZ" sz="3100" dirty="0" smtClean="0"/>
              <a:t>poupat / plá </a:t>
            </a:r>
            <a:r>
              <a:rPr lang="cs-CZ" sz="3100" dirty="0"/>
              <a:t>z tmy tvé věčné </a:t>
            </a:r>
            <a:r>
              <a:rPr lang="cs-CZ" sz="3100" dirty="0" smtClean="0"/>
              <a:t>léto / můj </a:t>
            </a:r>
            <a:r>
              <a:rPr lang="cs-CZ" sz="3100" dirty="0"/>
              <a:t>není tak </a:t>
            </a:r>
            <a:r>
              <a:rPr lang="cs-CZ" sz="3100" dirty="0" smtClean="0"/>
              <a:t>krátký / od </a:t>
            </a:r>
            <a:r>
              <a:rPr lang="cs-CZ" sz="3100" dirty="0"/>
              <a:t>přírody - </a:t>
            </a:r>
            <a:r>
              <a:rPr lang="cs-CZ" sz="3100" dirty="0" smtClean="0"/>
              <a:t>/ opírá </a:t>
            </a:r>
            <a:r>
              <a:rPr lang="cs-CZ" sz="3100" dirty="0"/>
              <a:t>se jen krátkou </a:t>
            </a:r>
            <a:r>
              <a:rPr lang="cs-CZ" sz="3100" dirty="0" smtClean="0"/>
              <a:t>chvíli / je </a:t>
            </a:r>
            <a:r>
              <a:rPr lang="cs-CZ" sz="3100" dirty="0"/>
              <a:t>to nebeské</a:t>
            </a:r>
            <a:r>
              <a:rPr lang="cs-CZ" sz="3100" dirty="0" smtClean="0"/>
              <a:t>! </a:t>
            </a:r>
            <a:r>
              <a:rPr lang="cs-CZ" sz="3100" i="1" dirty="0" smtClean="0"/>
              <a:t>(</a:t>
            </a:r>
            <a:r>
              <a:rPr lang="cs-CZ" sz="3100" i="1" dirty="0"/>
              <a:t>Tiše vykřikne při slově nebeské, obrátí se zády ke klobouku a poodstoupí od </a:t>
            </a:r>
            <a:r>
              <a:rPr lang="cs-CZ" sz="3100" i="1" dirty="0" err="1" smtClean="0"/>
              <a:t>Tzary</a:t>
            </a:r>
            <a:r>
              <a:rPr lang="cs-CZ" sz="3100" i="1" dirty="0" smtClean="0"/>
              <a:t>, který </a:t>
            </a:r>
            <a:r>
              <a:rPr lang="cs-CZ" sz="3100" i="1" dirty="0"/>
              <a:t>vytáhne pár dalších slov a uklidní atmosféru...)</a:t>
            </a:r>
          </a:p>
          <a:p>
            <a:pPr marL="450850" indent="-450850">
              <a:buNone/>
            </a:pPr>
            <a:r>
              <a:rPr lang="cs-CZ" sz="3100" dirty="0" smtClean="0"/>
              <a:t>TZARA: líbezný </a:t>
            </a:r>
            <a:r>
              <a:rPr lang="cs-CZ" sz="3100" dirty="0"/>
              <a:t>den, nynější léto přetrvá...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65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Surrealismus</a:t>
            </a:r>
            <a:br>
              <a:rPr lang="cs-CZ" dirty="0" smtClean="0"/>
            </a:br>
            <a:r>
              <a:rPr lang="cs-CZ" i="1" dirty="0" smtClean="0"/>
              <a:t>Počátky a východiska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529" y="1304544"/>
            <a:ext cx="6132575" cy="54254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100" i="1" dirty="0"/>
              <a:t>Když chtěl člověk napodobiti chůzi, vynalezl kolo, které se naprosto nepodobá noze. Takto dospěl k surrealismu, nevěda ani, jak</a:t>
            </a:r>
            <a:r>
              <a:rPr lang="cs-CZ" sz="3100" i="1" dirty="0" smtClean="0"/>
              <a:t>.</a:t>
            </a:r>
            <a:endParaRPr lang="cs-CZ" sz="3100" i="1" dirty="0"/>
          </a:p>
          <a:p>
            <a:pPr marL="0" indent="0" algn="r">
              <a:buNone/>
            </a:pPr>
            <a:r>
              <a:rPr lang="cs-CZ" dirty="0" smtClean="0"/>
              <a:t>G. </a:t>
            </a:r>
            <a:r>
              <a:rPr lang="cs-CZ" dirty="0" err="1" smtClean="0"/>
              <a:t>Apollinair</a:t>
            </a:r>
            <a:r>
              <a:rPr lang="cs-CZ" dirty="0" smtClean="0"/>
              <a:t> – </a:t>
            </a:r>
            <a:r>
              <a:rPr lang="cs-CZ" i="1" dirty="0" smtClean="0"/>
              <a:t>Prsy </a:t>
            </a:r>
            <a:r>
              <a:rPr lang="cs-CZ" i="1" dirty="0" err="1" smtClean="0"/>
              <a:t>Tiréziovi</a:t>
            </a:r>
            <a:r>
              <a:rPr lang="cs-CZ" i="1" dirty="0" smtClean="0"/>
              <a:t> </a:t>
            </a:r>
            <a:r>
              <a:rPr lang="cs-CZ" dirty="0" smtClean="0"/>
              <a:t>(1918)</a:t>
            </a:r>
          </a:p>
          <a:p>
            <a:endParaRPr lang="cs-CZ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cs-CZ" sz="3100" i="1" u="sng" dirty="0"/>
              <a:t>Je krásný jako</a:t>
            </a:r>
            <a:r>
              <a:rPr lang="cs-CZ" sz="3100" i="1" dirty="0"/>
              <a:t> </a:t>
            </a:r>
            <a:r>
              <a:rPr lang="cs-CZ" sz="3100" i="1" dirty="0" err="1" smtClean="0"/>
              <a:t>vtažitelnost</a:t>
            </a:r>
            <a:r>
              <a:rPr lang="cs-CZ" sz="3100" i="1" dirty="0" smtClean="0"/>
              <a:t> drápů u dravých ptáků nebo jako nejistota svalových pohybů v ranách na měkkých částech týlu nebo spíš jako </a:t>
            </a:r>
            <a:r>
              <a:rPr lang="cs-CZ" sz="3100" i="1" dirty="0" err="1" smtClean="0"/>
              <a:t>opakovavací</a:t>
            </a:r>
            <a:r>
              <a:rPr lang="cs-CZ" sz="3100" i="1" dirty="0" smtClean="0"/>
              <a:t> past na krysy, kterou každé chycené zvíře vždy zas natáhne, takže může chytat do nekonečna a fungovat i schována pod slámou a obzvláště jako </a:t>
            </a:r>
            <a:r>
              <a:rPr lang="cs-CZ" sz="3100" i="1" u="sng" dirty="0" smtClean="0"/>
              <a:t>náhodné </a:t>
            </a:r>
            <a:r>
              <a:rPr lang="cs-CZ" sz="3100" i="1" u="sng" dirty="0"/>
              <a:t>setkání šicího stroje a deštníku na pitevním stole</a:t>
            </a:r>
            <a:r>
              <a:rPr lang="cs-CZ" sz="3100" i="1" u="sng" dirty="0" smtClean="0"/>
              <a:t>!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cs-CZ" i="1" dirty="0" err="1" smtClean="0"/>
              <a:t>Comte</a:t>
            </a:r>
            <a:r>
              <a:rPr lang="cs-CZ" i="1" dirty="0"/>
              <a:t> de </a:t>
            </a:r>
            <a:r>
              <a:rPr lang="cs-CZ" i="1" dirty="0" err="1" smtClean="0"/>
              <a:t>Lautreamont</a:t>
            </a:r>
            <a:r>
              <a:rPr lang="cs-CZ" i="1" dirty="0" smtClean="0"/>
              <a:t> – Zpěvy </a:t>
            </a:r>
            <a:r>
              <a:rPr lang="cs-CZ" i="1" dirty="0" err="1" smtClean="0"/>
              <a:t>Maldorovy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046976" y="1304544"/>
            <a:ext cx="4806696" cy="5224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Manifest surrealismus </a:t>
            </a:r>
            <a:r>
              <a:rPr lang="cs-CZ" dirty="0" smtClean="0"/>
              <a:t>(1924)</a:t>
            </a:r>
          </a:p>
          <a:p>
            <a:r>
              <a:rPr lang="cs-CZ" i="1" dirty="0" smtClean="0"/>
              <a:t>La </a:t>
            </a:r>
            <a:r>
              <a:rPr lang="cs-CZ" i="1" dirty="0" err="1" smtClean="0"/>
              <a:t>Révolution</a:t>
            </a:r>
            <a:r>
              <a:rPr lang="cs-CZ" i="1" dirty="0" smtClean="0"/>
              <a:t> </a:t>
            </a:r>
            <a:r>
              <a:rPr lang="cs-CZ" i="1" dirty="0" err="1" smtClean="0"/>
              <a:t>Surrealist</a:t>
            </a:r>
            <a:r>
              <a:rPr lang="cs-CZ" i="1" dirty="0" smtClean="0"/>
              <a:t> </a:t>
            </a:r>
            <a:r>
              <a:rPr lang="cs-CZ" dirty="0" smtClean="0"/>
              <a:t>(1924)</a:t>
            </a:r>
          </a:p>
          <a:p>
            <a:r>
              <a:rPr lang="cs-CZ" i="1" dirty="0" smtClean="0"/>
              <a:t>Zakladatelé</a:t>
            </a:r>
            <a:r>
              <a:rPr lang="cs-CZ" dirty="0" smtClean="0"/>
              <a:t>: André Breton, Louis </a:t>
            </a:r>
            <a:r>
              <a:rPr lang="cs-CZ" dirty="0" err="1" smtClean="0"/>
              <a:t>Aragon</a:t>
            </a:r>
            <a:r>
              <a:rPr lang="cs-CZ" dirty="0" smtClean="0"/>
              <a:t>, Philippe 	</a:t>
            </a:r>
            <a:r>
              <a:rPr lang="cs-CZ" dirty="0" err="1" smtClean="0"/>
              <a:t>Soupault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S. Dalí, W. </a:t>
            </a:r>
            <a:r>
              <a:rPr lang="cs-CZ" dirty="0" err="1" smtClean="0"/>
              <a:t>Disney</a:t>
            </a:r>
            <a:r>
              <a:rPr lang="cs-CZ" dirty="0" smtClean="0"/>
              <a:t> – </a:t>
            </a:r>
            <a:r>
              <a:rPr lang="cs-CZ" i="1" dirty="0" err="1" smtClean="0"/>
              <a:t>Destino</a:t>
            </a:r>
            <a:endParaRPr lang="cs-CZ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https://www.youtube.com/watch?v=w38cerphic4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7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89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Surrealismus</a:t>
            </a:r>
            <a:br>
              <a:rPr lang="cs-CZ" dirty="0" smtClean="0"/>
            </a:br>
            <a:r>
              <a:rPr lang="cs-CZ" i="1" dirty="0" smtClean="0"/>
              <a:t>Počátky a východiska</a:t>
            </a: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1463040"/>
            <a:ext cx="3892459" cy="45232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9" y="1463040"/>
            <a:ext cx="3301371" cy="45232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09" y="1463040"/>
            <a:ext cx="3025091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Surrealismus</a:t>
            </a:r>
            <a:br>
              <a:rPr lang="cs-CZ" dirty="0" smtClean="0"/>
            </a:br>
            <a:r>
              <a:rPr lang="cs-CZ" i="1" dirty="0" smtClean="0"/>
              <a:t>Karel Hynek – Inu, mládí je mládí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9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Kráčeli směrem k suchopáru. Dominik otevřel dokořán ústa, aby Eugenie mohla přečíst nápis, který si vryl zubním kartáčkem do dásně. Četla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TAK DLOUHO TĚ MILUJI A JEŠTĚ SE MI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UCHO NEUSTRHLO. NEJSEM JAKO DŽBÁN</a:t>
            </a:r>
          </a:p>
          <a:p>
            <a:pPr marL="0" indent="0">
              <a:buNone/>
            </a:pPr>
            <a:r>
              <a:rPr lang="cs-CZ" dirty="0" smtClean="0"/>
              <a:t>Poslední věta byla trochu nečitelná. Dominik si připadal jako u zubní lékařky. </a:t>
            </a:r>
          </a:p>
          <a:p>
            <a:pPr marL="0" indent="0">
              <a:buNone/>
            </a:pPr>
            <a:r>
              <a:rPr lang="cs-CZ" dirty="0" smtClean="0"/>
              <a:t>Konečně dočetla a usmála se, tj. řeka úsměvu vystoupila z břehů rtů a zaplavila úrodné krajiny pleti, kde se tak dobře dařilo zázračným květinám očí. </a:t>
            </a:r>
          </a:p>
          <a:p>
            <a:pPr marL="0" indent="0">
              <a:buNone/>
            </a:pPr>
            <a:r>
              <a:rPr lang="cs-CZ" dirty="0" smtClean="0"/>
              <a:t>Přišel večer, stíny se topořily. Luna byla teprve v pubertě. Dominik si našel záminku a vykasal Eugenii sukně. Hvězdy se podobají rakvím na chobotnice, pomyslela si Eugenie, jejíž otec byl majitelem pohřebního ústavu. </a:t>
            </a:r>
          </a:p>
          <a:p>
            <a:pPr marL="0" indent="0">
              <a:buNone/>
            </a:pPr>
            <a:r>
              <a:rPr lang="cs-CZ" dirty="0" smtClean="0"/>
              <a:t>Na zpáteční cestě vyplenili zahradnictví. Koulovali se bílými růžemi, stavěli sněhuláka z vůně. Eugenii se rozbil drahocenný medailonek.</a:t>
            </a:r>
          </a:p>
          <a:p>
            <a:pPr marL="0" indent="0">
              <a:buNone/>
            </a:pPr>
            <a:r>
              <a:rPr lang="cs-CZ" sz="1500" i="1" dirty="0" smtClean="0"/>
              <a:t>(…)</a:t>
            </a:r>
          </a:p>
          <a:p>
            <a:pPr marL="0" indent="0">
              <a:buNone/>
            </a:pPr>
            <a:r>
              <a:rPr lang="cs-CZ" dirty="0" smtClean="0"/>
              <a:t>Loučili se jako vždycky, u domovních dveří. Co bude zítra, zeptala se Eugenie. A </a:t>
            </a:r>
            <a:r>
              <a:rPr lang="cs-CZ" dirty="0" err="1" smtClean="0"/>
              <a:t>dominik</a:t>
            </a:r>
            <a:r>
              <a:rPr lang="cs-CZ" dirty="0" smtClean="0"/>
              <a:t> odpovídal: Každé ráno se rozevírá opona tmy a na jeviště obzoru vystupuje slunce s horkým monologem. Den se bude jmenovat ta tragédie, jež nás večer co večer více rozteskňuje.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9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1880616" y="401701"/>
            <a:ext cx="10515600" cy="81749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500" dirty="0" smtClean="0"/>
              <a:t>Postmoderna</a:t>
            </a:r>
            <a:endParaRPr lang="cs-CZ" sz="4500" i="1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02336" y="1430991"/>
            <a:ext cx="5666232" cy="2360721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„Novel </a:t>
            </a:r>
            <a:r>
              <a:rPr lang="cs-CZ" i="1" dirty="0" err="1"/>
              <a:t>whitch</a:t>
            </a:r>
            <a:r>
              <a:rPr lang="cs-CZ" i="1" dirty="0"/>
              <a:t> </a:t>
            </a:r>
            <a:r>
              <a:rPr lang="cs-CZ" i="1" dirty="0" err="1"/>
              <a:t>imitate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novel, by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author</a:t>
            </a:r>
            <a:r>
              <a:rPr lang="cs-CZ" i="1" dirty="0"/>
              <a:t> </a:t>
            </a:r>
            <a:r>
              <a:rPr lang="cs-CZ" i="1" dirty="0" err="1"/>
              <a:t>imitates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role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author</a:t>
            </a:r>
            <a:r>
              <a:rPr lang="cs-CZ" i="1" dirty="0"/>
              <a:t>.“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John </a:t>
            </a:r>
            <a:r>
              <a:rPr lang="cs-CZ" dirty="0" err="1" smtClean="0"/>
              <a:t>Barth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i="1" dirty="0" err="1" smtClean="0"/>
              <a:t>Literature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Exhaustion</a:t>
            </a:r>
            <a:r>
              <a:rPr lang="cs-CZ" i="1" dirty="0" smtClean="0"/>
              <a:t> </a:t>
            </a:r>
            <a:r>
              <a:rPr lang="cs-CZ" i="1" dirty="0" smtClean="0"/>
              <a:t>(</a:t>
            </a:r>
            <a:r>
              <a:rPr lang="cs-CZ" i="1" dirty="0" smtClean="0"/>
              <a:t>1967)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88" y="189910"/>
            <a:ext cx="5205984" cy="6572094"/>
          </a:xfr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48996" y="4376928"/>
            <a:ext cx="4917948" cy="2385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ironie</a:t>
            </a:r>
          </a:p>
          <a:p>
            <a:r>
              <a:rPr lang="cs-CZ" dirty="0" smtClean="0"/>
              <a:t>intertextualita</a:t>
            </a:r>
          </a:p>
          <a:p>
            <a:r>
              <a:rPr lang="cs-CZ" dirty="0" err="1" smtClean="0"/>
              <a:t>metafikce</a:t>
            </a:r>
            <a:endParaRPr lang="cs-CZ" dirty="0" smtClean="0"/>
          </a:p>
          <a:p>
            <a:r>
              <a:rPr lang="cs-CZ" dirty="0" smtClean="0"/>
              <a:t>pastiš</a:t>
            </a:r>
          </a:p>
          <a:p>
            <a:r>
              <a:rPr lang="cs-CZ" dirty="0" err="1" smtClean="0"/>
              <a:t>hyperrealita</a:t>
            </a:r>
            <a:endParaRPr lang="cs-CZ" dirty="0" smtClean="0"/>
          </a:p>
          <a:p>
            <a:r>
              <a:rPr lang="cs-CZ" dirty="0" smtClean="0"/>
              <a:t>fragmentace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4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86" y="735984"/>
            <a:ext cx="4921853" cy="57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Moderní umění</a:t>
            </a:r>
            <a:br>
              <a:rPr lang="cs-CZ" dirty="0" smtClean="0"/>
            </a:br>
            <a:r>
              <a:rPr lang="cs-CZ" i="1" dirty="0" smtClean="0"/>
              <a:t>Počátky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9" y="1690688"/>
            <a:ext cx="3421124" cy="46388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40" y="1690688"/>
            <a:ext cx="3117282" cy="46388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1689774"/>
            <a:ext cx="3088120" cy="464064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267968" y="6329500"/>
            <a:ext cx="9546336" cy="329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i="1" dirty="0" smtClean="0"/>
              <a:t>Edgar Allen </a:t>
            </a:r>
            <a:r>
              <a:rPr lang="cs-CZ" sz="1800" i="1" dirty="0" err="1" smtClean="0"/>
              <a:t>Poe</a:t>
            </a:r>
            <a:r>
              <a:rPr lang="cs-CZ" sz="1800" i="1" dirty="0" smtClean="0"/>
              <a:t>			   Charles Baudelaire			Oscar Wilde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930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Moderní umění</a:t>
            </a:r>
            <a:br>
              <a:rPr lang="cs-CZ" dirty="0" smtClean="0"/>
            </a:br>
            <a:r>
              <a:rPr lang="cs-CZ" i="1" dirty="0" smtClean="0"/>
              <a:t>Experiment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6" y="1579685"/>
            <a:ext cx="2406162" cy="44122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6" y="1579685"/>
            <a:ext cx="2917209" cy="44122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72" y="1579685"/>
            <a:ext cx="3022831" cy="4499097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6164878"/>
            <a:ext cx="10515600" cy="329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i="1" dirty="0" err="1" smtClean="0"/>
              <a:t>Comte</a:t>
            </a:r>
            <a:r>
              <a:rPr lang="cs-CZ" sz="1800" i="1" dirty="0" smtClean="0"/>
              <a:t> de </a:t>
            </a:r>
            <a:r>
              <a:rPr lang="cs-CZ" sz="1800" i="1" dirty="0" err="1" smtClean="0"/>
              <a:t>Lautréamont</a:t>
            </a:r>
            <a:r>
              <a:rPr lang="cs-CZ" sz="1800" i="1" dirty="0" smtClean="0"/>
              <a:t>		Alfred </a:t>
            </a:r>
            <a:r>
              <a:rPr lang="cs-CZ" sz="1800" i="1" dirty="0" err="1" smtClean="0"/>
              <a:t>Jarry</a:t>
            </a:r>
            <a:r>
              <a:rPr lang="cs-CZ" sz="1800" i="1" dirty="0" smtClean="0"/>
              <a:t>			</a:t>
            </a:r>
            <a:r>
              <a:rPr lang="cs-CZ" sz="1800" i="1" dirty="0" err="1" smtClean="0"/>
              <a:t>Guillaume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Apollinaire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2681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Revoluce</a:t>
            </a:r>
            <a:br>
              <a:rPr lang="cs-CZ" dirty="0" smtClean="0"/>
            </a:br>
            <a:r>
              <a:rPr lang="cs-CZ" i="1" dirty="0" smtClean="0"/>
              <a:t>Idea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2896" y="1807463"/>
            <a:ext cx="5266944" cy="3410713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Česat se – a k čemu?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Na chvíli škoda námahy</a:t>
            </a:r>
          </a:p>
          <a:p>
            <a:pPr marL="0" indent="0">
              <a:buNone/>
            </a:pPr>
            <a:r>
              <a:rPr lang="cs-CZ" i="1" dirty="0" smtClean="0"/>
              <a:t>A není možné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být na věky učesaný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		Vladimir </a:t>
            </a:r>
            <a:r>
              <a:rPr lang="cs-CZ" i="1" dirty="0" err="1" smtClean="0"/>
              <a:t>Majakovskij</a:t>
            </a:r>
            <a:endParaRPr lang="cs-CZ" i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76288" y="3227831"/>
            <a:ext cx="4608576" cy="341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Stalo se samozřejmostí, že nic z toho, co se týká umění, není samozřejmé.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Theodor W. </a:t>
            </a:r>
            <a:r>
              <a:rPr lang="cs-CZ" i="1" dirty="0" err="1" smtClean="0"/>
              <a:t>Adorno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372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153" y="472631"/>
            <a:ext cx="10515600" cy="40297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Revoluce</a:t>
            </a:r>
            <a:br>
              <a:rPr lang="cs-CZ" dirty="0" smtClean="0"/>
            </a:br>
            <a:r>
              <a:rPr lang="cs-CZ" i="1" dirty="0" smtClean="0"/>
              <a:t>Ismy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" y="1033272"/>
            <a:ext cx="3182619" cy="4641676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8096" y="5990286"/>
            <a:ext cx="3364991" cy="867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i="1" dirty="0" smtClean="0"/>
              <a:t>M. </a:t>
            </a:r>
            <a:r>
              <a:rPr lang="cs-CZ" sz="2000" i="1" dirty="0" err="1" smtClean="0"/>
              <a:t>Erns</a:t>
            </a:r>
            <a:r>
              <a:rPr lang="cs-CZ" sz="2000" i="1" dirty="0" smtClean="0"/>
              <a:t>, H. </a:t>
            </a:r>
            <a:r>
              <a:rPr lang="cs-CZ" sz="2000" i="1" dirty="0" err="1" smtClean="0"/>
              <a:t>Arp</a:t>
            </a:r>
            <a:r>
              <a:rPr lang="cs-CZ" sz="2000" i="1" dirty="0"/>
              <a:t> – </a:t>
            </a:r>
            <a:r>
              <a:rPr lang="cs-CZ" sz="2000" i="1" dirty="0" err="1" smtClean="0"/>
              <a:t>Fatagaga</a:t>
            </a:r>
            <a:endParaRPr lang="cs-CZ" sz="2000" i="1" dirty="0" smtClean="0"/>
          </a:p>
          <a:p>
            <a:pPr marL="0" indent="0" algn="ctr">
              <a:buNone/>
            </a:pPr>
            <a:r>
              <a:rPr lang="cs-CZ" sz="2000" i="1" dirty="0" smtClean="0"/>
              <a:t>(1920)</a:t>
            </a:r>
            <a:endParaRPr lang="cs-CZ" sz="20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26" y="1422736"/>
            <a:ext cx="4011363" cy="425221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0" y="5990286"/>
            <a:ext cx="4055172" cy="690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i="1" dirty="0" smtClean="0"/>
              <a:t>P. </a:t>
            </a:r>
            <a:r>
              <a:rPr lang="cs-CZ" sz="2000" i="1" dirty="0"/>
              <a:t>Picasso – Portrét </a:t>
            </a:r>
            <a:r>
              <a:rPr lang="cs-CZ" sz="2000" i="1" dirty="0" err="1"/>
              <a:t>Ambroise</a:t>
            </a:r>
            <a:r>
              <a:rPr lang="cs-CZ" sz="2000" i="1" dirty="0"/>
              <a:t> </a:t>
            </a:r>
            <a:r>
              <a:rPr lang="cs-CZ" sz="2000" i="1" dirty="0" err="1" smtClean="0"/>
              <a:t>Vollarda</a:t>
            </a:r>
            <a:endParaRPr lang="cs-CZ" sz="2000" i="1" dirty="0" smtClean="0"/>
          </a:p>
          <a:p>
            <a:pPr marL="0" indent="0" algn="ctr">
              <a:buNone/>
            </a:pPr>
            <a:r>
              <a:rPr lang="cs-CZ" sz="2000" i="1" dirty="0" smtClean="0"/>
              <a:t>(1910)</a:t>
            </a:r>
            <a:endParaRPr lang="cs-CZ" sz="2000" i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197443" y="6046742"/>
            <a:ext cx="3577020" cy="81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i="1" dirty="0" smtClean="0"/>
              <a:t>Emil Filla – Čtenář Dostojevského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i="1" dirty="0" smtClean="0"/>
              <a:t>(1907)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00" y="1422737"/>
            <a:ext cx="3489579" cy="43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98" y="3978424"/>
            <a:ext cx="4166858" cy="29788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86461"/>
            <a:ext cx="10515600" cy="40297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Revoluce</a:t>
            </a:r>
            <a:br>
              <a:rPr lang="cs-CZ" dirty="0" smtClean="0"/>
            </a:br>
            <a:r>
              <a:rPr lang="cs-CZ" i="1" dirty="0" smtClean="0"/>
              <a:t>Ismy</a:t>
            </a:r>
            <a:endParaRPr lang="cs-CZ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6" y="1259895"/>
            <a:ext cx="3777888" cy="28586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5" y="1259895"/>
            <a:ext cx="3436231" cy="2858601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04925" y="1670303"/>
            <a:ext cx="1779907" cy="484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 smtClean="0"/>
              <a:t>Muž s kinoaparátem</a:t>
            </a:r>
          </a:p>
          <a:p>
            <a:pPr marL="0" indent="0">
              <a:buNone/>
            </a:pPr>
            <a:r>
              <a:rPr lang="cs-CZ" sz="2000" i="1" dirty="0" smtClean="0"/>
              <a:t>(1929)</a:t>
            </a:r>
          </a:p>
          <a:p>
            <a:pPr marL="0" indent="0">
              <a:buNone/>
            </a:pPr>
            <a:r>
              <a:rPr lang="cs-CZ" sz="2000" i="1" dirty="0" smtClean="0"/>
              <a:t>r. D. </a:t>
            </a:r>
            <a:r>
              <a:rPr lang="cs-CZ" sz="2000" i="1" dirty="0" err="1" smtClean="0"/>
              <a:t>Vertov</a:t>
            </a:r>
            <a:endParaRPr lang="cs-CZ" sz="2000" i="1" dirty="0" smtClean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 smtClean="0"/>
              <a:t>Mezihra</a:t>
            </a:r>
          </a:p>
          <a:p>
            <a:pPr marL="0" indent="0">
              <a:buNone/>
            </a:pPr>
            <a:r>
              <a:rPr lang="cs-CZ" sz="2000" i="1" dirty="0" smtClean="0"/>
              <a:t>(1924)</a:t>
            </a:r>
          </a:p>
          <a:p>
            <a:pPr marL="0" indent="0">
              <a:buNone/>
            </a:pPr>
            <a:r>
              <a:rPr lang="cs-CZ" sz="2000" i="1" dirty="0" smtClean="0"/>
              <a:t>r. R. Claire</a:t>
            </a:r>
            <a:endParaRPr lang="cs-CZ" sz="2000" i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918317" y="1853183"/>
            <a:ext cx="1779907" cy="466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 smtClean="0"/>
              <a:t>Kabinet Dr. </a:t>
            </a:r>
            <a:r>
              <a:rPr lang="cs-CZ" sz="2000" i="1" dirty="0" err="1" smtClean="0"/>
              <a:t>Caligariho</a:t>
            </a:r>
            <a:endParaRPr lang="cs-CZ" sz="20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 smtClean="0"/>
              <a:t>(1920)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 smtClean="0"/>
              <a:t>r. R. </a:t>
            </a:r>
            <a:r>
              <a:rPr lang="cs-CZ" sz="2000" i="1" dirty="0" err="1" smtClean="0"/>
              <a:t>Wiene</a:t>
            </a:r>
            <a:endParaRPr lang="cs-CZ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 smtClean="0"/>
              <a:t>Andaluský pes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i="1" dirty="0" smtClean="0"/>
              <a:t>(1929)</a:t>
            </a:r>
          </a:p>
          <a:p>
            <a:pPr marL="0" indent="0">
              <a:buNone/>
            </a:pPr>
            <a:r>
              <a:rPr lang="cs-CZ" sz="2000" i="1" dirty="0" smtClean="0"/>
              <a:t>r. L</a:t>
            </a:r>
            <a:r>
              <a:rPr lang="cs-CZ" sz="2000" i="1" dirty="0"/>
              <a:t>. </a:t>
            </a:r>
            <a:r>
              <a:rPr lang="cs-CZ" sz="2000" i="1" dirty="0" err="1"/>
              <a:t>Buñuel</a:t>
            </a:r>
            <a:endParaRPr lang="cs-CZ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i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6" y="4118496"/>
            <a:ext cx="3777888" cy="28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4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Revoluce</a:t>
            </a:r>
            <a:br>
              <a:rPr lang="cs-CZ" dirty="0" smtClean="0"/>
            </a:br>
            <a:r>
              <a:rPr lang="cs-CZ" i="1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317992" cy="4351338"/>
          </a:xfrm>
        </p:spPr>
        <p:txBody>
          <a:bodyPr/>
          <a:lstStyle/>
          <a:p>
            <a:r>
              <a:rPr lang="cs-CZ" dirty="0" smtClean="0"/>
              <a:t>Impresionismus</a:t>
            </a:r>
          </a:p>
          <a:p>
            <a:pPr lvl="1"/>
            <a:r>
              <a:rPr lang="cs-CZ" dirty="0" smtClean="0"/>
              <a:t>V. Woolfová, M. </a:t>
            </a:r>
            <a:r>
              <a:rPr lang="cs-CZ" dirty="0" err="1" smtClean="0"/>
              <a:t>Proust</a:t>
            </a:r>
            <a:r>
              <a:rPr lang="cs-CZ" dirty="0" smtClean="0"/>
              <a:t>, </a:t>
            </a:r>
          </a:p>
          <a:p>
            <a:r>
              <a:rPr lang="cs-CZ" dirty="0" smtClean="0"/>
              <a:t>Konstruktivismus</a:t>
            </a:r>
          </a:p>
          <a:p>
            <a:pPr lvl="1"/>
            <a:r>
              <a:rPr lang="cs-CZ" dirty="0" smtClean="0"/>
              <a:t>V. </a:t>
            </a:r>
            <a:r>
              <a:rPr lang="cs-CZ" dirty="0" err="1" smtClean="0"/>
              <a:t>Majakovskij</a:t>
            </a:r>
            <a:endParaRPr lang="cs-CZ" dirty="0" smtClean="0"/>
          </a:p>
          <a:p>
            <a:r>
              <a:rPr lang="cs-CZ" dirty="0" smtClean="0"/>
              <a:t>Expresionismus</a:t>
            </a:r>
          </a:p>
          <a:p>
            <a:pPr lvl="1"/>
            <a:r>
              <a:rPr lang="cs-CZ" dirty="0" smtClean="0"/>
              <a:t>J. Čapek – </a:t>
            </a:r>
            <a:r>
              <a:rPr lang="cs-CZ" i="1" dirty="0" err="1" smtClean="0"/>
              <a:t>Lelio</a:t>
            </a:r>
            <a:r>
              <a:rPr lang="cs-CZ" dirty="0" smtClean="0"/>
              <a:t>, G. </a:t>
            </a:r>
            <a:r>
              <a:rPr lang="cs-CZ" dirty="0" err="1" smtClean="0"/>
              <a:t>Meyrink</a:t>
            </a:r>
            <a:r>
              <a:rPr lang="cs-CZ" dirty="0" smtClean="0"/>
              <a:t>, J. Chalupecký – </a:t>
            </a:r>
            <a:r>
              <a:rPr lang="cs-CZ" i="1" dirty="0" smtClean="0"/>
              <a:t>Expresionisté </a:t>
            </a:r>
            <a:endParaRPr lang="cs-CZ" i="1" dirty="0"/>
          </a:p>
          <a:p>
            <a:r>
              <a:rPr lang="cs-CZ" dirty="0" smtClean="0"/>
              <a:t>Kubismus </a:t>
            </a:r>
          </a:p>
          <a:p>
            <a:pPr lvl="1"/>
            <a:r>
              <a:rPr lang="cs-CZ" dirty="0" smtClean="0"/>
              <a:t>K. a J. Čapkovi – </a:t>
            </a:r>
            <a:r>
              <a:rPr lang="cs-CZ" i="1" dirty="0" smtClean="0"/>
              <a:t>Zářivé hlubiny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7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135" y="492339"/>
            <a:ext cx="4745737" cy="87845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Revoluce</a:t>
            </a:r>
            <a:br>
              <a:rPr lang="cs-CZ" dirty="0" smtClean="0"/>
            </a:br>
            <a:r>
              <a:rPr lang="cs-CZ" i="1" dirty="0" err="1" smtClean="0"/>
              <a:t>Joyce</a:t>
            </a:r>
            <a:r>
              <a:rPr lang="cs-CZ" i="1" dirty="0" smtClean="0"/>
              <a:t> a kubismus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8744" y="2207749"/>
            <a:ext cx="6163056" cy="2325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Roztříštění obrazu</a:t>
            </a:r>
          </a:p>
          <a:p>
            <a:r>
              <a:rPr lang="cs-CZ" dirty="0" smtClean="0"/>
              <a:t>Syntetizující styl</a:t>
            </a:r>
          </a:p>
          <a:p>
            <a:r>
              <a:rPr lang="cs-CZ" dirty="0" smtClean="0"/>
              <a:t>Rozbití jazyka, vědomí, světa</a:t>
            </a:r>
          </a:p>
          <a:p>
            <a:r>
              <a:rPr lang="cs-CZ" dirty="0" smtClean="0"/>
              <a:t>Kulturní synkretismus</a:t>
            </a:r>
          </a:p>
          <a:p>
            <a:r>
              <a:rPr lang="cs-CZ" dirty="0" smtClean="0"/>
              <a:t>Kaleidoskop lidského vědomí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625" y="1144518"/>
            <a:ext cx="6425375" cy="26664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24" y="3810971"/>
            <a:ext cx="6425375" cy="30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2584" y="816229"/>
            <a:ext cx="10515600" cy="8876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Dada</a:t>
            </a:r>
            <a:br>
              <a:rPr lang="cs-CZ" dirty="0" smtClean="0"/>
            </a:br>
            <a:r>
              <a:rPr lang="cs-CZ" i="1" dirty="0" smtClean="0"/>
              <a:t>Počátky a principy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" y="2232785"/>
            <a:ext cx="6056376" cy="334378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únor 1916 – </a:t>
            </a:r>
            <a:r>
              <a:rPr lang="cs-CZ" i="1" dirty="0" err="1" smtClean="0"/>
              <a:t>Cabaret</a:t>
            </a:r>
            <a:r>
              <a:rPr lang="cs-CZ" i="1" dirty="0" smtClean="0"/>
              <a:t> </a:t>
            </a:r>
            <a:r>
              <a:rPr lang="cs-CZ" i="1" dirty="0" err="1" smtClean="0"/>
              <a:t>Voltaire</a:t>
            </a:r>
            <a:r>
              <a:rPr lang="cs-CZ" i="1" dirty="0" smtClean="0"/>
              <a:t> </a:t>
            </a:r>
            <a:r>
              <a:rPr lang="cs-CZ" dirty="0" smtClean="0"/>
              <a:t>(H. </a:t>
            </a:r>
            <a:r>
              <a:rPr lang="cs-CZ" dirty="0" err="1" smtClean="0"/>
              <a:t>Ball</a:t>
            </a:r>
            <a:r>
              <a:rPr lang="cs-CZ" dirty="0" smtClean="0"/>
              <a:t>)</a:t>
            </a:r>
          </a:p>
          <a:p>
            <a:r>
              <a:rPr lang="cs-CZ" dirty="0" smtClean="0"/>
              <a:t>Hugo </a:t>
            </a:r>
            <a:r>
              <a:rPr lang="cs-CZ" dirty="0" err="1" smtClean="0"/>
              <a:t>Ball</a:t>
            </a:r>
            <a:r>
              <a:rPr lang="cs-CZ" dirty="0" smtClean="0"/>
              <a:t>, Tristan </a:t>
            </a:r>
            <a:r>
              <a:rPr lang="cs-CZ" dirty="0" err="1" smtClean="0"/>
              <a:t>Tzara</a:t>
            </a:r>
            <a:r>
              <a:rPr lang="cs-CZ" dirty="0" smtClean="0"/>
              <a:t>, Hanz </a:t>
            </a:r>
            <a:r>
              <a:rPr lang="cs-CZ" dirty="0" err="1" smtClean="0"/>
              <a:t>Arp</a:t>
            </a:r>
            <a:r>
              <a:rPr lang="cs-CZ" dirty="0" smtClean="0"/>
              <a:t>,…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Literatura: </a:t>
            </a:r>
            <a:r>
              <a:rPr lang="cs-CZ" i="1" dirty="0" smtClean="0"/>
              <a:t>fonetické básně, simultánní 	poezie, náhodná báseň</a:t>
            </a:r>
          </a:p>
          <a:p>
            <a:endParaRPr lang="cs-CZ" dirty="0"/>
          </a:p>
          <a:p>
            <a:r>
              <a:rPr lang="cs-CZ" dirty="0" smtClean="0"/>
              <a:t>René Claire</a:t>
            </a:r>
            <a:r>
              <a:rPr lang="cs-CZ" dirty="0"/>
              <a:t>: </a:t>
            </a:r>
            <a:r>
              <a:rPr lang="cs-CZ" i="1" dirty="0"/>
              <a:t>Mezihra (</a:t>
            </a:r>
            <a:r>
              <a:rPr lang="cs-CZ" i="1" dirty="0" err="1" smtClean="0"/>
              <a:t>Entr'acte</a:t>
            </a:r>
            <a:r>
              <a:rPr lang="cs-CZ" i="1" dirty="0" smtClean="0"/>
              <a:t>) </a:t>
            </a:r>
            <a:r>
              <a:rPr lang="cs-CZ" dirty="0" smtClean="0"/>
              <a:t>1924</a:t>
            </a:r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4" y="2232785"/>
            <a:ext cx="5218283" cy="29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Širokoúhlá obrazovka</PresentationFormat>
  <Paragraphs>117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Manifesty a revoluce Surrealismus &amp; období avantgard</vt:lpstr>
      <vt:lpstr>Moderní umění Počátky</vt:lpstr>
      <vt:lpstr>Moderní umění Experiment</vt:lpstr>
      <vt:lpstr>Revoluce Idea</vt:lpstr>
      <vt:lpstr>Revoluce Ismy</vt:lpstr>
      <vt:lpstr>Revoluce Ismy</vt:lpstr>
      <vt:lpstr>Revoluce Literatura</vt:lpstr>
      <vt:lpstr>Revoluce Joyce a kubismus</vt:lpstr>
      <vt:lpstr>Dada Počátky a principy</vt:lpstr>
      <vt:lpstr>Konceptuální umění – Marian Palla</vt:lpstr>
      <vt:lpstr>Tom Stoppard - Travestie</vt:lpstr>
      <vt:lpstr>Surrealismus Počátky a východiska</vt:lpstr>
      <vt:lpstr>Surrealismus Počátky a východiska</vt:lpstr>
      <vt:lpstr>Surrealismus Karel Hynek – Inu, mládí je mládí</vt:lpstr>
      <vt:lpstr>Postmoderna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Manifesty a revoluce Dada &amp; Surrealismus</dc:title>
  <dc:creator>Václav Křížek</dc:creator>
  <cp:lastModifiedBy>Václav Maxmilián</cp:lastModifiedBy>
  <cp:revision>35</cp:revision>
  <dcterms:created xsi:type="dcterms:W3CDTF">2017-03-16T10:35:24Z</dcterms:created>
  <dcterms:modified xsi:type="dcterms:W3CDTF">2018-05-14T09:06:03Z</dcterms:modified>
</cp:coreProperties>
</file>