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76" r:id="rId6"/>
    <p:sldId id="260" r:id="rId7"/>
    <p:sldId id="259" r:id="rId8"/>
    <p:sldId id="277" r:id="rId9"/>
    <p:sldId id="279" r:id="rId10"/>
    <p:sldId id="281" r:id="rId11"/>
    <p:sldId id="282" r:id="rId12"/>
    <p:sldId id="262" r:id="rId13"/>
    <p:sldId id="274" r:id="rId14"/>
    <p:sldId id="272" r:id="rId15"/>
    <p:sldId id="273" r:id="rId16"/>
    <p:sldId id="265" r:id="rId17"/>
    <p:sldId id="266" r:id="rId18"/>
    <p:sldId id="278" r:id="rId19"/>
    <p:sldId id="268" r:id="rId20"/>
    <p:sldId id="271" r:id="rId21"/>
    <p:sldId id="270" r:id="rId22"/>
    <p:sldId id="280"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6"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5B2EDE4A-EE31-4B3B-8BD3-2ADD4E97BC23}"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170074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B2EDE4A-EE31-4B3B-8BD3-2ADD4E97BC23}"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266733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B2EDE4A-EE31-4B3B-8BD3-2ADD4E97BC23}"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317946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B2EDE4A-EE31-4B3B-8BD3-2ADD4E97BC23}"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423224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5B2EDE4A-EE31-4B3B-8BD3-2ADD4E97BC23}"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121423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B2EDE4A-EE31-4B3B-8BD3-2ADD4E97BC23}" type="datetimeFigureOut">
              <a:rPr lang="cs-CZ" smtClean="0"/>
              <a:t>09.04.2018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199391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B2EDE4A-EE31-4B3B-8BD3-2ADD4E97BC23}" type="datetimeFigureOut">
              <a:rPr lang="cs-CZ" smtClean="0"/>
              <a:t>09.04.2018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147149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B2EDE4A-EE31-4B3B-8BD3-2ADD4E97BC23}" type="datetimeFigureOut">
              <a:rPr lang="cs-CZ" smtClean="0"/>
              <a:t>09.04.2018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63507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B2EDE4A-EE31-4B3B-8BD3-2ADD4E97BC23}" type="datetimeFigureOut">
              <a:rPr lang="cs-CZ" smtClean="0"/>
              <a:t>09.04.2018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36232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B2EDE4A-EE31-4B3B-8BD3-2ADD4E97BC23}" type="datetimeFigureOut">
              <a:rPr lang="cs-CZ" smtClean="0"/>
              <a:t>09.04.2018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19808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B2EDE4A-EE31-4B3B-8BD3-2ADD4E97BC23}" type="datetimeFigureOut">
              <a:rPr lang="cs-CZ" smtClean="0"/>
              <a:t>09.04.2018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2CB49FA-AD6D-4750-B93E-AD322C1F63F2}" type="slidenum">
              <a:rPr lang="cs-CZ" smtClean="0"/>
              <a:t>‹#›</a:t>
            </a:fld>
            <a:endParaRPr lang="cs-CZ"/>
          </a:p>
        </p:txBody>
      </p:sp>
    </p:spTree>
    <p:extLst>
      <p:ext uri="{BB962C8B-B14F-4D97-AF65-F5344CB8AC3E}">
        <p14:creationId xmlns:p14="http://schemas.microsoft.com/office/powerpoint/2010/main" val="338641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EDE4A-EE31-4B3B-8BD3-2ADD4E97BC23}" type="datetimeFigureOut">
              <a:rPr lang="cs-CZ" smtClean="0"/>
              <a:t>09.04.2018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B49FA-AD6D-4750-B93E-AD322C1F63F2}" type="slidenum">
              <a:rPr lang="cs-CZ" smtClean="0"/>
              <a:t>‹#›</a:t>
            </a:fld>
            <a:endParaRPr lang="cs-CZ"/>
          </a:p>
        </p:txBody>
      </p:sp>
    </p:spTree>
    <p:extLst>
      <p:ext uri="{BB962C8B-B14F-4D97-AF65-F5344CB8AC3E}">
        <p14:creationId xmlns:p14="http://schemas.microsoft.com/office/powerpoint/2010/main" val="105822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369250"/>
            <a:ext cx="9144000" cy="2754693"/>
          </a:xfrm>
        </p:spPr>
        <p:txBody>
          <a:bodyPr>
            <a:normAutofit/>
          </a:bodyPr>
          <a:lstStyle/>
          <a:p>
            <a:r>
              <a:rPr lang="cs-CZ" b="1" dirty="0" err="1"/>
              <a:t>Ou</a:t>
            </a:r>
            <a:r>
              <a:rPr lang="cs-CZ" dirty="0" err="1"/>
              <a:t>vroir</a:t>
            </a:r>
            <a:r>
              <a:rPr lang="cs-CZ" dirty="0"/>
              <a:t> de </a:t>
            </a:r>
            <a:r>
              <a:rPr lang="cs-CZ" b="1" dirty="0" err="1"/>
              <a:t>Li</a:t>
            </a:r>
            <a:r>
              <a:rPr lang="cs-CZ" dirty="0" err="1"/>
              <a:t>ttérature</a:t>
            </a:r>
            <a:r>
              <a:rPr lang="cs-CZ" dirty="0"/>
              <a:t> </a:t>
            </a:r>
            <a:r>
              <a:rPr lang="cs-CZ" b="1" dirty="0" err="1" smtClean="0"/>
              <a:t>Po</a:t>
            </a:r>
            <a:r>
              <a:rPr lang="cs-CZ" dirty="0" err="1" smtClean="0"/>
              <a:t>tentielle</a:t>
            </a:r>
            <a:r>
              <a:rPr lang="cs-CZ" dirty="0" smtClean="0"/>
              <a:t/>
            </a:r>
            <a:br>
              <a:rPr lang="cs-CZ" dirty="0" smtClean="0"/>
            </a:br>
            <a:r>
              <a:rPr lang="cs-CZ" sz="3600" dirty="0" smtClean="0"/>
              <a:t>(</a:t>
            </a:r>
            <a:r>
              <a:rPr lang="cs-CZ" sz="3600" i="1" dirty="0" smtClean="0"/>
              <a:t>Dílna </a:t>
            </a:r>
            <a:r>
              <a:rPr lang="cs-CZ" sz="3600" i="1" dirty="0"/>
              <a:t>potenciální </a:t>
            </a:r>
            <a:r>
              <a:rPr lang="cs-CZ" sz="3600" i="1" dirty="0" smtClean="0"/>
              <a:t>literatury</a:t>
            </a:r>
            <a:r>
              <a:rPr lang="cs-CZ" sz="3600" dirty="0" smtClean="0"/>
              <a:t>)</a:t>
            </a:r>
            <a:endParaRPr lang="cs-CZ" sz="3600" dirty="0"/>
          </a:p>
        </p:txBody>
      </p:sp>
      <p:sp>
        <p:nvSpPr>
          <p:cNvPr id="3" name="Podnadpis 2"/>
          <p:cNvSpPr>
            <a:spLocks noGrp="1"/>
          </p:cNvSpPr>
          <p:nvPr>
            <p:ph type="subTitle" idx="1"/>
          </p:nvPr>
        </p:nvSpPr>
        <p:spPr>
          <a:xfrm>
            <a:off x="1524000" y="4736592"/>
            <a:ext cx="9144000" cy="1115568"/>
          </a:xfrm>
        </p:spPr>
        <p:txBody>
          <a:bodyPr>
            <a:normAutofit/>
          </a:bodyPr>
          <a:lstStyle/>
          <a:p>
            <a:r>
              <a:rPr lang="cs-CZ" dirty="0"/>
              <a:t>Experimentální literatura ESB102</a:t>
            </a:r>
          </a:p>
          <a:p>
            <a:r>
              <a:rPr lang="cs-CZ" dirty="0" smtClean="0"/>
              <a:t>9. 4. 2018</a:t>
            </a:r>
            <a:endParaRPr lang="cs-CZ" dirty="0"/>
          </a:p>
          <a:p>
            <a:endParaRPr lang="cs-CZ" dirty="0"/>
          </a:p>
        </p:txBody>
      </p:sp>
    </p:spTree>
    <p:extLst>
      <p:ext uri="{BB962C8B-B14F-4D97-AF65-F5344CB8AC3E}">
        <p14:creationId xmlns:p14="http://schemas.microsoft.com/office/powerpoint/2010/main" val="1680379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5"/>
          <p:cNvSpPr>
            <a:spLocks noGrp="1"/>
          </p:cNvSpPr>
          <p:nvPr/>
        </p:nvSpPr>
        <p:spPr>
          <a:xfrm>
            <a:off x="816864" y="573024"/>
            <a:ext cx="10375392" cy="581558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endParaRPr lang="sk-SK" dirty="0" smtClean="0"/>
          </a:p>
          <a:p>
            <a:pPr marL="0" indent="0" algn="ctr">
              <a:buNone/>
            </a:pPr>
            <a:r>
              <a:rPr lang="en-US" b="1" dirty="0" smtClean="0"/>
              <a:t>N+0</a:t>
            </a:r>
            <a:r>
              <a:rPr lang="sk-SK" b="1" dirty="0" smtClean="0"/>
              <a:t> </a:t>
            </a:r>
            <a:r>
              <a:rPr lang="en-US" dirty="0" smtClean="0"/>
              <a:t>Hello </a:t>
            </a:r>
            <a:r>
              <a:rPr lang="en-US" dirty="0"/>
              <a:t>there! My name is Anna and I think this is fun</a:t>
            </a:r>
            <a:r>
              <a:rPr lang="en-US" dirty="0" smtClean="0"/>
              <a:t>.</a:t>
            </a:r>
            <a:endParaRPr lang="sk-SK" dirty="0" smtClean="0"/>
          </a:p>
          <a:p>
            <a:pPr marL="0" indent="0" algn="ctr">
              <a:buNone/>
            </a:pPr>
            <a:r>
              <a:rPr lang="en-US" b="1" dirty="0" smtClean="0"/>
              <a:t>N+1</a:t>
            </a:r>
            <a:r>
              <a:rPr lang="sk-SK" b="1" dirty="0"/>
              <a:t> </a:t>
            </a:r>
            <a:r>
              <a:rPr lang="en-US" dirty="0" smtClean="0"/>
              <a:t>Helm </a:t>
            </a:r>
            <a:r>
              <a:rPr lang="en-US" dirty="0"/>
              <a:t>there! My namesake is Anna and I think this is function</a:t>
            </a:r>
            <a:r>
              <a:rPr lang="en-US" dirty="0" smtClean="0"/>
              <a:t>.</a:t>
            </a:r>
            <a:endParaRPr lang="sk-SK" dirty="0" smtClean="0"/>
          </a:p>
          <a:p>
            <a:pPr marL="0" indent="0" algn="ctr">
              <a:buNone/>
            </a:pPr>
            <a:r>
              <a:rPr lang="en-US" b="1" dirty="0" smtClean="0"/>
              <a:t>N+2</a:t>
            </a:r>
            <a:r>
              <a:rPr lang="sk-SK" b="1" dirty="0"/>
              <a:t> </a:t>
            </a:r>
            <a:r>
              <a:rPr lang="en-US" dirty="0" smtClean="0"/>
              <a:t>Helmet </a:t>
            </a:r>
            <a:r>
              <a:rPr lang="en-US" dirty="0"/>
              <a:t>there! My nanny is Anna and I think this is functionary</a:t>
            </a:r>
            <a:r>
              <a:rPr lang="en-US" dirty="0" smtClean="0"/>
              <a:t>.</a:t>
            </a:r>
            <a:endParaRPr lang="sk-SK" dirty="0" smtClean="0"/>
          </a:p>
          <a:p>
            <a:pPr marL="0" indent="0" algn="ctr">
              <a:buNone/>
            </a:pPr>
            <a:r>
              <a:rPr lang="en-US" b="1" dirty="0" smtClean="0"/>
              <a:t>N+3</a:t>
            </a:r>
            <a:r>
              <a:rPr lang="sk-SK" b="1" dirty="0"/>
              <a:t> </a:t>
            </a:r>
            <a:r>
              <a:rPr lang="en-US" dirty="0" smtClean="0"/>
              <a:t>Helmsman </a:t>
            </a:r>
            <a:r>
              <a:rPr lang="en-US" dirty="0"/>
              <a:t>there! My nap is Anna and I think this is fund</a:t>
            </a:r>
            <a:r>
              <a:rPr lang="en-US" dirty="0" smtClean="0"/>
              <a:t>.</a:t>
            </a:r>
            <a:endParaRPr lang="sk-SK" dirty="0" smtClean="0"/>
          </a:p>
          <a:p>
            <a:pPr marL="0" indent="0" algn="ctr">
              <a:buNone/>
            </a:pPr>
            <a:r>
              <a:rPr lang="en-US" b="1" dirty="0" smtClean="0"/>
              <a:t>N+4</a:t>
            </a:r>
            <a:r>
              <a:rPr lang="sk-SK" b="1" dirty="0"/>
              <a:t> </a:t>
            </a:r>
            <a:r>
              <a:rPr lang="en-US" dirty="0" smtClean="0"/>
              <a:t>Helper </a:t>
            </a:r>
            <a:r>
              <a:rPr lang="en-US" dirty="0"/>
              <a:t>there! My napalm is Anna and I think this is fundamental</a:t>
            </a:r>
            <a:r>
              <a:rPr lang="en-US" dirty="0" smtClean="0"/>
              <a:t>.</a:t>
            </a:r>
            <a:endParaRPr lang="sk-SK" dirty="0" smtClean="0"/>
          </a:p>
          <a:p>
            <a:pPr marL="0" indent="0" algn="ctr">
              <a:buNone/>
            </a:pPr>
            <a:r>
              <a:rPr lang="en-US" b="1" dirty="0" smtClean="0"/>
              <a:t>N+5</a:t>
            </a:r>
            <a:r>
              <a:rPr lang="sk-SK" b="1" dirty="0"/>
              <a:t> </a:t>
            </a:r>
            <a:r>
              <a:rPr lang="en-US" dirty="0" smtClean="0"/>
              <a:t>Helping </a:t>
            </a:r>
            <a:r>
              <a:rPr lang="en-US" dirty="0"/>
              <a:t>there! My nape is Anna and I think this is funding</a:t>
            </a:r>
            <a:r>
              <a:rPr lang="en-US" dirty="0" smtClean="0"/>
              <a:t>.</a:t>
            </a:r>
            <a:endParaRPr lang="sk-SK" dirty="0" smtClean="0"/>
          </a:p>
          <a:p>
            <a:pPr marL="0" indent="0" algn="ctr">
              <a:buNone/>
            </a:pPr>
            <a:r>
              <a:rPr lang="en-US" b="1" dirty="0" smtClean="0"/>
              <a:t>N+6</a:t>
            </a:r>
            <a:r>
              <a:rPr lang="sk-SK" b="1" dirty="0"/>
              <a:t> </a:t>
            </a:r>
            <a:r>
              <a:rPr lang="en-US" dirty="0" smtClean="0"/>
              <a:t>Helter-skelter </a:t>
            </a:r>
            <a:r>
              <a:rPr lang="en-US" dirty="0"/>
              <a:t>there! My napkin is Anna and I think this is funeral</a:t>
            </a:r>
            <a:r>
              <a:rPr lang="en-US" dirty="0" smtClean="0"/>
              <a:t>.</a:t>
            </a:r>
            <a:endParaRPr lang="sk-SK" dirty="0" smtClean="0"/>
          </a:p>
          <a:p>
            <a:pPr marL="0" indent="0" algn="ctr">
              <a:buNone/>
            </a:pPr>
            <a:r>
              <a:rPr lang="en-US" b="1" dirty="0" smtClean="0"/>
              <a:t>N+7</a:t>
            </a:r>
            <a:r>
              <a:rPr lang="sk-SK" b="1" dirty="0"/>
              <a:t> </a:t>
            </a:r>
            <a:r>
              <a:rPr lang="en-US" dirty="0" smtClean="0"/>
              <a:t>Hem </a:t>
            </a:r>
            <a:r>
              <a:rPr lang="en-US" dirty="0"/>
              <a:t>there! My nappy is Anna and I think this is funfair</a:t>
            </a:r>
            <a:r>
              <a:rPr lang="en-US" dirty="0" smtClean="0"/>
              <a:t>.</a:t>
            </a:r>
            <a:endParaRPr lang="sk-SK" dirty="0" smtClean="0"/>
          </a:p>
          <a:p>
            <a:pPr marL="0" indent="0" algn="ctr">
              <a:buNone/>
            </a:pPr>
            <a:endParaRPr lang="sk-SK" dirty="0" smtClean="0"/>
          </a:p>
          <a:p>
            <a:pPr marL="0" indent="0" algn="ctr">
              <a:buNone/>
            </a:pPr>
            <a:r>
              <a:rPr lang="sk-SK" dirty="0">
                <a:solidFill>
                  <a:schemeClr val="tx1">
                    <a:lumMod val="65000"/>
                    <a:lumOff val="35000"/>
                  </a:schemeClr>
                </a:solidFill>
              </a:rPr>
              <a:t>(</a:t>
            </a:r>
            <a:r>
              <a:rPr lang="sk-SK" dirty="0" smtClean="0">
                <a:solidFill>
                  <a:schemeClr val="tx1">
                    <a:lumMod val="65000"/>
                    <a:lumOff val="35000"/>
                  </a:schemeClr>
                </a:solidFill>
              </a:rPr>
              <a:t>http</a:t>
            </a:r>
            <a:r>
              <a:rPr lang="sk-SK" dirty="0">
                <a:solidFill>
                  <a:schemeClr val="tx1">
                    <a:lumMod val="65000"/>
                    <a:lumOff val="35000"/>
                  </a:schemeClr>
                </a:solidFill>
              </a:rPr>
              <a:t>://www.spoonbill.org/n+7</a:t>
            </a:r>
            <a:r>
              <a:rPr lang="sk-SK" dirty="0" smtClean="0">
                <a:solidFill>
                  <a:schemeClr val="tx1">
                    <a:lumMod val="65000"/>
                    <a:lumOff val="35000"/>
                  </a:schemeClr>
                </a:solidFill>
              </a:rPr>
              <a:t>/)</a:t>
            </a:r>
            <a:endParaRPr lang="sk-SK" dirty="0">
              <a:solidFill>
                <a:schemeClr val="tx1">
                  <a:lumMod val="65000"/>
                  <a:lumOff val="35000"/>
                </a:schemeClr>
              </a:solidFill>
            </a:endParaRPr>
          </a:p>
        </p:txBody>
      </p:sp>
    </p:spTree>
    <p:extLst>
      <p:ext uri="{BB962C8B-B14F-4D97-AF65-F5344CB8AC3E}">
        <p14:creationId xmlns:p14="http://schemas.microsoft.com/office/powerpoint/2010/main" val="4252267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5"/>
          <p:cNvSpPr>
            <a:spLocks noGrp="1"/>
          </p:cNvSpPr>
          <p:nvPr/>
        </p:nvSpPr>
        <p:spPr>
          <a:xfrm>
            <a:off x="1316736" y="691896"/>
            <a:ext cx="9198864" cy="567232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endParaRPr lang="sk-SK" dirty="0" smtClean="0"/>
          </a:p>
          <a:p>
            <a:pPr marL="0" indent="0" algn="ctr">
              <a:buNone/>
            </a:pPr>
            <a:r>
              <a:rPr lang="sk-SK" dirty="0" smtClean="0"/>
              <a:t>3.1415926535  8979323846 2643383279  5028841971 6939937510</a:t>
            </a:r>
          </a:p>
          <a:p>
            <a:pPr marL="0" indent="0" algn="ctr">
              <a:buNone/>
            </a:pPr>
            <a:endParaRPr lang="sk-SK" dirty="0"/>
          </a:p>
          <a:p>
            <a:pPr marL="0" indent="0" algn="ctr">
              <a:buNone/>
            </a:pPr>
            <a:r>
              <a:rPr lang="sk-SK" i="1" dirty="0" smtClean="0"/>
              <a:t>„Jak a </a:t>
            </a:r>
            <a:r>
              <a:rPr lang="sk-SK" i="1" dirty="0" err="1" smtClean="0"/>
              <a:t>proč</a:t>
            </a:r>
            <a:r>
              <a:rPr lang="sk-SK" i="1" dirty="0" smtClean="0"/>
              <a:t> </a:t>
            </a:r>
            <a:r>
              <a:rPr lang="sk-SK" i="1" dirty="0" err="1" smtClean="0"/>
              <a:t>a</a:t>
            </a:r>
            <a:r>
              <a:rPr lang="sk-SK" i="1" dirty="0" smtClean="0"/>
              <a:t> </a:t>
            </a:r>
            <a:r>
              <a:rPr lang="sk-SK" i="1" dirty="0" err="1" smtClean="0"/>
              <a:t>odkdy</a:t>
            </a:r>
            <a:r>
              <a:rPr lang="sk-SK" i="1" dirty="0" smtClean="0"/>
              <a:t> </a:t>
            </a:r>
            <a:r>
              <a:rPr lang="sk-SK" i="1" dirty="0" err="1" smtClean="0"/>
              <a:t>zamýšlíte</a:t>
            </a:r>
            <a:r>
              <a:rPr lang="sk-SK" i="1" dirty="0" smtClean="0"/>
              <a:t> tu vraždu </a:t>
            </a:r>
            <a:r>
              <a:rPr lang="sk-SK" i="1" dirty="0" err="1" smtClean="0"/>
              <a:t>konat</a:t>
            </a:r>
            <a:r>
              <a:rPr lang="sk-SK" i="1" dirty="0" smtClean="0"/>
              <a:t>, </a:t>
            </a:r>
            <a:r>
              <a:rPr lang="sk-SK" i="1" dirty="0" err="1" smtClean="0"/>
              <a:t>můj</a:t>
            </a:r>
            <a:r>
              <a:rPr lang="sk-SK" i="1" dirty="0" smtClean="0"/>
              <a:t> drahý?“</a:t>
            </a:r>
          </a:p>
          <a:p>
            <a:pPr marL="0" indent="0" algn="ctr">
              <a:buNone/>
            </a:pPr>
            <a:r>
              <a:rPr lang="sk-SK" i="1" dirty="0" smtClean="0"/>
              <a:t>„</a:t>
            </a:r>
            <a:r>
              <a:rPr lang="sk-SK" i="1" dirty="0" err="1" smtClean="0"/>
              <a:t>Zaníceně</a:t>
            </a:r>
            <a:r>
              <a:rPr lang="sk-SK" i="1" dirty="0" smtClean="0"/>
              <a:t> nenávidím, </a:t>
            </a:r>
            <a:r>
              <a:rPr lang="sk-SK" i="1" dirty="0" err="1" smtClean="0"/>
              <a:t>urputně</a:t>
            </a:r>
            <a:r>
              <a:rPr lang="sk-SK" i="1" dirty="0" smtClean="0"/>
              <a:t> </a:t>
            </a:r>
            <a:r>
              <a:rPr lang="sk-SK" i="1" dirty="0" err="1" smtClean="0"/>
              <a:t>přemýšlím</a:t>
            </a:r>
            <a:r>
              <a:rPr lang="sk-SK" i="1" dirty="0" smtClean="0"/>
              <a:t>, jak to asi </a:t>
            </a:r>
            <a:r>
              <a:rPr lang="sk-SK" i="1" dirty="0" err="1" smtClean="0"/>
              <a:t>vymyslet</a:t>
            </a:r>
            <a:r>
              <a:rPr lang="sk-SK" i="1" dirty="0" smtClean="0"/>
              <a:t>, milá.  </a:t>
            </a:r>
            <a:r>
              <a:rPr lang="sk-SK" i="1" dirty="0" err="1" smtClean="0"/>
              <a:t>Napřed</a:t>
            </a:r>
            <a:r>
              <a:rPr lang="sk-SK" i="1" dirty="0" smtClean="0"/>
              <a:t> </a:t>
            </a:r>
            <a:r>
              <a:rPr lang="sk-SK" i="1" dirty="0" err="1" smtClean="0"/>
              <a:t>se</a:t>
            </a:r>
            <a:r>
              <a:rPr lang="sk-SK" i="1" dirty="0" smtClean="0"/>
              <a:t> musíme včas </a:t>
            </a:r>
            <a:r>
              <a:rPr lang="sk-SK" i="1" dirty="0" err="1" smtClean="0"/>
              <a:t>pro</a:t>
            </a:r>
            <a:r>
              <a:rPr lang="sk-SK" i="1" dirty="0" smtClean="0"/>
              <a:t> ten </a:t>
            </a:r>
            <a:r>
              <a:rPr lang="sk-SK" i="1" dirty="0" err="1" smtClean="0"/>
              <a:t>přetěžký</a:t>
            </a:r>
            <a:r>
              <a:rPr lang="sk-SK" i="1" dirty="0" smtClean="0"/>
              <a:t>, jak </a:t>
            </a:r>
            <a:r>
              <a:rPr lang="sk-SK" i="1" dirty="0" err="1" smtClean="0"/>
              <a:t>se</a:t>
            </a:r>
            <a:r>
              <a:rPr lang="sk-SK" i="1" dirty="0" smtClean="0"/>
              <a:t> ukázalo riskantní, </a:t>
            </a:r>
            <a:r>
              <a:rPr lang="sk-SK" i="1" dirty="0" err="1" smtClean="0"/>
              <a:t>záměr</a:t>
            </a:r>
            <a:r>
              <a:rPr lang="sk-SK" i="1" dirty="0" smtClean="0"/>
              <a:t> </a:t>
            </a:r>
            <a:r>
              <a:rPr lang="sk-SK" i="1" dirty="0" err="1" smtClean="0"/>
              <a:t>vyzbrojit</a:t>
            </a:r>
            <a:r>
              <a:rPr lang="sk-SK" i="1" dirty="0" smtClean="0"/>
              <a:t>.  Až </a:t>
            </a:r>
            <a:r>
              <a:rPr lang="sk-SK" i="1" dirty="0" err="1" smtClean="0"/>
              <a:t>následně</a:t>
            </a:r>
            <a:r>
              <a:rPr lang="sk-SK" i="1" dirty="0" smtClean="0"/>
              <a:t> </a:t>
            </a:r>
            <a:r>
              <a:rPr lang="sk-SK" i="1" dirty="0" err="1" smtClean="0"/>
              <a:t>připojit</a:t>
            </a:r>
            <a:r>
              <a:rPr lang="sk-SK" i="1" dirty="0" smtClean="0"/>
              <a:t> činy a </a:t>
            </a:r>
            <a:r>
              <a:rPr lang="sk-SK" i="1" dirty="0" err="1" smtClean="0"/>
              <a:t>pamatovat</a:t>
            </a:r>
            <a:r>
              <a:rPr lang="sk-SK" i="1" dirty="0" smtClean="0"/>
              <a:t> zároveň i </a:t>
            </a:r>
            <a:r>
              <a:rPr lang="sk-SK" i="1" dirty="0" err="1" smtClean="0"/>
              <a:t>všecky</a:t>
            </a:r>
            <a:r>
              <a:rPr lang="sk-SK" i="1" dirty="0" smtClean="0"/>
              <a:t> okolnosti, jež </a:t>
            </a:r>
            <a:r>
              <a:rPr lang="sk-SK" i="1" dirty="0" err="1" smtClean="0"/>
              <a:t>překážejí</a:t>
            </a:r>
            <a:r>
              <a:rPr lang="sk-SK" i="1" dirty="0"/>
              <a:t> </a:t>
            </a:r>
            <a:r>
              <a:rPr lang="sk-SK" i="1" dirty="0" err="1" smtClean="0"/>
              <a:t>provedení</a:t>
            </a:r>
            <a:r>
              <a:rPr lang="sk-SK" i="1" dirty="0" smtClean="0"/>
              <a:t> tak mrzkého, </a:t>
            </a:r>
            <a:r>
              <a:rPr lang="sk-SK" i="1" dirty="0" err="1" smtClean="0"/>
              <a:t>téměr</a:t>
            </a:r>
            <a:r>
              <a:rPr lang="sk-SK" i="1" dirty="0" smtClean="0"/>
              <a:t> i </a:t>
            </a:r>
            <a:r>
              <a:rPr lang="sk-SK" i="1" dirty="0" err="1" smtClean="0"/>
              <a:t>nelidského</a:t>
            </a:r>
            <a:r>
              <a:rPr lang="sk-SK" i="1" dirty="0" smtClean="0"/>
              <a:t> úkonu – </a:t>
            </a:r>
            <a:r>
              <a:rPr lang="sk-SK" i="1" dirty="0" err="1" smtClean="0"/>
              <a:t>zabíjení</a:t>
            </a:r>
            <a:r>
              <a:rPr lang="sk-SK" i="1" dirty="0" smtClean="0"/>
              <a:t>.“ </a:t>
            </a:r>
          </a:p>
          <a:p>
            <a:pPr marL="0" indent="0" algn="ctr">
              <a:buNone/>
            </a:pPr>
            <a:endParaRPr lang="sk-SK" i="1" dirty="0"/>
          </a:p>
          <a:p>
            <a:pPr marL="0" indent="0" algn="ctr">
              <a:buNone/>
            </a:pPr>
            <a:r>
              <a:rPr lang="sk-SK" sz="1600" dirty="0" smtClean="0">
                <a:solidFill>
                  <a:schemeClr val="tx2"/>
                </a:solidFill>
              </a:rPr>
              <a:t>(</a:t>
            </a:r>
            <a:r>
              <a:rPr lang="sk-SK" sz="1600" dirty="0" err="1" smtClean="0">
                <a:solidFill>
                  <a:schemeClr val="tx2"/>
                </a:solidFill>
              </a:rPr>
              <a:t>studenti</a:t>
            </a:r>
            <a:r>
              <a:rPr lang="sk-SK" sz="1600" dirty="0" smtClean="0">
                <a:solidFill>
                  <a:schemeClr val="tx2"/>
                </a:solidFill>
              </a:rPr>
              <a:t> MFF UK)</a:t>
            </a:r>
            <a:endParaRPr lang="sk-SK" sz="1600" dirty="0">
              <a:solidFill>
                <a:schemeClr val="tx2"/>
              </a:solidFill>
            </a:endParaRPr>
          </a:p>
        </p:txBody>
      </p:sp>
    </p:spTree>
    <p:extLst>
      <p:ext uri="{BB962C8B-B14F-4D97-AF65-F5344CB8AC3E}">
        <p14:creationId xmlns:p14="http://schemas.microsoft.com/office/powerpoint/2010/main" val="226615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4904"/>
            <a:ext cx="10515600" cy="810038"/>
          </a:xfrm>
        </p:spPr>
        <p:txBody>
          <a:bodyPr>
            <a:normAutofit fontScale="90000"/>
          </a:bodyPr>
          <a:lstStyle/>
          <a:p>
            <a:pPr algn="ctr"/>
            <a:r>
              <a:rPr lang="cs-CZ" dirty="0" smtClean="0"/>
              <a:t>Raymond </a:t>
            </a:r>
            <a:r>
              <a:rPr lang="cs-CZ" dirty="0" err="1" smtClean="0"/>
              <a:t>Queneau</a:t>
            </a:r>
            <a:r>
              <a:rPr lang="cs-CZ" dirty="0"/>
              <a:t> (</a:t>
            </a:r>
            <a:r>
              <a:rPr lang="cs-CZ" dirty="0" smtClean="0"/>
              <a:t>1903–1976)</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67822"/>
            <a:ext cx="3815605" cy="4877530"/>
          </a:xfrm>
        </p:spPr>
      </p:pic>
      <p:sp>
        <p:nvSpPr>
          <p:cNvPr id="6" name="Zástupný symbol pro obsah 2"/>
          <p:cNvSpPr txBox="1">
            <a:spLocks/>
          </p:cNvSpPr>
          <p:nvPr/>
        </p:nvSpPr>
        <p:spPr>
          <a:xfrm>
            <a:off x="5989320" y="1825625"/>
            <a:ext cx="53644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t>Romány</a:t>
            </a:r>
          </a:p>
          <a:p>
            <a:pPr lvl="1"/>
            <a:r>
              <a:rPr lang="cs-CZ" dirty="0" smtClean="0"/>
              <a:t>Svízel (1933)</a:t>
            </a:r>
          </a:p>
          <a:p>
            <a:pPr lvl="1"/>
            <a:r>
              <a:rPr lang="cs-CZ" dirty="0" smtClean="0"/>
              <a:t>Ikarův let (1968)</a:t>
            </a:r>
          </a:p>
          <a:p>
            <a:pPr lvl="1"/>
            <a:r>
              <a:rPr lang="cs-CZ" dirty="0" err="1" smtClean="0"/>
              <a:t>Zazi</a:t>
            </a:r>
            <a:r>
              <a:rPr lang="cs-CZ" dirty="0" smtClean="0"/>
              <a:t> v metru (1959)</a:t>
            </a:r>
          </a:p>
          <a:p>
            <a:r>
              <a:rPr lang="cs-CZ" dirty="0" smtClean="0"/>
              <a:t>Poesie</a:t>
            </a:r>
          </a:p>
          <a:p>
            <a:pPr lvl="1"/>
            <a:r>
              <a:rPr lang="cs-CZ" dirty="0" smtClean="0"/>
              <a:t>Malá příruční kosmologie (1950)</a:t>
            </a:r>
          </a:p>
          <a:p>
            <a:pPr lvl="1"/>
            <a:r>
              <a:rPr lang="cs-CZ" dirty="0" smtClean="0"/>
              <a:t>Stylistická cvičení (1947)</a:t>
            </a:r>
          </a:p>
          <a:p>
            <a:pPr lvl="1"/>
            <a:r>
              <a:rPr lang="cs-CZ" dirty="0" smtClean="0"/>
              <a:t>Sto tisíc miliard básní (1961) </a:t>
            </a:r>
          </a:p>
          <a:p>
            <a:pPr lvl="1"/>
            <a:endParaRPr lang="cs-CZ" dirty="0" smtClean="0"/>
          </a:p>
          <a:p>
            <a:pPr lvl="1"/>
            <a:endParaRPr lang="cs-CZ" dirty="0" smtClean="0"/>
          </a:p>
          <a:p>
            <a:pPr lvl="1"/>
            <a:endParaRPr lang="cs-CZ" dirty="0"/>
          </a:p>
          <a:p>
            <a:pPr lvl="1"/>
            <a:endParaRPr lang="cs-CZ" dirty="0"/>
          </a:p>
        </p:txBody>
      </p:sp>
    </p:spTree>
    <p:extLst>
      <p:ext uri="{BB962C8B-B14F-4D97-AF65-F5344CB8AC3E}">
        <p14:creationId xmlns:p14="http://schemas.microsoft.com/office/powerpoint/2010/main" val="405026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7784"/>
            <a:ext cx="10515600" cy="914400"/>
          </a:xfrm>
        </p:spPr>
        <p:txBody>
          <a:bodyPr>
            <a:normAutofit fontScale="90000"/>
          </a:bodyPr>
          <a:lstStyle/>
          <a:p>
            <a:pPr algn="ctr"/>
            <a:r>
              <a:rPr lang="cs-CZ" dirty="0" smtClean="0"/>
              <a:t>Raymond </a:t>
            </a:r>
            <a:r>
              <a:rPr lang="cs-CZ" dirty="0" err="1" smtClean="0"/>
              <a:t>Queneau</a:t>
            </a:r>
            <a:r>
              <a:rPr lang="cs-CZ" dirty="0" smtClean="0"/>
              <a:t/>
            </a:r>
            <a:br>
              <a:rPr lang="cs-CZ" dirty="0" smtClean="0"/>
            </a:br>
            <a:r>
              <a:rPr lang="cs-CZ" i="1" dirty="0" smtClean="0"/>
              <a:t>Stylistická cvičení</a:t>
            </a:r>
            <a:endParaRPr lang="cs-CZ" dirty="0"/>
          </a:p>
        </p:txBody>
      </p:sp>
      <p:sp>
        <p:nvSpPr>
          <p:cNvPr id="3" name="Zástupný symbol pro obsah 2"/>
          <p:cNvSpPr>
            <a:spLocks noGrp="1"/>
          </p:cNvSpPr>
          <p:nvPr>
            <p:ph idx="1"/>
          </p:nvPr>
        </p:nvSpPr>
        <p:spPr>
          <a:xfrm>
            <a:off x="1321308" y="1834768"/>
            <a:ext cx="9549384" cy="4566031"/>
          </a:xfrm>
        </p:spPr>
        <p:txBody>
          <a:bodyPr>
            <a:normAutofit lnSpcReduction="10000"/>
          </a:bodyPr>
          <a:lstStyle/>
          <a:p>
            <a:pPr marL="0" indent="0">
              <a:buNone/>
            </a:pPr>
            <a:r>
              <a:rPr lang="cs-CZ" b="1" i="1" dirty="0" smtClean="0"/>
              <a:t>	</a:t>
            </a:r>
            <a:r>
              <a:rPr lang="cs-CZ" sz="3100" b="1" i="1" dirty="0" smtClean="0"/>
              <a:t>Záznam</a:t>
            </a:r>
          </a:p>
          <a:p>
            <a:pPr marL="0" indent="0">
              <a:buNone/>
            </a:pPr>
            <a:endParaRPr lang="cs-CZ" b="1" i="1" dirty="0"/>
          </a:p>
          <a:p>
            <a:pPr marL="0" indent="0" algn="just">
              <a:buNone/>
            </a:pPr>
            <a:r>
              <a:rPr lang="cs-CZ" dirty="0" smtClean="0"/>
              <a:t>	Polední špička na lince S. Zhruba šestadvacetiletý týpek, měkký klobouk, místo stuhy ozdobný prýmek, dlouhý krk. Všeobecná tlačenice. Týpek se rozčiluje na svého souseda. Vyčítá mu, že do něj vráží. Plačtivý tón, snaha o důraznost. Nato zahlédne volné místo a v tu ránu se k němu vrhne. </a:t>
            </a:r>
          </a:p>
          <a:p>
            <a:pPr marL="0" indent="0" algn="just">
              <a:buNone/>
            </a:pPr>
            <a:r>
              <a:rPr lang="cs-CZ" dirty="0" smtClean="0"/>
              <a:t>	O dvě hodiny později ho potkávám na Římském nádvoří před nádvořím Saint-Lazare. Prochází se s kamarádem, ten mu říká: „Měl by sis nechat semhle přišít knoflík.“ Ukazuje kam (na výstřih) a vysvětluje proč. </a:t>
            </a:r>
          </a:p>
        </p:txBody>
      </p:sp>
    </p:spTree>
    <p:extLst>
      <p:ext uri="{BB962C8B-B14F-4D97-AF65-F5344CB8AC3E}">
        <p14:creationId xmlns:p14="http://schemas.microsoft.com/office/powerpoint/2010/main" val="253116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7784"/>
            <a:ext cx="10515600" cy="914400"/>
          </a:xfrm>
        </p:spPr>
        <p:txBody>
          <a:bodyPr>
            <a:normAutofit fontScale="90000"/>
          </a:bodyPr>
          <a:lstStyle/>
          <a:p>
            <a:pPr algn="ctr"/>
            <a:r>
              <a:rPr lang="cs-CZ" dirty="0" smtClean="0"/>
              <a:t>Raymond </a:t>
            </a:r>
            <a:r>
              <a:rPr lang="cs-CZ" dirty="0" err="1" smtClean="0"/>
              <a:t>Queneau</a:t>
            </a:r>
            <a:r>
              <a:rPr lang="cs-CZ" dirty="0" smtClean="0"/>
              <a:t/>
            </a:r>
            <a:br>
              <a:rPr lang="cs-CZ" dirty="0" smtClean="0"/>
            </a:br>
            <a:r>
              <a:rPr lang="cs-CZ" i="1" dirty="0" smtClean="0"/>
              <a:t>Stylistická cvičení</a:t>
            </a:r>
            <a:endParaRPr lang="cs-CZ" dirty="0"/>
          </a:p>
        </p:txBody>
      </p:sp>
      <p:sp>
        <p:nvSpPr>
          <p:cNvPr id="3" name="Zástupný symbol pro obsah 2"/>
          <p:cNvSpPr>
            <a:spLocks noGrp="1"/>
          </p:cNvSpPr>
          <p:nvPr>
            <p:ph idx="1"/>
          </p:nvPr>
        </p:nvSpPr>
        <p:spPr>
          <a:xfrm>
            <a:off x="1321308" y="1834768"/>
            <a:ext cx="9549384" cy="4776344"/>
          </a:xfrm>
        </p:spPr>
        <p:txBody>
          <a:bodyPr>
            <a:normAutofit fontScale="92500" lnSpcReduction="10000"/>
          </a:bodyPr>
          <a:lstStyle/>
          <a:p>
            <a:pPr marL="0" indent="0">
              <a:buNone/>
            </a:pPr>
            <a:r>
              <a:rPr lang="cs-CZ" b="1" i="1" dirty="0" smtClean="0"/>
              <a:t>	</a:t>
            </a:r>
            <a:r>
              <a:rPr lang="cs-CZ" sz="3100" b="1" i="1" dirty="0" smtClean="0"/>
              <a:t>Sen</a:t>
            </a:r>
          </a:p>
          <a:p>
            <a:pPr marL="0" indent="0">
              <a:buNone/>
            </a:pPr>
            <a:endParaRPr lang="cs-CZ" b="1" i="1" dirty="0"/>
          </a:p>
          <a:p>
            <a:pPr marL="0" indent="0" algn="just">
              <a:buNone/>
            </a:pPr>
            <a:r>
              <a:rPr lang="cs-CZ" dirty="0" smtClean="0"/>
              <a:t>	V perleťové mlze, jež mne obklopovala, se pohybovaly nejasné postavy. Jedna z nich záhy nabyla podoby mladého muže, jehož dlouhý krk dával tušit hádavé a zbabělé ledví. Na klobouku měl místo stuhy provázek. Usoudil jsem, že se hašteří se svým sousedem, jemuž jsem pohříchu neviděl do obličeje. Nato se mladý muž, jakoby jat náhlým strachem, rozplynul v temné chodbě. </a:t>
            </a:r>
          </a:p>
          <a:p>
            <a:pPr marL="0" indent="0" algn="just">
              <a:buNone/>
            </a:pPr>
            <a:r>
              <a:rPr lang="cs-CZ" dirty="0" smtClean="0"/>
              <a:t>	Později se mi ještě zdálo, že se nanovo zhmotnil v plném slunci před nádražím Saint Lazare. Kdosi mu říkal: „měl by sis semhle nechat přišít knoflík.“</a:t>
            </a:r>
          </a:p>
          <a:p>
            <a:pPr marL="0" indent="0" algn="just">
              <a:buNone/>
            </a:pPr>
            <a:r>
              <a:rPr lang="cs-CZ" dirty="0" smtClean="0"/>
              <a:t>	A tu jsem procitl.  </a:t>
            </a:r>
          </a:p>
        </p:txBody>
      </p:sp>
    </p:spTree>
    <p:extLst>
      <p:ext uri="{BB962C8B-B14F-4D97-AF65-F5344CB8AC3E}">
        <p14:creationId xmlns:p14="http://schemas.microsoft.com/office/powerpoint/2010/main" val="1373748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txBox="1">
            <a:spLocks/>
          </p:cNvSpPr>
          <p:nvPr/>
        </p:nvSpPr>
        <p:spPr>
          <a:xfrm>
            <a:off x="6589776" y="524256"/>
            <a:ext cx="4108704" cy="651662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i="1" dirty="0" smtClean="0"/>
              <a:t>	</a:t>
            </a:r>
            <a:r>
              <a:rPr lang="cs-CZ" sz="3100" b="1" i="1" dirty="0" smtClean="0"/>
              <a:t>Alexandríny</a:t>
            </a:r>
          </a:p>
          <a:p>
            <a:pPr marL="0" indent="0">
              <a:buFont typeface="Arial" panose="020B0604020202020204" pitchFamily="34" charset="0"/>
              <a:buNone/>
            </a:pPr>
            <a:endParaRPr lang="cs-CZ" b="1" i="1" dirty="0" smtClean="0"/>
          </a:p>
          <a:p>
            <a:pPr marL="0" indent="0" algn="just">
              <a:buFont typeface="Arial" panose="020B0604020202020204" pitchFamily="34" charset="0"/>
              <a:buNone/>
            </a:pPr>
            <a:r>
              <a:rPr lang="cs-CZ" dirty="0" smtClean="0"/>
              <a:t>Mocný dav občanů tísnil se toho dne</a:t>
            </a:r>
          </a:p>
          <a:p>
            <a:pPr marL="0" indent="0" algn="just">
              <a:buFont typeface="Arial" panose="020B0604020202020204" pitchFamily="34" charset="0"/>
              <a:buNone/>
            </a:pPr>
            <a:r>
              <a:rPr lang="cs-CZ" dirty="0" smtClean="0"/>
              <a:t>v autobusu S (na zadní plošině).</a:t>
            </a:r>
          </a:p>
          <a:p>
            <a:pPr marL="0" indent="0" algn="just">
              <a:buFont typeface="Arial" panose="020B0604020202020204" pitchFamily="34" charset="0"/>
              <a:buNone/>
            </a:pPr>
            <a:r>
              <a:rPr lang="cs-CZ" dirty="0" smtClean="0"/>
              <a:t>V tom shluku rozličném postával mladý </a:t>
            </a:r>
            <a:r>
              <a:rPr lang="cs-CZ" dirty="0" err="1" smtClean="0"/>
              <a:t>ka</a:t>
            </a:r>
            <a:r>
              <a:rPr lang="cs-CZ" dirty="0" smtClean="0"/>
              <a:t>-</a:t>
            </a:r>
          </a:p>
          <a:p>
            <a:pPr marL="0" indent="0" algn="just">
              <a:buFont typeface="Arial" panose="020B0604020202020204" pitchFamily="34" charset="0"/>
              <a:buNone/>
            </a:pPr>
            <a:r>
              <a:rPr lang="cs-CZ" dirty="0" err="1" smtClean="0"/>
              <a:t>čaba</a:t>
            </a:r>
            <a:r>
              <a:rPr lang="cs-CZ" dirty="0" smtClean="0"/>
              <a:t>, střevo, kašpar, </a:t>
            </a:r>
            <a:r>
              <a:rPr lang="cs-CZ" dirty="0" err="1" smtClean="0"/>
              <a:t>trotl</a:t>
            </a:r>
            <a:r>
              <a:rPr lang="cs-CZ" dirty="0" smtClean="0"/>
              <a:t> a halama. </a:t>
            </a:r>
          </a:p>
          <a:p>
            <a:pPr marL="0" indent="0" algn="just">
              <a:buFont typeface="Arial" panose="020B0604020202020204" pitchFamily="34" charset="0"/>
              <a:buNone/>
            </a:pPr>
            <a:r>
              <a:rPr lang="cs-CZ" dirty="0" smtClean="0"/>
              <a:t>Na hlavě klobouk měl, a hrůzný požerák</a:t>
            </a:r>
          </a:p>
          <a:p>
            <a:pPr marL="0" indent="0" algn="just">
              <a:buFont typeface="Arial" panose="020B0604020202020204" pitchFamily="34" charset="0"/>
              <a:buNone/>
            </a:pPr>
            <a:r>
              <a:rPr lang="cs-CZ" dirty="0" smtClean="0"/>
              <a:t>a přidušený hlas; a rudý byl jak mák. </a:t>
            </a:r>
          </a:p>
          <a:p>
            <a:pPr marL="0" indent="0" algn="just">
              <a:buFont typeface="Arial" panose="020B0604020202020204" pitchFamily="34" charset="0"/>
              <a:buNone/>
            </a:pPr>
            <a:r>
              <a:rPr lang="cs-CZ" dirty="0" smtClean="0"/>
              <a:t>Ubohý lidský červ! Hlásal tam veřejně, </a:t>
            </a:r>
          </a:p>
          <a:p>
            <a:pPr marL="0" indent="0" algn="just">
              <a:buFont typeface="Arial" panose="020B0604020202020204" pitchFamily="34" charset="0"/>
              <a:buNone/>
            </a:pPr>
            <a:r>
              <a:rPr lang="cs-CZ" dirty="0" smtClean="0"/>
              <a:t>že pán vedle něj prý chová se ležérně;</a:t>
            </a:r>
          </a:p>
          <a:p>
            <a:pPr marL="0" indent="0" algn="just">
              <a:buFont typeface="Arial" panose="020B0604020202020204" pitchFamily="34" charset="0"/>
              <a:buNone/>
            </a:pPr>
            <a:r>
              <a:rPr lang="cs-CZ" dirty="0" smtClean="0"/>
              <a:t>že život ztrpčuje mu bolest mučivá</a:t>
            </a:r>
          </a:p>
          <a:p>
            <a:pPr marL="0" indent="0" algn="just">
              <a:buFont typeface="Arial" panose="020B0604020202020204" pitchFamily="34" charset="0"/>
              <a:buNone/>
            </a:pPr>
            <a:r>
              <a:rPr lang="cs-CZ" dirty="0" smtClean="0"/>
              <a:t>a nemá v úmyslu být zdupán zaživa.</a:t>
            </a:r>
          </a:p>
          <a:p>
            <a:pPr marL="0" indent="0" algn="just">
              <a:buFont typeface="Arial" panose="020B0604020202020204" pitchFamily="34" charset="0"/>
              <a:buNone/>
            </a:pPr>
            <a:r>
              <a:rPr lang="cs-CZ" dirty="0" smtClean="0"/>
              <a:t>Pán, takto obviněn, že chlípník je a ras, </a:t>
            </a:r>
          </a:p>
          <a:p>
            <a:pPr marL="0" indent="0" algn="just">
              <a:buFont typeface="Arial" panose="020B0604020202020204" pitchFamily="34" charset="0"/>
              <a:buNone/>
            </a:pPr>
            <a:r>
              <a:rPr lang="cs-CZ" dirty="0" smtClean="0"/>
              <a:t>jej ku podivu všech nechtěl vzít na potaz</a:t>
            </a:r>
          </a:p>
          <a:p>
            <a:pPr marL="0" indent="0" algn="just">
              <a:buFont typeface="Arial" panose="020B0604020202020204" pitchFamily="34" charset="0"/>
              <a:buNone/>
            </a:pPr>
            <a:r>
              <a:rPr lang="cs-CZ" dirty="0" smtClean="0"/>
              <a:t>a mladík, zaskočen, zběsilý již cele, </a:t>
            </a:r>
          </a:p>
          <a:p>
            <a:pPr marL="0" indent="0" algn="just">
              <a:buFont typeface="Arial" panose="020B0604020202020204" pitchFamily="34" charset="0"/>
              <a:buNone/>
            </a:pPr>
            <a:r>
              <a:rPr lang="cs-CZ" dirty="0" smtClean="0"/>
              <a:t>prchl proklínaje svého prznitele. </a:t>
            </a:r>
          </a:p>
          <a:p>
            <a:pPr marL="0" indent="0" algn="just">
              <a:buFont typeface="Arial" panose="020B0604020202020204" pitchFamily="34" charset="0"/>
              <a:buNone/>
            </a:pPr>
            <a:r>
              <a:rPr lang="cs-CZ" dirty="0" smtClean="0"/>
              <a:t>Když vracel jsem se zpět poobědvav krátce, </a:t>
            </a:r>
          </a:p>
          <a:p>
            <a:pPr marL="0" indent="0" algn="just">
              <a:buFont typeface="Arial" panose="020B0604020202020204" pitchFamily="34" charset="0"/>
              <a:buNone/>
            </a:pPr>
            <a:r>
              <a:rPr lang="cs-CZ" dirty="0" smtClean="0"/>
              <a:t>zahlédl jsem tu věc v doprovodu rádce. </a:t>
            </a:r>
          </a:p>
          <a:p>
            <a:pPr marL="0" indent="0" algn="just">
              <a:buFont typeface="Arial" panose="020B0604020202020204" pitchFamily="34" charset="0"/>
              <a:buNone/>
            </a:pPr>
            <a:r>
              <a:rPr lang="cs-CZ" dirty="0" smtClean="0"/>
              <a:t>Po římském nádvoří vláčeli se spolu</a:t>
            </a:r>
          </a:p>
          <a:p>
            <a:pPr marL="0" indent="0" algn="just">
              <a:buFont typeface="Arial" panose="020B0604020202020204" pitchFamily="34" charset="0"/>
              <a:buNone/>
            </a:pPr>
            <a:r>
              <a:rPr lang="cs-CZ" dirty="0" smtClean="0"/>
              <a:t>drahný čas marníce v malicherném sporu. </a:t>
            </a:r>
            <a:endParaRPr lang="cs-CZ" dirty="0" smtClean="0"/>
          </a:p>
        </p:txBody>
      </p:sp>
      <p:sp>
        <p:nvSpPr>
          <p:cNvPr id="8" name="Zástupný symbol pro obsah 2"/>
          <p:cNvSpPr txBox="1">
            <a:spLocks/>
          </p:cNvSpPr>
          <p:nvPr/>
        </p:nvSpPr>
        <p:spPr>
          <a:xfrm>
            <a:off x="1072896" y="341376"/>
            <a:ext cx="4108704" cy="651662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i="1" dirty="0" smtClean="0"/>
              <a:t>	</a:t>
            </a:r>
            <a:r>
              <a:rPr lang="cs-CZ" sz="3100" b="1" i="1" dirty="0" smtClean="0"/>
              <a:t>Sonet</a:t>
            </a:r>
          </a:p>
          <a:p>
            <a:pPr marL="0" indent="0">
              <a:buFont typeface="Arial" panose="020B0604020202020204" pitchFamily="34" charset="0"/>
              <a:buNone/>
            </a:pPr>
            <a:endParaRPr lang="cs-CZ" b="1" i="1" dirty="0" smtClean="0"/>
          </a:p>
          <a:p>
            <a:pPr marL="0" indent="0" algn="just">
              <a:buFont typeface="Arial" panose="020B0604020202020204" pitchFamily="34" charset="0"/>
              <a:buNone/>
            </a:pPr>
            <a:r>
              <a:rPr lang="cs-CZ" dirty="0" smtClean="0"/>
              <a:t>Jakýs hejsek s bouřkou na hlavě malé, </a:t>
            </a:r>
          </a:p>
          <a:p>
            <a:pPr marL="0" indent="0" algn="just">
              <a:buFont typeface="Arial" panose="020B0604020202020204" pitchFamily="34" charset="0"/>
              <a:buNone/>
            </a:pPr>
            <a:r>
              <a:rPr lang="cs-CZ" dirty="0" smtClean="0"/>
              <a:t>Neduživý jak sedm bídných let,</a:t>
            </a:r>
          </a:p>
          <a:p>
            <a:pPr marL="0" indent="0" algn="just">
              <a:buFont typeface="Arial" panose="020B0604020202020204" pitchFamily="34" charset="0"/>
              <a:buNone/>
            </a:pPr>
            <a:r>
              <a:rPr lang="cs-CZ" dirty="0" smtClean="0"/>
              <a:t>Šíje trudné a mnohých jiných běd</a:t>
            </a:r>
          </a:p>
          <a:p>
            <a:pPr marL="0" indent="0" algn="just">
              <a:buFont typeface="Arial" panose="020B0604020202020204" pitchFamily="34" charset="0"/>
              <a:buNone/>
            </a:pPr>
            <a:r>
              <a:rPr lang="cs-CZ" dirty="0" smtClean="0"/>
              <a:t>Na příjezd linky čeká neurvale.</a:t>
            </a:r>
          </a:p>
          <a:p>
            <a:pPr marL="0" indent="0" algn="just">
              <a:buFont typeface="Arial" panose="020B0604020202020204" pitchFamily="34" charset="0"/>
              <a:buNone/>
            </a:pPr>
            <a:endParaRPr lang="cs-CZ" dirty="0" smtClean="0"/>
          </a:p>
          <a:p>
            <a:pPr marL="0" indent="0" algn="just">
              <a:buFont typeface="Arial" panose="020B0604020202020204" pitchFamily="34" charset="0"/>
              <a:buNone/>
            </a:pPr>
            <a:r>
              <a:rPr lang="cs-CZ" dirty="0" smtClean="0"/>
              <a:t>Vůz přepravní zastaví okázale</a:t>
            </a:r>
          </a:p>
          <a:p>
            <a:pPr marL="0" indent="0" algn="just">
              <a:buFont typeface="Arial" panose="020B0604020202020204" pitchFamily="34" charset="0"/>
              <a:buNone/>
            </a:pPr>
            <a:r>
              <a:rPr lang="cs-CZ" dirty="0" smtClean="0"/>
              <a:t>Při chodníku, jak míjí orlů let, </a:t>
            </a:r>
          </a:p>
          <a:p>
            <a:pPr marL="0" indent="0" algn="just">
              <a:buFont typeface="Arial" panose="020B0604020202020204" pitchFamily="34" charset="0"/>
              <a:buNone/>
            </a:pPr>
            <a:r>
              <a:rPr lang="cs-CZ" dirty="0" smtClean="0"/>
              <a:t>Přibrzdiv prudce. Tu výrostek hned</a:t>
            </a:r>
          </a:p>
          <a:p>
            <a:pPr marL="0" indent="0" algn="just">
              <a:buFont typeface="Arial" panose="020B0604020202020204" pitchFamily="34" charset="0"/>
              <a:buNone/>
            </a:pPr>
            <a:r>
              <a:rPr lang="cs-CZ" dirty="0" smtClean="0"/>
              <a:t>Méně dravým občanům dává vale. </a:t>
            </a:r>
          </a:p>
          <a:p>
            <a:pPr marL="0" indent="0" algn="just">
              <a:buFont typeface="Arial" panose="020B0604020202020204" pitchFamily="34" charset="0"/>
              <a:buNone/>
            </a:pPr>
            <a:endParaRPr lang="cs-CZ" dirty="0" smtClean="0"/>
          </a:p>
          <a:p>
            <a:pPr marL="0" indent="0" algn="just">
              <a:buFont typeface="Arial" panose="020B0604020202020204" pitchFamily="34" charset="0"/>
              <a:buNone/>
            </a:pPr>
            <a:r>
              <a:rPr lang="cs-CZ" dirty="0" smtClean="0"/>
              <a:t>Žirafí mládě, vizme první sloku, </a:t>
            </a:r>
          </a:p>
          <a:p>
            <a:pPr marL="0" indent="0" algn="just">
              <a:buFont typeface="Arial" panose="020B0604020202020204" pitchFamily="34" charset="0"/>
              <a:buNone/>
            </a:pPr>
            <a:r>
              <a:rPr lang="cs-CZ" dirty="0" smtClean="0"/>
              <a:t>Okřikne muže tuze zlotřilého, </a:t>
            </a:r>
          </a:p>
          <a:p>
            <a:pPr marL="0" indent="0" algn="just">
              <a:buFont typeface="Arial" panose="020B0604020202020204" pitchFamily="34" charset="0"/>
              <a:buNone/>
            </a:pPr>
            <a:r>
              <a:rPr lang="cs-CZ" dirty="0" smtClean="0"/>
              <a:t>Pána, jak praví, přetěžkého kroku.</a:t>
            </a:r>
          </a:p>
          <a:p>
            <a:pPr marL="0" indent="0" algn="just">
              <a:buFont typeface="Arial" panose="020B0604020202020204" pitchFamily="34" charset="0"/>
              <a:buNone/>
            </a:pPr>
            <a:endParaRPr lang="cs-CZ" dirty="0" smtClean="0"/>
          </a:p>
          <a:p>
            <a:pPr marL="0" indent="0" algn="just">
              <a:buFont typeface="Arial" panose="020B0604020202020204" pitchFamily="34" charset="0"/>
              <a:buNone/>
            </a:pPr>
            <a:r>
              <a:rPr lang="cs-CZ" dirty="0" smtClean="0"/>
              <a:t>Však nakonec, když pouhým koutkem oka</a:t>
            </a:r>
          </a:p>
          <a:p>
            <a:pPr marL="0" indent="0" algn="just">
              <a:buFont typeface="Arial" panose="020B0604020202020204" pitchFamily="34" charset="0"/>
              <a:buNone/>
            </a:pPr>
            <a:r>
              <a:rPr lang="cs-CZ" dirty="0" smtClean="0"/>
              <a:t>Zří místo, tu sune své mrzké tělo</a:t>
            </a:r>
          </a:p>
          <a:p>
            <a:pPr marL="0" indent="0" algn="just">
              <a:buFont typeface="Arial" panose="020B0604020202020204" pitchFamily="34" charset="0"/>
              <a:buNone/>
            </a:pPr>
            <a:r>
              <a:rPr lang="cs-CZ" dirty="0" smtClean="0"/>
              <a:t>K němu. Čas plyne. Hovor. Téma klopa.</a:t>
            </a:r>
          </a:p>
          <a:p>
            <a:pPr marL="0" indent="0" algn="just">
              <a:buFont typeface="Arial" panose="020B0604020202020204" pitchFamily="34" charset="0"/>
              <a:buNone/>
            </a:pPr>
            <a:endParaRPr lang="cs-CZ" dirty="0" smtClean="0"/>
          </a:p>
          <a:p>
            <a:pPr marL="0" indent="0" algn="just">
              <a:buFont typeface="Arial" panose="020B0604020202020204" pitchFamily="34" charset="0"/>
              <a:buNone/>
            </a:pPr>
            <a:endParaRPr lang="cs-CZ" dirty="0" smtClean="0"/>
          </a:p>
        </p:txBody>
      </p:sp>
    </p:spTree>
    <p:extLst>
      <p:ext uri="{BB962C8B-B14F-4D97-AF65-F5344CB8AC3E}">
        <p14:creationId xmlns:p14="http://schemas.microsoft.com/office/powerpoint/2010/main" val="325840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3816" y="350520"/>
            <a:ext cx="10515600" cy="1132904"/>
          </a:xfrm>
        </p:spPr>
        <p:txBody>
          <a:bodyPr>
            <a:normAutofit fontScale="90000"/>
          </a:bodyPr>
          <a:lstStyle/>
          <a:p>
            <a:pPr algn="ctr"/>
            <a:r>
              <a:rPr lang="cs-CZ" dirty="0" smtClean="0"/>
              <a:t>Georges </a:t>
            </a:r>
            <a:r>
              <a:rPr lang="cs-CZ" dirty="0" err="1" smtClean="0"/>
              <a:t>Perec</a:t>
            </a:r>
            <a:r>
              <a:rPr lang="cs-CZ" dirty="0" smtClean="0"/>
              <a:t> </a:t>
            </a:r>
            <a:r>
              <a:rPr lang="cs-CZ" dirty="0"/>
              <a:t>(</a:t>
            </a:r>
            <a:r>
              <a:rPr lang="cs-CZ" dirty="0" smtClean="0"/>
              <a:t>1936–1982</a:t>
            </a:r>
            <a:r>
              <a:rPr lang="cs-CZ" dirty="0"/>
              <a: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526" y="1690688"/>
            <a:ext cx="6225510" cy="4143184"/>
          </a:xfrm>
        </p:spPr>
      </p:pic>
      <p:sp>
        <p:nvSpPr>
          <p:cNvPr id="6" name="Zástupný symbol pro obsah 2"/>
          <p:cNvSpPr txBox="1">
            <a:spLocks/>
          </p:cNvSpPr>
          <p:nvPr/>
        </p:nvSpPr>
        <p:spPr>
          <a:xfrm>
            <a:off x="6624036" y="1735456"/>
            <a:ext cx="5391180" cy="461657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smtClean="0"/>
              <a:t>Před </a:t>
            </a:r>
            <a:r>
              <a:rPr lang="cs-CZ" dirty="0" err="1" smtClean="0"/>
              <a:t>OuLiPo</a:t>
            </a:r>
            <a:endParaRPr lang="cs-CZ" dirty="0" smtClean="0"/>
          </a:p>
          <a:p>
            <a:r>
              <a:rPr lang="cs-CZ" i="1" dirty="0" smtClean="0"/>
              <a:t>Věci (1965)</a:t>
            </a:r>
          </a:p>
          <a:p>
            <a:r>
              <a:rPr lang="cs-CZ" i="1" dirty="0" smtClean="0"/>
              <a:t>Co je to tam vzadu za kolo s chrom. řídítky (1966)</a:t>
            </a:r>
            <a:endParaRPr lang="cs-CZ" i="1" dirty="0" smtClean="0"/>
          </a:p>
          <a:p>
            <a:r>
              <a:rPr lang="cs-CZ" i="1" dirty="0" smtClean="0"/>
              <a:t>Člověk</a:t>
            </a:r>
            <a:r>
              <a:rPr lang="cs-CZ" i="1" dirty="0" smtClean="0"/>
              <a:t>, který spí </a:t>
            </a:r>
            <a:r>
              <a:rPr lang="cs-CZ" dirty="0" smtClean="0"/>
              <a:t>(1967</a:t>
            </a:r>
            <a:r>
              <a:rPr lang="cs-CZ" dirty="0" smtClean="0"/>
              <a:t>)</a:t>
            </a:r>
          </a:p>
          <a:p>
            <a:endParaRPr lang="cs-CZ" dirty="0"/>
          </a:p>
          <a:p>
            <a:pPr marL="0" indent="0">
              <a:buNone/>
            </a:pPr>
            <a:r>
              <a:rPr lang="cs-CZ" dirty="0" err="1" smtClean="0"/>
              <a:t>OuLiPo</a:t>
            </a:r>
            <a:endParaRPr lang="cs-CZ" dirty="0" smtClean="0"/>
          </a:p>
          <a:p>
            <a:r>
              <a:rPr lang="cs-CZ" i="1" dirty="0" smtClean="0"/>
              <a:t>La </a:t>
            </a:r>
            <a:r>
              <a:rPr lang="cs-CZ" i="1" dirty="0" err="1" smtClean="0"/>
              <a:t>Disparation</a:t>
            </a:r>
            <a:r>
              <a:rPr lang="cs-CZ" dirty="0" smtClean="0"/>
              <a:t> (1969, </a:t>
            </a:r>
            <a:r>
              <a:rPr lang="cs-CZ" i="1" dirty="0" smtClean="0"/>
              <a:t>Vymazání</a:t>
            </a:r>
            <a:r>
              <a:rPr lang="cs-CZ" dirty="0" smtClean="0"/>
              <a:t>)</a:t>
            </a:r>
          </a:p>
          <a:p>
            <a:r>
              <a:rPr lang="cs-CZ" i="1" dirty="0" smtClean="0"/>
              <a:t>Les </a:t>
            </a:r>
            <a:r>
              <a:rPr lang="cs-CZ" i="1" dirty="0" err="1" smtClean="0"/>
              <a:t>Revenentes</a:t>
            </a:r>
            <a:r>
              <a:rPr lang="cs-CZ" i="1" dirty="0" smtClean="0"/>
              <a:t> </a:t>
            </a:r>
            <a:r>
              <a:rPr lang="cs-CZ" dirty="0" smtClean="0"/>
              <a:t>(1972, </a:t>
            </a:r>
            <a:r>
              <a:rPr lang="cs-CZ" i="1" dirty="0" smtClean="0"/>
              <a:t>Navrátilci</a:t>
            </a:r>
            <a:r>
              <a:rPr lang="cs-CZ" dirty="0" smtClean="0"/>
              <a:t>)</a:t>
            </a:r>
          </a:p>
          <a:p>
            <a:r>
              <a:rPr lang="cs-CZ" i="1" dirty="0"/>
              <a:t>Život, návod k použití</a:t>
            </a:r>
            <a:r>
              <a:rPr lang="cs-CZ" dirty="0"/>
              <a:t> (1978)</a:t>
            </a:r>
          </a:p>
          <a:p>
            <a:r>
              <a:rPr lang="cs-CZ" i="1" dirty="0" smtClean="0"/>
              <a:t>W nebo vzpomínka z dětství </a:t>
            </a:r>
            <a:r>
              <a:rPr lang="cs-CZ" dirty="0" smtClean="0"/>
              <a:t>(1979)</a:t>
            </a:r>
          </a:p>
          <a:p>
            <a:r>
              <a:rPr lang="cs-CZ" i="1" dirty="0" smtClean="0"/>
              <a:t>Kabinet sběratele </a:t>
            </a:r>
            <a:r>
              <a:rPr lang="cs-CZ" dirty="0" smtClean="0"/>
              <a:t>(1979</a:t>
            </a:r>
            <a:r>
              <a:rPr lang="cs-CZ" dirty="0" smtClean="0"/>
              <a:t>)</a:t>
            </a:r>
          </a:p>
          <a:p>
            <a:endParaRPr lang="cs-CZ" dirty="0" smtClean="0"/>
          </a:p>
          <a:p>
            <a:pPr marL="0" indent="0">
              <a:buNone/>
            </a:pPr>
            <a:r>
              <a:rPr lang="cs-CZ" i="1" dirty="0" smtClean="0"/>
              <a:t>„</a:t>
            </a:r>
            <a:r>
              <a:rPr lang="cs-CZ" i="1" dirty="0" smtClean="0"/>
              <a:t>Nikdy jsem nenapsal dvě podobné knížky“</a:t>
            </a:r>
          </a:p>
        </p:txBody>
      </p:sp>
    </p:spTree>
    <p:extLst>
      <p:ext uri="{BB962C8B-B14F-4D97-AF65-F5344CB8AC3E}">
        <p14:creationId xmlns:p14="http://schemas.microsoft.com/office/powerpoint/2010/main" val="3349126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7784"/>
            <a:ext cx="10515600" cy="734568"/>
          </a:xfrm>
        </p:spPr>
        <p:txBody>
          <a:bodyPr>
            <a:normAutofit fontScale="90000"/>
          </a:bodyPr>
          <a:lstStyle/>
          <a:p>
            <a:pPr algn="ctr"/>
            <a:r>
              <a:rPr lang="cs-CZ" dirty="0" smtClean="0"/>
              <a:t>Georges </a:t>
            </a:r>
            <a:r>
              <a:rPr lang="cs-CZ" dirty="0" err="1" smtClean="0"/>
              <a:t>Perec</a:t>
            </a:r>
            <a:r>
              <a:rPr lang="cs-CZ" dirty="0" smtClean="0"/>
              <a:t> – definiční literatura</a:t>
            </a:r>
            <a:endParaRPr lang="cs-CZ" dirty="0"/>
          </a:p>
        </p:txBody>
      </p:sp>
      <p:sp>
        <p:nvSpPr>
          <p:cNvPr id="3" name="Zástupný symbol pro obsah 2"/>
          <p:cNvSpPr>
            <a:spLocks noGrp="1"/>
          </p:cNvSpPr>
          <p:nvPr>
            <p:ph idx="1"/>
          </p:nvPr>
        </p:nvSpPr>
        <p:spPr>
          <a:xfrm>
            <a:off x="838200" y="1914143"/>
            <a:ext cx="10515600" cy="4657345"/>
          </a:xfrm>
        </p:spPr>
        <p:txBody>
          <a:bodyPr/>
          <a:lstStyle/>
          <a:p>
            <a:pPr marL="0" indent="0" algn="ctr">
              <a:buNone/>
            </a:pPr>
            <a:r>
              <a:rPr lang="cs-CZ" i="1" dirty="0" smtClean="0"/>
              <a:t>lidé / se rodí / svobodní</a:t>
            </a:r>
          </a:p>
          <a:p>
            <a:pPr marL="0" indent="0" algn="ctr">
              <a:buNone/>
            </a:pPr>
            <a:r>
              <a:rPr lang="cs-CZ" i="1" dirty="0" smtClean="0"/>
              <a:t>lidské bytosti / vycházejí z lůna matky / nikoli jako vězni nebo otroci</a:t>
            </a:r>
          </a:p>
          <a:p>
            <a:pPr marL="0" indent="0" algn="ctr">
              <a:buNone/>
            </a:pPr>
            <a:r>
              <a:rPr lang="cs-CZ" i="1" dirty="0" err="1" smtClean="0"/>
              <a:t>etc</a:t>
            </a:r>
            <a:r>
              <a:rPr lang="cs-CZ" i="1" dirty="0" smtClean="0"/>
              <a:t>.</a:t>
            </a:r>
          </a:p>
          <a:p>
            <a:pPr marL="0" indent="0" algn="just">
              <a:buNone/>
            </a:pPr>
            <a:endParaRPr lang="cs-CZ" i="1" dirty="0"/>
          </a:p>
          <a:p>
            <a:pPr marL="0" indent="0" algn="just">
              <a:buNone/>
            </a:pPr>
            <a:r>
              <a:rPr lang="cs-CZ" dirty="0" smtClean="0"/>
              <a:t>- zpracujeme-li takto větu, která bude mít ve výchozí pozici </a:t>
            </a:r>
            <a:r>
              <a:rPr lang="cs-CZ" b="1" dirty="0" smtClean="0"/>
              <a:t>šest</a:t>
            </a:r>
            <a:r>
              <a:rPr lang="cs-CZ" dirty="0" smtClean="0"/>
              <a:t> slov, již třetí řádek bude mít slov </a:t>
            </a:r>
            <a:r>
              <a:rPr lang="cs-CZ" b="1" dirty="0" smtClean="0"/>
              <a:t>180</a:t>
            </a:r>
          </a:p>
          <a:p>
            <a:pPr marL="0" indent="0" algn="just">
              <a:buNone/>
            </a:pPr>
            <a:endParaRPr lang="cs-CZ" b="1" dirty="0"/>
          </a:p>
          <a:p>
            <a:pPr marL="0" indent="0" algn="just">
              <a:buNone/>
            </a:pPr>
            <a:r>
              <a:rPr lang="cs-CZ" b="1" dirty="0" smtClean="0"/>
              <a:t>Palindrom</a:t>
            </a:r>
          </a:p>
          <a:p>
            <a:pPr marL="0" indent="0" algn="just">
              <a:buNone/>
            </a:pPr>
            <a:r>
              <a:rPr lang="cs-CZ" dirty="0"/>
              <a:t>https://everything2.com/title/Georges+Perec%2527s+palindrome</a:t>
            </a:r>
            <a:endParaRPr lang="cs-CZ" dirty="0"/>
          </a:p>
        </p:txBody>
      </p:sp>
    </p:spTree>
    <p:extLst>
      <p:ext uri="{BB962C8B-B14F-4D97-AF65-F5344CB8AC3E}">
        <p14:creationId xmlns:p14="http://schemas.microsoft.com/office/powerpoint/2010/main" val="4084069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064" y="0"/>
            <a:ext cx="5023104" cy="6867028"/>
          </a:xfrm>
        </p:spPr>
      </p:pic>
      <p:pic>
        <p:nvPicPr>
          <p:cNvPr id="1026" name="Picture 2" descr="https://obalky.kosmas.cz/ArticleCovers/236/388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535" y="9028"/>
            <a:ext cx="5307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58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1624" y="143195"/>
            <a:ext cx="10515600" cy="859536"/>
          </a:xfrm>
        </p:spPr>
        <p:txBody>
          <a:bodyPr>
            <a:normAutofit fontScale="90000"/>
          </a:bodyPr>
          <a:lstStyle/>
          <a:p>
            <a:pPr algn="ctr"/>
            <a:r>
              <a:rPr lang="cs-CZ" dirty="0" err="1" smtClean="0"/>
              <a:t>Italo</a:t>
            </a:r>
            <a:r>
              <a:rPr lang="cs-CZ" dirty="0" smtClean="0"/>
              <a:t> </a:t>
            </a:r>
            <a:r>
              <a:rPr lang="cs-CZ" dirty="0" err="1" smtClean="0"/>
              <a:t>Calvino</a:t>
            </a:r>
            <a:r>
              <a:rPr lang="cs-CZ" dirty="0"/>
              <a:t/>
            </a:r>
            <a:br>
              <a:rPr lang="cs-CZ" dirty="0"/>
            </a:br>
            <a:r>
              <a:rPr lang="cs-CZ" dirty="0"/>
              <a:t>Jacques </a:t>
            </a:r>
            <a:r>
              <a:rPr lang="cs-CZ" dirty="0" err="1" smtClean="0"/>
              <a:t>Roubaud</a:t>
            </a:r>
            <a:endParaRPr lang="cs-CZ" dirty="0"/>
          </a:p>
        </p:txBody>
      </p:sp>
      <p:sp>
        <p:nvSpPr>
          <p:cNvPr id="3" name="Zástupný symbol pro obsah 2"/>
          <p:cNvSpPr>
            <a:spLocks noGrp="1"/>
          </p:cNvSpPr>
          <p:nvPr>
            <p:ph idx="1"/>
          </p:nvPr>
        </p:nvSpPr>
        <p:spPr>
          <a:xfrm>
            <a:off x="7367016" y="1690688"/>
            <a:ext cx="4300728" cy="4351338"/>
          </a:xfrm>
        </p:spPr>
        <p:txBody>
          <a:bodyPr>
            <a:normAutofit fontScale="92500" lnSpcReduction="10000"/>
          </a:bodyPr>
          <a:lstStyle/>
          <a:p>
            <a:pPr marL="0" indent="0">
              <a:buNone/>
            </a:pPr>
            <a:r>
              <a:rPr lang="cs-CZ" u="sng" dirty="0" smtClean="0"/>
              <a:t>J. </a:t>
            </a:r>
            <a:r>
              <a:rPr lang="cs-CZ" u="sng" dirty="0" err="1" smtClean="0"/>
              <a:t>Roubaud</a:t>
            </a:r>
            <a:endParaRPr lang="cs-CZ" u="sng" dirty="0" smtClean="0"/>
          </a:p>
          <a:p>
            <a:pPr marL="0" indent="0">
              <a:buNone/>
            </a:pPr>
            <a:endParaRPr lang="cs-CZ" u="sng" dirty="0" smtClean="0"/>
          </a:p>
          <a:p>
            <a:r>
              <a:rPr lang="cs-CZ" dirty="0" smtClean="0"/>
              <a:t>Profesor matematiky</a:t>
            </a:r>
            <a:endParaRPr lang="cs-CZ" dirty="0"/>
          </a:p>
          <a:p>
            <a:r>
              <a:rPr lang="cs-CZ" i="1" dirty="0"/>
              <a:t>∈ (1967) </a:t>
            </a:r>
            <a:r>
              <a:rPr lang="cs-CZ" dirty="0"/>
              <a:t>–  </a:t>
            </a:r>
            <a:r>
              <a:rPr lang="cs-CZ" dirty="0" smtClean="0"/>
              <a:t>(„patří k“) – 361 textů, 180 černých, 180 bílých; sonet</a:t>
            </a:r>
          </a:p>
          <a:p>
            <a:r>
              <a:rPr lang="cs-CZ" i="1" dirty="0" smtClean="0"/>
              <a:t>Mono no </a:t>
            </a:r>
            <a:r>
              <a:rPr lang="cs-CZ" i="1" dirty="0" err="1" smtClean="0"/>
              <a:t>aware</a:t>
            </a:r>
            <a:r>
              <a:rPr lang="cs-CZ" i="1" dirty="0" smtClean="0"/>
              <a:t> (1971)</a:t>
            </a:r>
            <a:r>
              <a:rPr lang="cs-CZ" dirty="0" smtClean="0"/>
              <a:t> – japonské básně „</a:t>
            </a:r>
            <a:r>
              <a:rPr lang="cs-CZ" dirty="0" err="1" smtClean="0"/>
              <a:t>tanka</a:t>
            </a:r>
            <a:r>
              <a:rPr lang="cs-CZ" dirty="0" smtClean="0"/>
              <a:t>“</a:t>
            </a:r>
          </a:p>
          <a:p>
            <a:r>
              <a:rPr lang="cs-CZ" i="1" dirty="0" err="1" smtClean="0"/>
              <a:t>Trente</a:t>
            </a:r>
            <a:r>
              <a:rPr lang="cs-CZ" i="1" dirty="0" smtClean="0"/>
              <a:t> et </a:t>
            </a:r>
            <a:r>
              <a:rPr lang="cs-CZ" i="1" dirty="0" err="1" smtClean="0"/>
              <a:t>un</a:t>
            </a:r>
            <a:r>
              <a:rPr lang="cs-CZ" i="1" dirty="0" smtClean="0"/>
              <a:t> </a:t>
            </a:r>
            <a:r>
              <a:rPr lang="cs-CZ" i="1" dirty="0" err="1" smtClean="0"/>
              <a:t>cube</a:t>
            </a:r>
            <a:r>
              <a:rPr lang="cs-CZ" i="1" dirty="0" smtClean="0"/>
              <a:t> (1973)</a:t>
            </a:r>
            <a:r>
              <a:rPr lang="cs-CZ" dirty="0" smtClean="0"/>
              <a:t> – 31 básní -&gt; 31 veršů </a:t>
            </a:r>
            <a:r>
              <a:rPr lang="cs-CZ" dirty="0"/>
              <a:t>-&gt;</a:t>
            </a:r>
            <a:r>
              <a:rPr lang="cs-CZ" dirty="0" smtClean="0"/>
              <a:t> 31 slabik</a:t>
            </a:r>
            <a:endParaRPr lang="cs-CZ" dirty="0"/>
          </a:p>
          <a:p>
            <a:endParaRPr lang="cs-CZ" dirty="0" smtClean="0"/>
          </a:p>
          <a:p>
            <a:endParaRPr lang="cs-CZ" dirty="0" smtClean="0"/>
          </a:p>
          <a:p>
            <a:endParaRPr lang="cs-CZ" dirty="0"/>
          </a:p>
        </p:txBody>
      </p:sp>
      <p:sp>
        <p:nvSpPr>
          <p:cNvPr id="4" name="Zástupný symbol pro obsah 2"/>
          <p:cNvSpPr txBox="1">
            <a:spLocks/>
          </p:cNvSpPr>
          <p:nvPr/>
        </p:nvSpPr>
        <p:spPr>
          <a:xfrm>
            <a:off x="332232" y="1612265"/>
            <a:ext cx="43007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u="sng" dirty="0" smtClean="0"/>
              <a:t>I. </a:t>
            </a:r>
            <a:r>
              <a:rPr lang="cs-CZ" u="sng" dirty="0" err="1" smtClean="0"/>
              <a:t>Calvino</a:t>
            </a:r>
            <a:endParaRPr lang="cs-CZ" u="sng" dirty="0" smtClean="0"/>
          </a:p>
          <a:p>
            <a:pPr marL="571500" indent="-571500">
              <a:buAutoNum type="romanUcPeriod"/>
            </a:pPr>
            <a:endParaRPr lang="cs-CZ" u="sng" dirty="0" smtClean="0"/>
          </a:p>
          <a:p>
            <a:r>
              <a:rPr lang="cs-CZ" dirty="0" smtClean="0"/>
              <a:t>Povídkové sbírky: </a:t>
            </a:r>
            <a:r>
              <a:rPr lang="cs-CZ" i="1" dirty="0" smtClean="0"/>
              <a:t>Kosmické historky (1956), Neviditelná města (1972)</a:t>
            </a:r>
            <a:endParaRPr lang="cs-CZ" dirty="0" smtClean="0"/>
          </a:p>
          <a:p>
            <a:r>
              <a:rPr lang="cs-CZ" dirty="0" smtClean="0"/>
              <a:t>Romány: </a:t>
            </a:r>
            <a:r>
              <a:rPr lang="cs-CZ" i="1" dirty="0" smtClean="0"/>
              <a:t>Když jedné zimní noci cestující (1979)</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224" y="1068293"/>
            <a:ext cx="2157528" cy="2863627"/>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1224" y="3931921"/>
            <a:ext cx="2157064" cy="2660904"/>
          </a:xfrm>
          <a:prstGeom prst="rect">
            <a:avLst/>
          </a:prstGeom>
        </p:spPr>
      </p:pic>
    </p:spTree>
    <p:extLst>
      <p:ext uri="{BB962C8B-B14F-4D97-AF65-F5344CB8AC3E}">
        <p14:creationId xmlns:p14="http://schemas.microsoft.com/office/powerpoint/2010/main" val="560772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05891"/>
          </a:xfrm>
        </p:spPr>
        <p:txBody>
          <a:bodyPr>
            <a:normAutofit fontScale="90000"/>
          </a:bodyPr>
          <a:lstStyle/>
          <a:p>
            <a:pPr algn="ctr"/>
            <a:r>
              <a:rPr lang="cs-CZ" dirty="0" smtClean="0"/>
              <a:t>Surrealismus</a:t>
            </a:r>
            <a:br>
              <a:rPr lang="cs-CZ" dirty="0" smtClean="0"/>
            </a:br>
            <a:r>
              <a:rPr lang="cs-CZ" i="1" dirty="0" smtClean="0"/>
              <a:t>Dovětek</a:t>
            </a:r>
            <a:endParaRPr lang="cs-CZ" i="1" dirty="0"/>
          </a:p>
        </p:txBody>
      </p:sp>
      <p:pic>
        <p:nvPicPr>
          <p:cNvPr id="4" name="Zástupný symbol pro obsah 5"/>
          <p:cNvPicPr>
            <a:picLocks noChangeAspect="1"/>
          </p:cNvPicPr>
          <p:nvPr/>
        </p:nvPicPr>
        <p:blipFill>
          <a:blip r:embed="rId2"/>
          <a:stretch>
            <a:fillRect/>
          </a:stretch>
        </p:blipFill>
        <p:spPr>
          <a:xfrm>
            <a:off x="79519" y="1271016"/>
            <a:ext cx="4355321" cy="5582469"/>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8768" y="1391700"/>
            <a:ext cx="8485632" cy="5999700"/>
          </a:xfrm>
          <a:prstGeom prst="rect">
            <a:avLst/>
          </a:prstGeom>
        </p:spPr>
      </p:pic>
    </p:spTree>
    <p:extLst>
      <p:ext uri="{BB962C8B-B14F-4D97-AF65-F5344CB8AC3E}">
        <p14:creationId xmlns:p14="http://schemas.microsoft.com/office/powerpoint/2010/main" val="986225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136525"/>
            <a:ext cx="10515600" cy="686435"/>
          </a:xfrm>
        </p:spPr>
        <p:txBody>
          <a:bodyPr>
            <a:normAutofit fontScale="90000"/>
          </a:bodyPr>
          <a:lstStyle/>
          <a:p>
            <a:pPr algn="ctr"/>
            <a:r>
              <a:rPr lang="cs-CZ" i="1" dirty="0" err="1" smtClean="0"/>
              <a:t>Final</a:t>
            </a:r>
            <a:r>
              <a:rPr lang="cs-CZ" i="1" dirty="0" smtClean="0"/>
              <a:t> Jest</a:t>
            </a:r>
            <a:endParaRPr lang="cs-CZ" i="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7259" y="822960"/>
            <a:ext cx="4697479" cy="6059749"/>
          </a:xfrm>
        </p:spPr>
      </p:pic>
    </p:spTree>
    <p:extLst>
      <p:ext uri="{BB962C8B-B14F-4D97-AF65-F5344CB8AC3E}">
        <p14:creationId xmlns:p14="http://schemas.microsoft.com/office/powerpoint/2010/main" val="330524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8100" y="309617"/>
            <a:ext cx="10515600" cy="969899"/>
          </a:xfrm>
        </p:spPr>
        <p:txBody>
          <a:bodyPr>
            <a:normAutofit fontScale="90000"/>
          </a:bodyPr>
          <a:lstStyle/>
          <a:p>
            <a:pPr algn="ctr"/>
            <a:r>
              <a:rPr lang="cs-CZ" dirty="0" smtClean="0"/>
              <a:t>Georges </a:t>
            </a:r>
            <a:r>
              <a:rPr lang="cs-CZ" dirty="0" err="1" smtClean="0"/>
              <a:t>Perec</a:t>
            </a:r>
            <a:r>
              <a:rPr lang="cs-CZ" dirty="0" smtClean="0"/>
              <a:t> – </a:t>
            </a:r>
            <a:r>
              <a:rPr lang="cs-CZ" i="1" dirty="0" smtClean="0"/>
              <a:t>Co je to tam vzadu na dvoře za kolo s chromovanými řídítky?</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8" y="1298448"/>
            <a:ext cx="1342074" cy="1737038"/>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35486"/>
            <a:ext cx="1356701" cy="1755970"/>
          </a:xfrm>
          <a:prstGeom prst="rect">
            <a:avLst/>
          </a:prstGeom>
        </p:spPr>
      </p:pic>
      <p:pic>
        <p:nvPicPr>
          <p:cNvPr id="6"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91456"/>
            <a:ext cx="1356701" cy="1755970"/>
          </a:xfrm>
          <a:prstGeom prst="rect">
            <a:avLst/>
          </a:prstGeom>
        </p:spPr>
      </p:pic>
      <p:pic>
        <p:nvPicPr>
          <p:cNvPr id="7"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702" y="1298448"/>
            <a:ext cx="1342074" cy="1737038"/>
          </a:xfrm>
          <a:prstGeom prst="rect">
            <a:avLst/>
          </a:prstGeom>
        </p:spPr>
      </p:pic>
      <p:pic>
        <p:nvPicPr>
          <p:cNvPr id="8"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702" y="3035486"/>
            <a:ext cx="1356701" cy="1755970"/>
          </a:xfrm>
          <a:prstGeom prst="rect">
            <a:avLst/>
          </a:prstGeom>
        </p:spPr>
      </p:pic>
      <p:pic>
        <p:nvPicPr>
          <p:cNvPr id="9"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701" y="4791456"/>
            <a:ext cx="1356701" cy="1755970"/>
          </a:xfrm>
          <a:prstGeom prst="rect">
            <a:avLst/>
          </a:prstGeom>
        </p:spPr>
      </p:pic>
      <p:pic>
        <p:nvPicPr>
          <p:cNvPr id="10"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8777" y="1298448"/>
            <a:ext cx="1342074" cy="1737038"/>
          </a:xfrm>
          <a:prstGeom prst="rect">
            <a:avLst/>
          </a:prstGeom>
        </p:spPr>
      </p:pic>
      <p:pic>
        <p:nvPicPr>
          <p:cNvPr id="11"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777" y="3035486"/>
            <a:ext cx="1356701" cy="1755970"/>
          </a:xfrm>
          <a:prstGeom prst="rect">
            <a:avLst/>
          </a:prstGeom>
        </p:spPr>
      </p:pic>
      <p:pic>
        <p:nvPicPr>
          <p:cNvPr id="12"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776" y="4791456"/>
            <a:ext cx="1356701" cy="1755970"/>
          </a:xfrm>
          <a:prstGeom prst="rect">
            <a:avLst/>
          </a:prstGeom>
        </p:spPr>
      </p:pic>
      <p:pic>
        <p:nvPicPr>
          <p:cNvPr id="13"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850" y="1298448"/>
            <a:ext cx="1342074" cy="1737038"/>
          </a:xfrm>
          <a:prstGeom prst="rect">
            <a:avLst/>
          </a:prstGeom>
        </p:spPr>
      </p:pic>
      <p:pic>
        <p:nvPicPr>
          <p:cNvPr id="1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850" y="3035486"/>
            <a:ext cx="1356701" cy="1755970"/>
          </a:xfrm>
          <a:prstGeom prst="rect">
            <a:avLst/>
          </a:prstGeom>
        </p:spPr>
      </p:pic>
      <p:pic>
        <p:nvPicPr>
          <p:cNvPr id="1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849" y="4791456"/>
            <a:ext cx="1356701" cy="1755970"/>
          </a:xfrm>
          <a:prstGeom prst="rect">
            <a:avLst/>
          </a:prstGeom>
        </p:spPr>
      </p:pic>
      <p:pic>
        <p:nvPicPr>
          <p:cNvPr id="16"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236" y="1298448"/>
            <a:ext cx="1342074" cy="1737038"/>
          </a:xfrm>
          <a:prstGeom prst="rect">
            <a:avLst/>
          </a:prstGeom>
        </p:spPr>
      </p:pic>
      <p:pic>
        <p:nvPicPr>
          <p:cNvPr id="17"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51" y="3035486"/>
            <a:ext cx="1356701" cy="1755970"/>
          </a:xfrm>
          <a:prstGeom prst="rect">
            <a:avLst/>
          </a:prstGeom>
        </p:spPr>
      </p:pic>
      <p:pic>
        <p:nvPicPr>
          <p:cNvPr id="18"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50" y="4791456"/>
            <a:ext cx="1356701" cy="1755970"/>
          </a:xfrm>
          <a:prstGeom prst="rect">
            <a:avLst/>
          </a:prstGeom>
        </p:spPr>
      </p:pic>
      <p:pic>
        <p:nvPicPr>
          <p:cNvPr id="19"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4997" y="1298448"/>
            <a:ext cx="1342074" cy="1737038"/>
          </a:xfrm>
          <a:prstGeom prst="rect">
            <a:avLst/>
          </a:prstGeom>
        </p:spPr>
      </p:pic>
      <p:pic>
        <p:nvPicPr>
          <p:cNvPr id="20"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252" y="3035486"/>
            <a:ext cx="1356701" cy="1755970"/>
          </a:xfrm>
          <a:prstGeom prst="rect">
            <a:avLst/>
          </a:prstGeom>
        </p:spPr>
      </p:pic>
      <p:pic>
        <p:nvPicPr>
          <p:cNvPr id="21"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251" y="4791456"/>
            <a:ext cx="1356701" cy="1755970"/>
          </a:xfrm>
          <a:prstGeom prst="rect">
            <a:avLst/>
          </a:prstGeom>
        </p:spPr>
      </p:pic>
      <p:pic>
        <p:nvPicPr>
          <p:cNvPr id="22"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9758" y="1298448"/>
            <a:ext cx="1342074" cy="1737038"/>
          </a:xfrm>
          <a:prstGeom prst="rect">
            <a:avLst/>
          </a:prstGeom>
        </p:spPr>
      </p:pic>
      <p:pic>
        <p:nvPicPr>
          <p:cNvPr id="23"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698" y="3035486"/>
            <a:ext cx="1356701" cy="1755970"/>
          </a:xfrm>
          <a:prstGeom prst="rect">
            <a:avLst/>
          </a:prstGeom>
        </p:spPr>
      </p:pic>
      <p:pic>
        <p:nvPicPr>
          <p:cNvPr id="2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697" y="4791456"/>
            <a:ext cx="1356701" cy="1755970"/>
          </a:xfrm>
          <a:prstGeom prst="rect">
            <a:avLst/>
          </a:prstGeom>
        </p:spPr>
      </p:pic>
      <p:pic>
        <p:nvPicPr>
          <p:cNvPr id="25"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517" y="1298448"/>
            <a:ext cx="1342074" cy="1737038"/>
          </a:xfrm>
          <a:prstGeom prst="rect">
            <a:avLst/>
          </a:prstGeom>
        </p:spPr>
      </p:pic>
      <p:pic>
        <p:nvPicPr>
          <p:cNvPr id="26"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772" y="3035486"/>
            <a:ext cx="1356701" cy="1755970"/>
          </a:xfrm>
          <a:prstGeom prst="rect">
            <a:avLst/>
          </a:prstGeom>
        </p:spPr>
      </p:pic>
      <p:pic>
        <p:nvPicPr>
          <p:cNvPr id="27"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771" y="4791456"/>
            <a:ext cx="1356701" cy="1755970"/>
          </a:xfrm>
          <a:prstGeom prst="rect">
            <a:avLst/>
          </a:prstGeom>
        </p:spPr>
      </p:pic>
      <p:pic>
        <p:nvPicPr>
          <p:cNvPr id="28"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3903" y="1298448"/>
            <a:ext cx="1342074" cy="1737038"/>
          </a:xfrm>
          <a:prstGeom prst="rect">
            <a:avLst/>
          </a:prstGeom>
        </p:spPr>
      </p:pic>
      <p:pic>
        <p:nvPicPr>
          <p:cNvPr id="29"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472" y="3035486"/>
            <a:ext cx="1356701" cy="1755970"/>
          </a:xfrm>
          <a:prstGeom prst="rect">
            <a:avLst/>
          </a:prstGeom>
        </p:spPr>
      </p:pic>
      <p:pic>
        <p:nvPicPr>
          <p:cNvPr id="30"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471" y="4791456"/>
            <a:ext cx="1356701" cy="1755970"/>
          </a:xfrm>
          <a:prstGeom prst="rect">
            <a:avLst/>
          </a:prstGeom>
        </p:spPr>
      </p:pic>
    </p:spTree>
    <p:extLst>
      <p:ext uri="{BB962C8B-B14F-4D97-AF65-F5344CB8AC3E}">
        <p14:creationId xmlns:p14="http://schemas.microsoft.com/office/powerpoint/2010/main" val="2369268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obsahu 5"/>
          <p:cNvSpPr>
            <a:spLocks noGrp="1"/>
          </p:cNvSpPr>
          <p:nvPr/>
        </p:nvSpPr>
        <p:spPr>
          <a:xfrm>
            <a:off x="1255776" y="524256"/>
            <a:ext cx="9960864" cy="5705856"/>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sk-SK" i="1" dirty="0" smtClean="0"/>
          </a:p>
          <a:p>
            <a:pPr marL="0" indent="0" algn="ctr">
              <a:buNone/>
            </a:pPr>
            <a:r>
              <a:rPr lang="sk-SK" i="1" dirty="0" smtClean="0"/>
              <a:t>„</a:t>
            </a:r>
            <a:r>
              <a:rPr lang="sk-SK" i="1" dirty="0" err="1" smtClean="0">
                <a:solidFill>
                  <a:srgbClr val="92D050"/>
                </a:solidFill>
              </a:rPr>
              <a:t>vracel</a:t>
            </a:r>
            <a:r>
              <a:rPr lang="sk-SK" i="1" dirty="0" smtClean="0">
                <a:solidFill>
                  <a:srgbClr val="92D050"/>
                </a:solidFill>
              </a:rPr>
              <a:t> </a:t>
            </a:r>
            <a:r>
              <a:rPr lang="sk-SK" i="1" dirty="0" err="1" smtClean="0">
                <a:solidFill>
                  <a:srgbClr val="92D050"/>
                </a:solidFill>
              </a:rPr>
              <a:t>se</a:t>
            </a:r>
            <a:r>
              <a:rPr lang="sk-SK" i="1" dirty="0" smtClean="0">
                <a:solidFill>
                  <a:srgbClr val="92D050"/>
                </a:solidFill>
              </a:rPr>
              <a:t> </a:t>
            </a:r>
            <a:r>
              <a:rPr lang="sk-SK" i="1" dirty="0" err="1" smtClean="0">
                <a:solidFill>
                  <a:srgbClr val="92D050"/>
                </a:solidFill>
              </a:rPr>
              <a:t>střelhbitě</a:t>
            </a:r>
            <a:r>
              <a:rPr lang="sk-SK" i="1" dirty="0" smtClean="0">
                <a:solidFill>
                  <a:schemeClr val="accent1"/>
                </a:solidFill>
              </a:rPr>
              <a:t> </a:t>
            </a:r>
            <a:r>
              <a:rPr lang="sk-SK" i="1" dirty="0" smtClean="0">
                <a:solidFill>
                  <a:srgbClr val="00B0F0"/>
                </a:solidFill>
              </a:rPr>
              <a:t>na </a:t>
            </a:r>
            <a:r>
              <a:rPr lang="sk-SK" i="1" dirty="0" err="1" smtClean="0">
                <a:solidFill>
                  <a:srgbClr val="00B0F0"/>
                </a:solidFill>
              </a:rPr>
              <a:t>svůj</a:t>
            </a:r>
            <a:r>
              <a:rPr lang="sk-SK" i="1" dirty="0" smtClean="0">
                <a:solidFill>
                  <a:srgbClr val="00B0F0"/>
                </a:solidFill>
              </a:rPr>
              <a:t> rodný </a:t>
            </a:r>
            <a:r>
              <a:rPr lang="sk-SK" i="1" dirty="0" err="1" smtClean="0">
                <a:solidFill>
                  <a:srgbClr val="00B0F0"/>
                </a:solidFill>
              </a:rPr>
              <a:t>Montparnasse</a:t>
            </a:r>
            <a:r>
              <a:rPr lang="sk-SK" i="1" dirty="0" smtClean="0">
                <a:solidFill>
                  <a:srgbClr val="00B0F0"/>
                </a:solidFill>
              </a:rPr>
              <a:t> (</a:t>
            </a:r>
            <a:r>
              <a:rPr lang="sk-SK" i="1" dirty="0" err="1" smtClean="0">
                <a:solidFill>
                  <a:srgbClr val="00B0F0"/>
                </a:solidFill>
              </a:rPr>
              <a:t>protože</a:t>
            </a:r>
            <a:r>
              <a:rPr lang="sk-SK" i="1" dirty="0" smtClean="0">
                <a:solidFill>
                  <a:srgbClr val="00B0F0"/>
                </a:solidFill>
              </a:rPr>
              <a:t> sa narodil na </a:t>
            </a:r>
            <a:r>
              <a:rPr lang="sk-SK" i="1" dirty="0" err="1" smtClean="0">
                <a:solidFill>
                  <a:srgbClr val="00B0F0"/>
                </a:solidFill>
              </a:rPr>
              <a:t>Montparnassu</a:t>
            </a:r>
            <a:r>
              <a:rPr lang="sk-SK" i="1" dirty="0" smtClean="0">
                <a:solidFill>
                  <a:srgbClr val="00B0F0"/>
                </a:solidFill>
              </a:rPr>
              <a:t>)</a:t>
            </a:r>
            <a:r>
              <a:rPr lang="sk-SK" i="1" dirty="0" smtClean="0"/>
              <a:t>, </a:t>
            </a:r>
            <a:r>
              <a:rPr lang="sk-SK" i="1" dirty="0" smtClean="0">
                <a:solidFill>
                  <a:schemeClr val="accent4"/>
                </a:solidFill>
              </a:rPr>
              <a:t>kde </a:t>
            </a:r>
            <a:r>
              <a:rPr lang="sk-SK" i="1" dirty="0" err="1" smtClean="0">
                <a:solidFill>
                  <a:schemeClr val="accent4"/>
                </a:solidFill>
              </a:rPr>
              <a:t>měl</a:t>
            </a:r>
            <a:r>
              <a:rPr lang="sk-SK" i="1" dirty="0" smtClean="0">
                <a:solidFill>
                  <a:schemeClr val="accent4"/>
                </a:solidFill>
              </a:rPr>
              <a:t> </a:t>
            </a:r>
            <a:r>
              <a:rPr lang="sk-SK" i="1" dirty="0" err="1" smtClean="0">
                <a:solidFill>
                  <a:schemeClr val="accent4"/>
                </a:solidFill>
              </a:rPr>
              <a:t>holku</a:t>
            </a:r>
            <a:r>
              <a:rPr lang="sk-SK" i="1" dirty="0" smtClean="0"/>
              <a:t>, </a:t>
            </a:r>
            <a:r>
              <a:rPr lang="sk-SK" i="1" dirty="0" err="1" smtClean="0">
                <a:solidFill>
                  <a:srgbClr val="FFC000"/>
                </a:solidFill>
              </a:rPr>
              <a:t>bejvák</a:t>
            </a:r>
            <a:r>
              <a:rPr lang="sk-SK" i="1" dirty="0" smtClean="0"/>
              <a:t>, </a:t>
            </a:r>
            <a:r>
              <a:rPr lang="sk-SK" i="1" dirty="0" smtClean="0">
                <a:solidFill>
                  <a:srgbClr val="996633"/>
                </a:solidFill>
              </a:rPr>
              <a:t>nás </a:t>
            </a:r>
            <a:r>
              <a:rPr lang="sk-SK" i="1" dirty="0" err="1" smtClean="0">
                <a:solidFill>
                  <a:srgbClr val="996633"/>
                </a:solidFill>
              </a:rPr>
              <a:t>kámoše</a:t>
            </a:r>
            <a:r>
              <a:rPr lang="sk-SK" i="1" dirty="0" smtClean="0">
                <a:solidFill>
                  <a:schemeClr val="accent6"/>
                </a:solidFill>
              </a:rPr>
              <a:t> </a:t>
            </a:r>
            <a:r>
              <a:rPr lang="sk-SK" i="1" dirty="0" smtClean="0"/>
              <a:t>a </a:t>
            </a:r>
            <a:r>
              <a:rPr lang="sk-SK" i="1" dirty="0" smtClean="0">
                <a:solidFill>
                  <a:srgbClr val="FF0000"/>
                </a:solidFill>
              </a:rPr>
              <a:t>svoje drahé </a:t>
            </a:r>
            <a:r>
              <a:rPr lang="sk-SK" i="1" dirty="0" err="1" smtClean="0">
                <a:solidFill>
                  <a:srgbClr val="FF0000"/>
                </a:solidFill>
              </a:rPr>
              <a:t>knížečky</a:t>
            </a:r>
            <a:r>
              <a:rPr lang="sk-SK" i="1" dirty="0" smtClean="0"/>
              <a:t>“</a:t>
            </a:r>
          </a:p>
          <a:p>
            <a:pPr algn="ctr"/>
            <a:endParaRPr lang="sk-SK" i="1" dirty="0" smtClean="0"/>
          </a:p>
          <a:p>
            <a:pPr marL="0" indent="0" algn="ctr">
              <a:buNone/>
            </a:pPr>
            <a:r>
              <a:rPr lang="sk-SK" i="1" dirty="0" smtClean="0"/>
              <a:t>„</a:t>
            </a:r>
            <a:r>
              <a:rPr lang="sk-SK" i="1" dirty="0" smtClean="0">
                <a:solidFill>
                  <a:srgbClr val="92D050"/>
                </a:solidFill>
              </a:rPr>
              <a:t>a </a:t>
            </a:r>
            <a:r>
              <a:rPr lang="sk-SK" i="1" dirty="0" err="1" smtClean="0">
                <a:solidFill>
                  <a:srgbClr val="92D050"/>
                </a:solidFill>
              </a:rPr>
              <a:t>hbitě</a:t>
            </a:r>
            <a:r>
              <a:rPr lang="sk-SK" i="1" dirty="0" smtClean="0">
                <a:solidFill>
                  <a:srgbClr val="92D050"/>
                </a:solidFill>
              </a:rPr>
              <a:t> </a:t>
            </a:r>
            <a:r>
              <a:rPr lang="sk-SK" i="1" dirty="0" err="1" smtClean="0">
                <a:solidFill>
                  <a:srgbClr val="92D050"/>
                </a:solidFill>
              </a:rPr>
              <a:t>jako</a:t>
            </a:r>
            <a:r>
              <a:rPr lang="sk-SK" i="1" dirty="0" smtClean="0">
                <a:solidFill>
                  <a:srgbClr val="92D050"/>
                </a:solidFill>
              </a:rPr>
              <a:t> </a:t>
            </a:r>
            <a:r>
              <a:rPr lang="sk-SK" i="1" dirty="0" err="1" smtClean="0">
                <a:solidFill>
                  <a:srgbClr val="92D050"/>
                </a:solidFill>
              </a:rPr>
              <a:t>krahujec</a:t>
            </a:r>
            <a:r>
              <a:rPr lang="sk-SK" i="1" dirty="0" smtClean="0">
                <a:solidFill>
                  <a:srgbClr val="92D050"/>
                </a:solidFill>
              </a:rPr>
              <a:t> s </a:t>
            </a:r>
            <a:r>
              <a:rPr lang="sk-SK" i="1" dirty="0" err="1" smtClean="0">
                <a:solidFill>
                  <a:srgbClr val="92D050"/>
                </a:solidFill>
              </a:rPr>
              <a:t>přemýšlivýma</a:t>
            </a:r>
            <a:r>
              <a:rPr lang="sk-SK" i="1" dirty="0" smtClean="0">
                <a:solidFill>
                  <a:srgbClr val="92D050"/>
                </a:solidFill>
              </a:rPr>
              <a:t> </a:t>
            </a:r>
            <a:r>
              <a:rPr lang="sk-SK" i="1" dirty="0" err="1" smtClean="0">
                <a:solidFill>
                  <a:srgbClr val="92D050"/>
                </a:solidFill>
              </a:rPr>
              <a:t>očima</a:t>
            </a:r>
            <a:r>
              <a:rPr lang="sk-SK" i="1" dirty="0" smtClean="0">
                <a:solidFill>
                  <a:srgbClr val="92D050"/>
                </a:solidFill>
              </a:rPr>
              <a:t> </a:t>
            </a:r>
            <a:r>
              <a:rPr lang="sk-SK" i="1" dirty="0" err="1" smtClean="0">
                <a:solidFill>
                  <a:srgbClr val="92D050"/>
                </a:solidFill>
              </a:rPr>
              <a:t>se</a:t>
            </a:r>
            <a:r>
              <a:rPr lang="sk-SK" i="1" dirty="0" smtClean="0">
                <a:solidFill>
                  <a:srgbClr val="92D050"/>
                </a:solidFill>
              </a:rPr>
              <a:t> </a:t>
            </a:r>
            <a:r>
              <a:rPr lang="sk-SK" i="1" dirty="0" err="1" smtClean="0">
                <a:solidFill>
                  <a:srgbClr val="92D050"/>
                </a:solidFill>
              </a:rPr>
              <a:t>vracel</a:t>
            </a:r>
            <a:r>
              <a:rPr lang="sk-SK" i="1" dirty="0" smtClean="0">
                <a:solidFill>
                  <a:schemeClr val="accent1"/>
                </a:solidFill>
              </a:rPr>
              <a:t> </a:t>
            </a:r>
            <a:r>
              <a:rPr lang="sk-SK" i="1" dirty="0" smtClean="0">
                <a:solidFill>
                  <a:srgbClr val="00B0F0"/>
                </a:solidFill>
              </a:rPr>
              <a:t>na </a:t>
            </a:r>
            <a:r>
              <a:rPr lang="sk-SK" i="1" dirty="0" err="1" smtClean="0">
                <a:solidFill>
                  <a:srgbClr val="00B0F0"/>
                </a:solidFill>
              </a:rPr>
              <a:t>Montparnasse</a:t>
            </a:r>
            <a:r>
              <a:rPr lang="sk-SK" i="1" dirty="0" smtClean="0">
                <a:solidFill>
                  <a:srgbClr val="00B0F0"/>
                </a:solidFill>
              </a:rPr>
              <a:t>, kde </a:t>
            </a:r>
            <a:r>
              <a:rPr lang="sk-SK" i="1" dirty="0" err="1" smtClean="0">
                <a:solidFill>
                  <a:srgbClr val="00B0F0"/>
                </a:solidFill>
              </a:rPr>
              <a:t>uviděl</a:t>
            </a:r>
            <a:r>
              <a:rPr lang="sk-SK" i="1" dirty="0" smtClean="0">
                <a:solidFill>
                  <a:srgbClr val="00B0F0"/>
                </a:solidFill>
              </a:rPr>
              <a:t> </a:t>
            </a:r>
            <a:r>
              <a:rPr lang="sk-SK" i="1" dirty="0" err="1" smtClean="0">
                <a:solidFill>
                  <a:srgbClr val="00B0F0"/>
                </a:solidFill>
              </a:rPr>
              <a:t>světlo</a:t>
            </a:r>
            <a:r>
              <a:rPr lang="sk-SK" i="1" dirty="0" smtClean="0">
                <a:solidFill>
                  <a:srgbClr val="00B0F0"/>
                </a:solidFill>
              </a:rPr>
              <a:t> </a:t>
            </a:r>
            <a:r>
              <a:rPr lang="sk-SK" i="1" dirty="0" err="1" smtClean="0">
                <a:solidFill>
                  <a:srgbClr val="00B0F0"/>
                </a:solidFill>
              </a:rPr>
              <a:t>světa</a:t>
            </a:r>
            <a:r>
              <a:rPr lang="sk-SK" i="1" dirty="0" smtClean="0">
                <a:solidFill>
                  <a:srgbClr val="00B0F0"/>
                </a:solidFill>
              </a:rPr>
              <a:t> </a:t>
            </a:r>
            <a:r>
              <a:rPr lang="sk-SK" i="1" dirty="0" smtClean="0"/>
              <a:t>a </a:t>
            </a:r>
            <a:r>
              <a:rPr lang="sk-SK" i="1" dirty="0" smtClean="0">
                <a:solidFill>
                  <a:schemeClr val="accent4"/>
                </a:solidFill>
              </a:rPr>
              <a:t>kde na </a:t>
            </a:r>
            <a:r>
              <a:rPr lang="sk-SK" i="1" dirty="0" err="1" smtClean="0">
                <a:solidFill>
                  <a:schemeClr val="accent4"/>
                </a:solidFill>
              </a:rPr>
              <a:t>něj</a:t>
            </a:r>
            <a:r>
              <a:rPr lang="sk-SK" i="1" dirty="0" smtClean="0">
                <a:solidFill>
                  <a:schemeClr val="accent4"/>
                </a:solidFill>
              </a:rPr>
              <a:t> </a:t>
            </a:r>
            <a:r>
              <a:rPr lang="sk-SK" i="1" dirty="0" err="1" smtClean="0">
                <a:solidFill>
                  <a:schemeClr val="accent4"/>
                </a:solidFill>
              </a:rPr>
              <a:t>čekala</a:t>
            </a:r>
            <a:r>
              <a:rPr lang="sk-SK" i="1" dirty="0" smtClean="0">
                <a:solidFill>
                  <a:schemeClr val="accent4"/>
                </a:solidFill>
              </a:rPr>
              <a:t> jeho milá</a:t>
            </a:r>
            <a:r>
              <a:rPr lang="sk-SK" i="1" dirty="0" smtClean="0"/>
              <a:t>, </a:t>
            </a:r>
            <a:r>
              <a:rPr lang="sk-SK" i="1" dirty="0" err="1" smtClean="0">
                <a:solidFill>
                  <a:srgbClr val="FFC000"/>
                </a:solidFill>
              </a:rPr>
              <a:t>bejvák</a:t>
            </a:r>
            <a:r>
              <a:rPr lang="sk-SK" i="1" dirty="0" smtClean="0"/>
              <a:t>, </a:t>
            </a:r>
            <a:r>
              <a:rPr lang="sk-SK" i="1" dirty="0" smtClean="0">
                <a:solidFill>
                  <a:srgbClr val="996633"/>
                </a:solidFill>
              </a:rPr>
              <a:t>my </a:t>
            </a:r>
            <a:r>
              <a:rPr lang="sk-SK" i="1" dirty="0" err="1" smtClean="0">
                <a:solidFill>
                  <a:srgbClr val="996633"/>
                </a:solidFill>
              </a:rPr>
              <a:t>kámoši</a:t>
            </a:r>
            <a:r>
              <a:rPr lang="sk-SK" i="1" dirty="0" smtClean="0">
                <a:solidFill>
                  <a:srgbClr val="996633"/>
                </a:solidFill>
              </a:rPr>
              <a:t> </a:t>
            </a:r>
            <a:r>
              <a:rPr lang="sk-SK" i="1" dirty="0" smtClean="0"/>
              <a:t>a </a:t>
            </a:r>
            <a:r>
              <a:rPr lang="sk-SK" i="1" dirty="0" smtClean="0">
                <a:solidFill>
                  <a:srgbClr val="FF0000"/>
                </a:solidFill>
              </a:rPr>
              <a:t>jeho milované knihy</a:t>
            </a:r>
            <a:r>
              <a:rPr lang="sk-SK" i="1" dirty="0" smtClean="0"/>
              <a:t>“</a:t>
            </a:r>
          </a:p>
          <a:p>
            <a:pPr algn="ctr"/>
            <a:endParaRPr lang="sk-SK" i="1" dirty="0" smtClean="0"/>
          </a:p>
          <a:p>
            <a:pPr marL="0" indent="0" algn="ctr">
              <a:buNone/>
            </a:pPr>
            <a:r>
              <a:rPr lang="sk-SK" i="1" dirty="0" smtClean="0"/>
              <a:t>„</a:t>
            </a:r>
            <a:r>
              <a:rPr lang="sk-SK" i="1" dirty="0" smtClean="0">
                <a:solidFill>
                  <a:srgbClr val="92D050"/>
                </a:solidFill>
              </a:rPr>
              <a:t>a už si to </a:t>
            </a:r>
            <a:r>
              <a:rPr lang="sk-SK" i="1" dirty="0" err="1" smtClean="0">
                <a:solidFill>
                  <a:srgbClr val="92D050"/>
                </a:solidFill>
              </a:rPr>
              <a:t>uháněl</a:t>
            </a:r>
            <a:r>
              <a:rPr lang="sk-SK" i="1" dirty="0" smtClean="0">
                <a:solidFill>
                  <a:srgbClr val="92D050"/>
                </a:solidFill>
              </a:rPr>
              <a:t> k rodnému </a:t>
            </a:r>
            <a:r>
              <a:rPr lang="sk-SK" i="1" dirty="0" err="1" smtClean="0">
                <a:solidFill>
                  <a:srgbClr val="92D050"/>
                </a:solidFill>
              </a:rPr>
              <a:t>Montparnassu</a:t>
            </a:r>
            <a:r>
              <a:rPr lang="sk-SK" i="1" dirty="0" smtClean="0">
                <a:solidFill>
                  <a:srgbClr val="92D050"/>
                </a:solidFill>
              </a:rPr>
              <a:t>, kde </a:t>
            </a:r>
            <a:r>
              <a:rPr lang="sk-SK" i="1" dirty="0" err="1" smtClean="0">
                <a:solidFill>
                  <a:srgbClr val="92D050"/>
                </a:solidFill>
              </a:rPr>
              <a:t>přišel</a:t>
            </a:r>
            <a:r>
              <a:rPr lang="sk-SK" i="1" dirty="0" smtClean="0">
                <a:solidFill>
                  <a:srgbClr val="92D050"/>
                </a:solidFill>
              </a:rPr>
              <a:t> na </a:t>
            </a:r>
            <a:r>
              <a:rPr lang="sk-SK" i="1" dirty="0" err="1" smtClean="0">
                <a:solidFill>
                  <a:srgbClr val="92D050"/>
                </a:solidFill>
              </a:rPr>
              <a:t>svět</a:t>
            </a:r>
            <a:r>
              <a:rPr lang="sk-SK" i="1" dirty="0" smtClean="0">
                <a:solidFill>
                  <a:srgbClr val="00B0F0"/>
                </a:solidFill>
              </a:rPr>
              <a:t> </a:t>
            </a:r>
            <a:r>
              <a:rPr lang="sk-SK" i="1" dirty="0" smtClean="0"/>
              <a:t>a </a:t>
            </a:r>
            <a:r>
              <a:rPr lang="sk-SK" i="1" dirty="0" smtClean="0">
                <a:solidFill>
                  <a:schemeClr val="accent4"/>
                </a:solidFill>
              </a:rPr>
              <a:t>kde </a:t>
            </a:r>
            <a:r>
              <a:rPr lang="sk-SK" i="1" dirty="0" err="1" smtClean="0">
                <a:solidFill>
                  <a:schemeClr val="accent4"/>
                </a:solidFill>
              </a:rPr>
              <a:t>měl</a:t>
            </a:r>
            <a:r>
              <a:rPr lang="sk-SK" i="1" dirty="0">
                <a:solidFill>
                  <a:schemeClr val="accent4"/>
                </a:solidFill>
              </a:rPr>
              <a:t> </a:t>
            </a:r>
            <a:r>
              <a:rPr lang="sk-SK" i="1" dirty="0" err="1" smtClean="0">
                <a:solidFill>
                  <a:schemeClr val="accent4"/>
                </a:solidFill>
              </a:rPr>
              <a:t>svou</a:t>
            </a:r>
            <a:r>
              <a:rPr lang="sk-SK" i="1" dirty="0" smtClean="0">
                <a:solidFill>
                  <a:schemeClr val="accent4"/>
                </a:solidFill>
              </a:rPr>
              <a:t> jedinou lásku</a:t>
            </a:r>
            <a:r>
              <a:rPr lang="sk-SK" i="1" dirty="0" smtClean="0"/>
              <a:t>, </a:t>
            </a:r>
            <a:r>
              <a:rPr lang="sk-SK" i="1" dirty="0" err="1" smtClean="0">
                <a:solidFill>
                  <a:srgbClr val="FFC000"/>
                </a:solidFill>
              </a:rPr>
              <a:t>čisťounkou</a:t>
            </a:r>
            <a:r>
              <a:rPr lang="sk-SK" i="1" dirty="0" smtClean="0">
                <a:solidFill>
                  <a:srgbClr val="FFC000"/>
                </a:solidFill>
              </a:rPr>
              <a:t> </a:t>
            </a:r>
            <a:r>
              <a:rPr lang="sk-SK" i="1" dirty="0" err="1" smtClean="0">
                <a:solidFill>
                  <a:srgbClr val="FFC000"/>
                </a:solidFill>
              </a:rPr>
              <a:t>světničku</a:t>
            </a:r>
            <a:r>
              <a:rPr lang="sk-SK" i="1" dirty="0" smtClean="0"/>
              <a:t>, </a:t>
            </a:r>
            <a:r>
              <a:rPr lang="sk-SK" i="1" dirty="0" err="1" smtClean="0">
                <a:solidFill>
                  <a:srgbClr val="996633"/>
                </a:solidFill>
              </a:rPr>
              <a:t>odvěké</a:t>
            </a:r>
            <a:r>
              <a:rPr lang="sk-SK" i="1" dirty="0" smtClean="0">
                <a:solidFill>
                  <a:srgbClr val="996633"/>
                </a:solidFill>
              </a:rPr>
              <a:t> </a:t>
            </a:r>
            <a:r>
              <a:rPr lang="sk-SK" i="1" dirty="0" err="1" smtClean="0">
                <a:solidFill>
                  <a:srgbClr val="996633"/>
                </a:solidFill>
              </a:rPr>
              <a:t>přátelé</a:t>
            </a:r>
            <a:r>
              <a:rPr lang="sk-SK" i="1" dirty="0" smtClean="0"/>
              <a:t>, </a:t>
            </a:r>
            <a:r>
              <a:rPr lang="sk-SK" i="1" dirty="0" err="1" smtClean="0">
                <a:solidFill>
                  <a:srgbClr val="FF0000"/>
                </a:solidFill>
              </a:rPr>
              <a:t>knihovnu</a:t>
            </a:r>
            <a:r>
              <a:rPr lang="sk-SK" i="1" dirty="0" smtClean="0">
                <a:solidFill>
                  <a:srgbClr val="FF0000"/>
                </a:solidFill>
              </a:rPr>
              <a:t> </a:t>
            </a:r>
            <a:r>
              <a:rPr lang="sk-SK" i="1" dirty="0" err="1" smtClean="0">
                <a:solidFill>
                  <a:srgbClr val="FF0000"/>
                </a:solidFill>
              </a:rPr>
              <a:t>vzdělaného</a:t>
            </a:r>
            <a:r>
              <a:rPr lang="sk-SK" i="1" dirty="0" smtClean="0">
                <a:solidFill>
                  <a:srgbClr val="FF0000"/>
                </a:solidFill>
              </a:rPr>
              <a:t> </a:t>
            </a:r>
            <a:r>
              <a:rPr lang="sk-SK" i="1" dirty="0" err="1" smtClean="0">
                <a:solidFill>
                  <a:srgbClr val="FF0000"/>
                </a:solidFill>
              </a:rPr>
              <a:t>člověka</a:t>
            </a:r>
            <a:r>
              <a:rPr lang="sk-SK" i="1" dirty="0" smtClean="0"/>
              <a:t>“</a:t>
            </a:r>
          </a:p>
          <a:p>
            <a:pPr marL="0" indent="0" algn="ctr">
              <a:buNone/>
            </a:pPr>
            <a:endParaRPr lang="sk-SK" i="1" dirty="0"/>
          </a:p>
          <a:p>
            <a:pPr marL="0" indent="0" algn="ctr">
              <a:buNone/>
            </a:pPr>
            <a:r>
              <a:rPr lang="sk-SK" sz="1700" dirty="0" smtClean="0">
                <a:solidFill>
                  <a:schemeClr val="bg2">
                    <a:lumMod val="50000"/>
                  </a:schemeClr>
                </a:solidFill>
              </a:rPr>
              <a:t>(G. </a:t>
            </a:r>
            <a:r>
              <a:rPr lang="sk-SK" sz="1700" dirty="0" err="1" smtClean="0">
                <a:solidFill>
                  <a:schemeClr val="bg2">
                    <a:lumMod val="50000"/>
                  </a:schemeClr>
                </a:solidFill>
              </a:rPr>
              <a:t>Perec</a:t>
            </a:r>
            <a:r>
              <a:rPr lang="sk-SK" sz="1700" dirty="0" smtClean="0">
                <a:solidFill>
                  <a:schemeClr val="bg2">
                    <a:lumMod val="50000"/>
                  </a:schemeClr>
                </a:solidFill>
              </a:rPr>
              <a:t>: </a:t>
            </a:r>
            <a:r>
              <a:rPr lang="sk-SK" sz="1700" dirty="0" err="1" smtClean="0">
                <a:solidFill>
                  <a:schemeClr val="bg2">
                    <a:lumMod val="50000"/>
                  </a:schemeClr>
                </a:solidFill>
              </a:rPr>
              <a:t>Co</a:t>
            </a:r>
            <a:r>
              <a:rPr lang="sk-SK" sz="1700" dirty="0" smtClean="0">
                <a:solidFill>
                  <a:schemeClr val="bg2">
                    <a:lumMod val="50000"/>
                  </a:schemeClr>
                </a:solidFill>
              </a:rPr>
              <a:t> je to tam vzadu na </a:t>
            </a:r>
            <a:r>
              <a:rPr lang="sk-SK" sz="1700" dirty="0" err="1" smtClean="0">
                <a:solidFill>
                  <a:schemeClr val="bg2">
                    <a:lumMod val="50000"/>
                  </a:schemeClr>
                </a:solidFill>
              </a:rPr>
              <a:t>dvoře</a:t>
            </a:r>
            <a:r>
              <a:rPr lang="sk-SK" sz="1700" dirty="0" smtClean="0">
                <a:solidFill>
                  <a:schemeClr val="bg2">
                    <a:lumMod val="50000"/>
                  </a:schemeClr>
                </a:solidFill>
              </a:rPr>
              <a:t> za kolo s chromovanými </a:t>
            </a:r>
            <a:r>
              <a:rPr lang="sk-SK" sz="1700" dirty="0" err="1" smtClean="0">
                <a:solidFill>
                  <a:schemeClr val="bg2">
                    <a:lumMod val="50000"/>
                  </a:schemeClr>
                </a:solidFill>
              </a:rPr>
              <a:t>říditky</a:t>
            </a:r>
            <a:r>
              <a:rPr lang="sk-SK" sz="1700" dirty="0" smtClean="0">
                <a:solidFill>
                  <a:schemeClr val="bg2">
                    <a:lumMod val="50000"/>
                  </a:schemeClr>
                </a:solidFill>
              </a:rPr>
              <a:t>?)</a:t>
            </a:r>
            <a:endParaRPr lang="sk-SK" sz="1700" dirty="0">
              <a:solidFill>
                <a:schemeClr val="bg2">
                  <a:lumMod val="50000"/>
                </a:schemeClr>
              </a:solidFill>
            </a:endParaRPr>
          </a:p>
        </p:txBody>
      </p:sp>
    </p:spTree>
    <p:extLst>
      <p:ext uri="{BB962C8B-B14F-4D97-AF65-F5344CB8AC3E}">
        <p14:creationId xmlns:p14="http://schemas.microsoft.com/office/powerpoint/2010/main" val="1202282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3816" y="789432"/>
            <a:ext cx="10515600" cy="807720"/>
          </a:xfrm>
        </p:spPr>
        <p:txBody>
          <a:bodyPr>
            <a:normAutofit fontScale="90000"/>
          </a:bodyPr>
          <a:lstStyle/>
          <a:p>
            <a:pPr algn="ctr"/>
            <a:r>
              <a:rPr lang="cs-CZ" dirty="0" smtClean="0"/>
              <a:t>Patafyzika a Alfred </a:t>
            </a:r>
            <a:r>
              <a:rPr lang="cs-CZ" dirty="0" err="1" smtClean="0"/>
              <a:t>Jarry</a:t>
            </a:r>
            <a:r>
              <a:rPr lang="cs-CZ" dirty="0" smtClean="0"/>
              <a:t/>
            </a:r>
            <a:br>
              <a:rPr lang="cs-CZ" dirty="0" smtClean="0"/>
            </a:br>
            <a:endParaRPr lang="cs-CZ" dirty="0"/>
          </a:p>
        </p:txBody>
      </p:sp>
      <p:sp>
        <p:nvSpPr>
          <p:cNvPr id="3" name="Zástupný symbol pro obsah 2"/>
          <p:cNvSpPr>
            <a:spLocks noGrp="1"/>
          </p:cNvSpPr>
          <p:nvPr>
            <p:ph idx="1"/>
          </p:nvPr>
        </p:nvSpPr>
        <p:spPr>
          <a:xfrm>
            <a:off x="387096" y="2353393"/>
            <a:ext cx="6117336" cy="2612264"/>
          </a:xfrm>
        </p:spPr>
        <p:txBody>
          <a:bodyPr>
            <a:normAutofit fontScale="85000" lnSpcReduction="20000"/>
          </a:bodyPr>
          <a:lstStyle/>
          <a:p>
            <a:r>
              <a:rPr lang="cs-CZ" dirty="0" smtClean="0"/>
              <a:t>Založeno 1948 v Paříži (B. </a:t>
            </a:r>
            <a:r>
              <a:rPr lang="cs-CZ" dirty="0" err="1" smtClean="0"/>
              <a:t>Vian</a:t>
            </a:r>
            <a:r>
              <a:rPr lang="cs-CZ" dirty="0" smtClean="0"/>
              <a:t>, R. </a:t>
            </a:r>
            <a:r>
              <a:rPr lang="cs-CZ" dirty="0" err="1" smtClean="0"/>
              <a:t>Queneau</a:t>
            </a:r>
            <a:r>
              <a:rPr lang="cs-CZ" dirty="0" smtClean="0"/>
              <a:t>)</a:t>
            </a:r>
            <a:endParaRPr lang="cs-CZ" dirty="0"/>
          </a:p>
          <a:p>
            <a:endParaRPr lang="cs-CZ" dirty="0"/>
          </a:p>
          <a:p>
            <a:r>
              <a:rPr lang="cs-CZ" dirty="0"/>
              <a:t>„společnost věnující se erudovanému a neužitečnému </a:t>
            </a:r>
            <a:r>
              <a:rPr lang="cs-CZ" dirty="0" smtClean="0"/>
              <a:t>výzkumu“</a:t>
            </a:r>
          </a:p>
          <a:p>
            <a:endParaRPr lang="cs-CZ" dirty="0" smtClean="0"/>
          </a:p>
          <a:p>
            <a:r>
              <a:rPr lang="cs-CZ" dirty="0" smtClean="0"/>
              <a:t>A</a:t>
            </a:r>
            <a:r>
              <a:rPr lang="cs-CZ" dirty="0" smtClean="0"/>
              <a:t>. </a:t>
            </a:r>
            <a:r>
              <a:rPr lang="cs-CZ" dirty="0" err="1" smtClean="0"/>
              <a:t>Jarry</a:t>
            </a:r>
            <a:r>
              <a:rPr lang="cs-CZ" dirty="0" smtClean="0"/>
              <a:t> – </a:t>
            </a:r>
            <a:r>
              <a:rPr lang="cs-CZ" i="1" dirty="0" smtClean="0"/>
              <a:t>Skutky a názory doktora </a:t>
            </a:r>
            <a:r>
              <a:rPr lang="cs-CZ" i="1" dirty="0" err="1" smtClean="0"/>
              <a:t>Faustrolla</a:t>
            </a:r>
            <a:r>
              <a:rPr lang="cs-CZ" i="1" dirty="0" smtClean="0"/>
              <a:t>, Patafyzika </a:t>
            </a:r>
            <a:r>
              <a:rPr lang="cs-CZ" dirty="0" smtClean="0"/>
              <a:t>(1911)</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552" y="1825625"/>
            <a:ext cx="4868762" cy="3667801"/>
          </a:xfrm>
          <a:prstGeom prst="rect">
            <a:avLst/>
          </a:prstGeom>
        </p:spPr>
      </p:pic>
    </p:spTree>
    <p:extLst>
      <p:ext uri="{BB962C8B-B14F-4D97-AF65-F5344CB8AC3E}">
        <p14:creationId xmlns:p14="http://schemas.microsoft.com/office/powerpoint/2010/main" val="2520064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7784"/>
            <a:ext cx="10515600" cy="734568"/>
          </a:xfrm>
        </p:spPr>
        <p:txBody>
          <a:bodyPr>
            <a:normAutofit fontScale="90000"/>
          </a:bodyPr>
          <a:lstStyle/>
          <a:p>
            <a:pPr algn="ctr"/>
            <a:r>
              <a:rPr lang="cs-CZ" dirty="0" smtClean="0"/>
              <a:t>Patafyzika – „definice“ </a:t>
            </a:r>
            <a:endParaRPr lang="cs-CZ" dirty="0"/>
          </a:p>
        </p:txBody>
      </p:sp>
      <p:sp>
        <p:nvSpPr>
          <p:cNvPr id="3" name="Zástupný symbol pro obsah 2"/>
          <p:cNvSpPr>
            <a:spLocks noGrp="1"/>
          </p:cNvSpPr>
          <p:nvPr>
            <p:ph idx="1"/>
          </p:nvPr>
        </p:nvSpPr>
        <p:spPr>
          <a:xfrm>
            <a:off x="484632" y="1825624"/>
            <a:ext cx="6217920" cy="4587368"/>
          </a:xfrm>
        </p:spPr>
        <p:txBody>
          <a:bodyPr>
            <a:noAutofit/>
          </a:bodyPr>
          <a:lstStyle/>
          <a:p>
            <a:r>
              <a:rPr lang="cs-CZ" sz="2600" dirty="0" smtClean="0"/>
              <a:t>DEFINICE: </a:t>
            </a:r>
            <a:r>
              <a:rPr lang="cs-CZ" sz="2600" i="1" dirty="0" smtClean="0"/>
              <a:t>Patafyzika je věda o pomyslných řešeních, která pouhým náčrtům symbolicky přiznává vlastnosti věcí zahrnutých do jejich možností.“</a:t>
            </a:r>
          </a:p>
          <a:p>
            <a:pPr algn="r"/>
            <a:r>
              <a:rPr lang="cs-CZ" sz="2000" i="1" dirty="0" smtClean="0"/>
              <a:t>(A. </a:t>
            </a:r>
            <a:r>
              <a:rPr lang="cs-CZ" sz="2000" i="1" dirty="0" err="1" smtClean="0"/>
              <a:t>Jarry</a:t>
            </a:r>
            <a:r>
              <a:rPr lang="cs-CZ" sz="2000" i="1" dirty="0" smtClean="0"/>
              <a:t>. Skutky a </a:t>
            </a:r>
            <a:r>
              <a:rPr lang="cs-CZ" sz="2000" i="1" dirty="0" err="1" smtClean="0"/>
              <a:t>náz</a:t>
            </a:r>
            <a:r>
              <a:rPr lang="cs-CZ" sz="2000" i="1" dirty="0" smtClean="0"/>
              <a:t>. Dr. </a:t>
            </a:r>
            <a:r>
              <a:rPr lang="cs-CZ" sz="2000" i="1" dirty="0" err="1" smtClean="0"/>
              <a:t>Faustralla</a:t>
            </a:r>
            <a:r>
              <a:rPr lang="cs-CZ" sz="2000" i="1" dirty="0" smtClean="0"/>
              <a:t>, II. kniha, 7. kapitola)</a:t>
            </a:r>
            <a:endParaRPr lang="cs-CZ" sz="2000" i="1" dirty="0"/>
          </a:p>
          <a:p>
            <a:endParaRPr lang="cs-CZ" sz="2600" dirty="0"/>
          </a:p>
          <a:p>
            <a:r>
              <a:rPr lang="cs-CZ" sz="2600" dirty="0" smtClean="0"/>
              <a:t>E. </a:t>
            </a:r>
            <a:r>
              <a:rPr lang="cs-CZ" sz="2600" dirty="0" err="1" smtClean="0"/>
              <a:t>Ionesco</a:t>
            </a:r>
            <a:r>
              <a:rPr lang="cs-CZ" sz="2600" dirty="0" smtClean="0"/>
              <a:t>: </a:t>
            </a:r>
            <a:r>
              <a:rPr lang="cs-CZ" sz="2600" i="1" dirty="0" smtClean="0"/>
              <a:t>„</a:t>
            </a:r>
            <a:r>
              <a:rPr lang="en-US" sz="2600" i="1" dirty="0" smtClean="0"/>
              <a:t>we </a:t>
            </a:r>
            <a:r>
              <a:rPr lang="en-US" sz="2600" i="1" dirty="0"/>
              <a:t>(</a:t>
            </a:r>
            <a:r>
              <a:rPr lang="en-US" sz="2600" i="1" dirty="0" err="1"/>
              <a:t>Pataphysique</a:t>
            </a:r>
            <a:r>
              <a:rPr lang="en-US" sz="2600" i="1" dirty="0"/>
              <a:t> school) discussed nothing, because we believed—and I still do—that there is no reason for anything, that everything is meaningless</a:t>
            </a:r>
            <a:r>
              <a:rPr lang="en-US" sz="2600" i="1" dirty="0" smtClean="0"/>
              <a:t>.</a:t>
            </a:r>
            <a:r>
              <a:rPr lang="cs-CZ" sz="2600" i="1" dirty="0" smtClean="0"/>
              <a:t>“</a:t>
            </a:r>
            <a:r>
              <a:rPr lang="cs-CZ" sz="2600" dirty="0" smtClean="0"/>
              <a:t> (in </a:t>
            </a:r>
            <a:r>
              <a:rPr lang="cs-CZ" sz="2600" i="1" dirty="0" smtClean="0"/>
              <a:t>Paris </a:t>
            </a:r>
            <a:r>
              <a:rPr lang="cs-CZ" sz="2600" i="1" dirty="0" err="1" smtClean="0"/>
              <a:t>Review</a:t>
            </a:r>
            <a:r>
              <a:rPr lang="cs-CZ" sz="2600" dirty="0" smtClean="0"/>
              <a:t>)</a:t>
            </a:r>
            <a:endParaRPr lang="cs-CZ" sz="26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552" y="1825625"/>
            <a:ext cx="4868762" cy="3667801"/>
          </a:xfrm>
          <a:prstGeom prst="rect">
            <a:avLst/>
          </a:prstGeom>
        </p:spPr>
      </p:pic>
    </p:spTree>
    <p:extLst>
      <p:ext uri="{BB962C8B-B14F-4D97-AF65-F5344CB8AC3E}">
        <p14:creationId xmlns:p14="http://schemas.microsoft.com/office/powerpoint/2010/main" val="345094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7784"/>
            <a:ext cx="10515600" cy="734568"/>
          </a:xfrm>
        </p:spPr>
        <p:txBody>
          <a:bodyPr>
            <a:normAutofit fontScale="90000"/>
          </a:bodyPr>
          <a:lstStyle/>
          <a:p>
            <a:pPr algn="ctr"/>
            <a:r>
              <a:rPr lang="cs-CZ" dirty="0" smtClean="0"/>
              <a:t>Patafyzika </a:t>
            </a:r>
            <a:endParaRPr lang="cs-CZ" dirty="0"/>
          </a:p>
        </p:txBody>
      </p:sp>
      <p:sp>
        <p:nvSpPr>
          <p:cNvPr id="3" name="Zástupný symbol pro obsah 2"/>
          <p:cNvSpPr>
            <a:spLocks noGrp="1"/>
          </p:cNvSpPr>
          <p:nvPr>
            <p:ph idx="1"/>
          </p:nvPr>
        </p:nvSpPr>
        <p:spPr>
          <a:xfrm>
            <a:off x="484632" y="1533016"/>
            <a:ext cx="6217920" cy="4587368"/>
          </a:xfrm>
        </p:spPr>
        <p:txBody>
          <a:bodyPr>
            <a:noAutofit/>
          </a:bodyPr>
          <a:lstStyle/>
          <a:p>
            <a:pPr marL="0" indent="0">
              <a:buNone/>
            </a:pPr>
            <a:r>
              <a:rPr lang="cs-CZ" sz="3200" dirty="0"/>
              <a:t>Londýnský institut </a:t>
            </a:r>
            <a:r>
              <a:rPr lang="cs-CZ" sz="3200" dirty="0" smtClean="0"/>
              <a:t>'patafyziky</a:t>
            </a:r>
          </a:p>
          <a:p>
            <a:pPr marL="0" indent="0">
              <a:lnSpc>
                <a:spcPct val="100000"/>
              </a:lnSpc>
              <a:buNone/>
            </a:pPr>
            <a:endParaRPr lang="cs-CZ" sz="3200" dirty="0"/>
          </a:p>
          <a:p>
            <a:pPr>
              <a:lnSpc>
                <a:spcPct val="100000"/>
              </a:lnSpc>
            </a:pPr>
            <a:r>
              <a:rPr lang="cs-CZ" sz="2600" dirty="0" smtClean="0"/>
              <a:t>(</a:t>
            </a:r>
            <a:r>
              <a:rPr lang="cs-CZ" sz="2600" dirty="0"/>
              <a:t>Odbor pro výzkum podprahových obrazů)</a:t>
            </a:r>
          </a:p>
          <a:p>
            <a:r>
              <a:rPr lang="cs-CZ" sz="2600" dirty="0"/>
              <a:t>(Komise pro nadměrné ochlupení a vousatost)</a:t>
            </a:r>
          </a:p>
          <a:p>
            <a:r>
              <a:rPr lang="cs-CZ" sz="2600" dirty="0"/>
              <a:t>(Oddělení dogmat a teorie)</a:t>
            </a:r>
          </a:p>
          <a:p>
            <a:r>
              <a:rPr lang="cs-CZ" sz="2600" dirty="0" smtClean="0"/>
              <a:t>(</a:t>
            </a:r>
            <a:r>
              <a:rPr lang="cs-CZ" sz="2600" dirty="0"/>
              <a:t>Oddělení šprtů)</a:t>
            </a:r>
          </a:p>
          <a:p>
            <a:r>
              <a:rPr lang="cs-CZ" sz="2600" dirty="0"/>
              <a:t>(Oddělení rekonstrukční archeologie)</a:t>
            </a:r>
          </a:p>
          <a:p>
            <a:r>
              <a:rPr lang="cs-CZ" sz="2600" dirty="0" smtClean="0"/>
              <a:t>(Patentovací úřad)</a:t>
            </a:r>
            <a:endParaRPr lang="cs-CZ" sz="26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552" y="1825625"/>
            <a:ext cx="4868762" cy="3667801"/>
          </a:xfrm>
          <a:prstGeom prst="rect">
            <a:avLst/>
          </a:prstGeom>
        </p:spPr>
      </p:pic>
    </p:spTree>
    <p:extLst>
      <p:ext uri="{BB962C8B-B14F-4D97-AF65-F5344CB8AC3E}">
        <p14:creationId xmlns:p14="http://schemas.microsoft.com/office/powerpoint/2010/main" val="228679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72440"/>
            <a:ext cx="10515600" cy="1132904"/>
          </a:xfrm>
        </p:spPr>
        <p:txBody>
          <a:bodyPr>
            <a:normAutofit fontScale="90000"/>
          </a:bodyPr>
          <a:lstStyle/>
          <a:p>
            <a:pPr algn="ctr"/>
            <a:r>
              <a:rPr lang="cs-CZ" b="1" dirty="0" err="1"/>
              <a:t>Ou</a:t>
            </a:r>
            <a:r>
              <a:rPr lang="cs-CZ" dirty="0" err="1"/>
              <a:t>vroir</a:t>
            </a:r>
            <a:r>
              <a:rPr lang="cs-CZ" dirty="0"/>
              <a:t> de </a:t>
            </a:r>
            <a:r>
              <a:rPr lang="cs-CZ" b="1" dirty="0" err="1"/>
              <a:t>Li</a:t>
            </a:r>
            <a:r>
              <a:rPr lang="cs-CZ" dirty="0" err="1"/>
              <a:t>ttérature</a:t>
            </a:r>
            <a:r>
              <a:rPr lang="cs-CZ" dirty="0"/>
              <a:t> </a:t>
            </a:r>
            <a:r>
              <a:rPr lang="cs-CZ" b="1" dirty="0" err="1"/>
              <a:t>Po</a:t>
            </a:r>
            <a:r>
              <a:rPr lang="cs-CZ" dirty="0" err="1"/>
              <a:t>tentielle</a:t>
            </a:r>
            <a:endParaRPr lang="cs-CZ" dirty="0"/>
          </a:p>
        </p:txBody>
      </p:sp>
      <p:sp>
        <p:nvSpPr>
          <p:cNvPr id="3" name="Zástupný symbol pro obsah 2"/>
          <p:cNvSpPr>
            <a:spLocks noGrp="1"/>
          </p:cNvSpPr>
          <p:nvPr>
            <p:ph idx="1"/>
          </p:nvPr>
        </p:nvSpPr>
        <p:spPr>
          <a:xfrm>
            <a:off x="5522976" y="1825624"/>
            <a:ext cx="6669024" cy="4684903"/>
          </a:xfrm>
        </p:spPr>
        <p:txBody>
          <a:bodyPr>
            <a:normAutofit fontScale="92500" lnSpcReduction="20000"/>
          </a:bodyPr>
          <a:lstStyle/>
          <a:p>
            <a:r>
              <a:rPr lang="cs-CZ" dirty="0" smtClean="0"/>
              <a:t>Založeno: 13. února 1961</a:t>
            </a:r>
          </a:p>
          <a:p>
            <a:r>
              <a:rPr lang="cs-CZ" dirty="0" err="1" smtClean="0"/>
              <a:t>François</a:t>
            </a:r>
            <a:r>
              <a:rPr lang="cs-CZ" dirty="0" smtClean="0"/>
              <a:t> </a:t>
            </a:r>
            <a:r>
              <a:rPr lang="cs-CZ" dirty="0" err="1" smtClean="0"/>
              <a:t>Le</a:t>
            </a:r>
            <a:r>
              <a:rPr lang="cs-CZ" dirty="0" smtClean="0"/>
              <a:t> </a:t>
            </a:r>
            <a:r>
              <a:rPr lang="cs-CZ" dirty="0" err="1" smtClean="0"/>
              <a:t>Lionnais</a:t>
            </a:r>
            <a:r>
              <a:rPr lang="cs-CZ" dirty="0" smtClean="0"/>
              <a:t> (</a:t>
            </a:r>
            <a:r>
              <a:rPr lang="cs-CZ" dirty="0" smtClean="0"/>
              <a:t>vědec, matematik)</a:t>
            </a:r>
          </a:p>
          <a:p>
            <a:pPr lvl="1"/>
            <a:r>
              <a:rPr lang="cs-CZ" dirty="0" smtClean="0"/>
              <a:t>autor manifestů</a:t>
            </a:r>
            <a:endParaRPr lang="cs-CZ" dirty="0" smtClean="0"/>
          </a:p>
          <a:p>
            <a:endParaRPr lang="cs-CZ" dirty="0" smtClean="0"/>
          </a:p>
          <a:p>
            <a:r>
              <a:rPr lang="cs-CZ" dirty="0"/>
              <a:t>Podskupiny: </a:t>
            </a:r>
            <a:endParaRPr lang="cs-CZ" dirty="0" smtClean="0"/>
          </a:p>
          <a:p>
            <a:pPr lvl="1"/>
            <a:r>
              <a:rPr lang="cs-CZ" i="1" dirty="0" err="1" smtClean="0"/>
              <a:t>OuLiLiPo</a:t>
            </a:r>
            <a:r>
              <a:rPr lang="cs-CZ" dirty="0" smtClean="0"/>
              <a:t> </a:t>
            </a:r>
            <a:r>
              <a:rPr lang="cs-CZ" dirty="0"/>
              <a:t>(</a:t>
            </a:r>
            <a:r>
              <a:rPr lang="cs-CZ" dirty="0" smtClean="0"/>
              <a:t>detektivky), </a:t>
            </a:r>
          </a:p>
          <a:p>
            <a:pPr lvl="1"/>
            <a:r>
              <a:rPr lang="cs-CZ" i="1" dirty="0" err="1" smtClean="0"/>
              <a:t>OuBaPa</a:t>
            </a:r>
            <a:r>
              <a:rPr lang="cs-CZ" dirty="0" smtClean="0"/>
              <a:t> (</a:t>
            </a:r>
            <a:r>
              <a:rPr lang="cs-CZ" dirty="0"/>
              <a:t>komiks), </a:t>
            </a:r>
            <a:endParaRPr lang="cs-CZ" dirty="0" smtClean="0"/>
          </a:p>
          <a:p>
            <a:pPr lvl="1"/>
            <a:r>
              <a:rPr lang="cs-CZ" i="1" dirty="0" err="1" smtClean="0"/>
              <a:t>OuPeinPo</a:t>
            </a:r>
            <a:r>
              <a:rPr lang="cs-CZ" dirty="0" smtClean="0"/>
              <a:t> </a:t>
            </a:r>
            <a:r>
              <a:rPr lang="cs-CZ" dirty="0"/>
              <a:t>(výtvarníci</a:t>
            </a:r>
            <a:r>
              <a:rPr lang="cs-CZ" dirty="0" smtClean="0"/>
              <a:t>), </a:t>
            </a:r>
            <a:endParaRPr lang="cs-CZ" dirty="0" smtClean="0"/>
          </a:p>
          <a:p>
            <a:pPr lvl="1"/>
            <a:r>
              <a:rPr lang="cs-CZ" i="1" dirty="0" smtClean="0"/>
              <a:t>ALAMO</a:t>
            </a:r>
            <a:r>
              <a:rPr lang="cs-CZ" dirty="0" smtClean="0"/>
              <a:t> (</a:t>
            </a:r>
            <a:r>
              <a:rPr lang="cs-CZ" dirty="0"/>
              <a:t>lit. s použitím PC)</a:t>
            </a:r>
          </a:p>
          <a:p>
            <a:endParaRPr lang="cs-CZ" dirty="0" smtClean="0"/>
          </a:p>
          <a:p>
            <a:r>
              <a:rPr lang="cs-CZ" i="1" dirty="0" err="1" smtClean="0"/>
              <a:t>Hervé</a:t>
            </a:r>
            <a:r>
              <a:rPr lang="cs-CZ" i="1" dirty="0" smtClean="0"/>
              <a:t> </a:t>
            </a:r>
            <a:r>
              <a:rPr lang="cs-CZ" i="1" dirty="0" err="1" smtClean="0"/>
              <a:t>Le</a:t>
            </a:r>
            <a:r>
              <a:rPr lang="cs-CZ" i="1" dirty="0" smtClean="0"/>
              <a:t> </a:t>
            </a:r>
            <a:r>
              <a:rPr lang="cs-CZ" i="1" dirty="0" err="1" smtClean="0"/>
              <a:t>Lellier</a:t>
            </a:r>
            <a:r>
              <a:rPr lang="cs-CZ" i="1" dirty="0" smtClean="0"/>
              <a:t> – </a:t>
            </a:r>
            <a:r>
              <a:rPr lang="cs-CZ" i="1" dirty="0" err="1" smtClean="0"/>
              <a:t>Esthétique</a:t>
            </a:r>
            <a:r>
              <a:rPr lang="cs-CZ" i="1" dirty="0" smtClean="0"/>
              <a:t> de </a:t>
            </a:r>
            <a:r>
              <a:rPr lang="cs-CZ" i="1" dirty="0" err="1" smtClean="0"/>
              <a:t>L‘Oulipo</a:t>
            </a:r>
            <a:r>
              <a:rPr lang="cs-CZ" i="1" dirty="0" smtClean="0"/>
              <a:t> (2006)</a:t>
            </a:r>
            <a:endParaRPr lang="cs-CZ" i="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 y="1955864"/>
            <a:ext cx="5324182" cy="3448240"/>
          </a:xfrm>
          <a:prstGeom prst="rect">
            <a:avLst/>
          </a:prstGeom>
        </p:spPr>
      </p:pic>
    </p:spTree>
    <p:extLst>
      <p:ext uri="{BB962C8B-B14F-4D97-AF65-F5344CB8AC3E}">
        <p14:creationId xmlns:p14="http://schemas.microsoft.com/office/powerpoint/2010/main" val="314387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7784"/>
            <a:ext cx="10515600" cy="1132904"/>
          </a:xfrm>
        </p:spPr>
        <p:txBody>
          <a:bodyPr>
            <a:normAutofit fontScale="90000"/>
          </a:bodyPr>
          <a:lstStyle/>
          <a:p>
            <a:pPr algn="ctr"/>
            <a:r>
              <a:rPr lang="cs-CZ" dirty="0" err="1" smtClean="0"/>
              <a:t>Oulipi</a:t>
            </a:r>
            <a:r>
              <a:rPr lang="cs-CZ" dirty="0" smtClean="0"/>
              <a:t/>
            </a:r>
            <a:br>
              <a:rPr lang="cs-CZ" dirty="0" smtClean="0"/>
            </a:br>
            <a:r>
              <a:rPr lang="cs-CZ" i="1" dirty="0" smtClean="0"/>
              <a:t>Ideje a teorie</a:t>
            </a:r>
            <a:endParaRPr lang="cs-CZ" dirty="0"/>
          </a:p>
        </p:txBody>
      </p:sp>
      <p:sp>
        <p:nvSpPr>
          <p:cNvPr id="3" name="Zástupný symbol pro obsah 2"/>
          <p:cNvSpPr>
            <a:spLocks noGrp="1"/>
          </p:cNvSpPr>
          <p:nvPr>
            <p:ph idx="1"/>
          </p:nvPr>
        </p:nvSpPr>
        <p:spPr>
          <a:xfrm>
            <a:off x="838200" y="1825624"/>
            <a:ext cx="10515600" cy="4694047"/>
          </a:xfrm>
        </p:spPr>
        <p:txBody>
          <a:bodyPr>
            <a:normAutofit fontScale="70000" lnSpcReduction="20000"/>
          </a:bodyPr>
          <a:lstStyle/>
          <a:p>
            <a:pPr marL="0" indent="0">
              <a:buNone/>
            </a:pPr>
            <a:r>
              <a:rPr lang="cs-CZ" dirty="0" smtClean="0"/>
              <a:t>Teze:</a:t>
            </a:r>
          </a:p>
          <a:p>
            <a:r>
              <a:rPr lang="cs-CZ" sz="3700" dirty="0" smtClean="0"/>
              <a:t>R. </a:t>
            </a:r>
            <a:r>
              <a:rPr lang="cs-CZ" sz="3700" dirty="0" err="1" smtClean="0"/>
              <a:t>Queneau</a:t>
            </a:r>
            <a:r>
              <a:rPr lang="cs-CZ" sz="3700" dirty="0" smtClean="0"/>
              <a:t>: </a:t>
            </a:r>
            <a:endParaRPr lang="cs-CZ" sz="3700" dirty="0" smtClean="0"/>
          </a:p>
          <a:p>
            <a:pPr lvl="1">
              <a:lnSpc>
                <a:spcPct val="120000"/>
              </a:lnSpc>
            </a:pPr>
            <a:r>
              <a:rPr lang="cs-CZ" sz="3300" i="1" dirty="0" smtClean="0"/>
              <a:t>„</a:t>
            </a:r>
            <a:r>
              <a:rPr lang="cs-CZ" sz="3300" i="1" dirty="0" smtClean="0"/>
              <a:t>Literatura je umění, tj. výrazová forma spojená s nějakou </a:t>
            </a:r>
            <a:r>
              <a:rPr lang="cs-CZ" sz="3300" i="1" dirty="0" smtClean="0"/>
              <a:t>technikou</a:t>
            </a:r>
            <a:r>
              <a:rPr lang="cs-CZ" sz="3300" i="1" dirty="0" smtClean="0"/>
              <a:t>.“</a:t>
            </a:r>
          </a:p>
          <a:p>
            <a:pPr>
              <a:lnSpc>
                <a:spcPct val="170000"/>
              </a:lnSpc>
            </a:pPr>
            <a:r>
              <a:rPr lang="cs-CZ" sz="3700" dirty="0" smtClean="0"/>
              <a:t>G. </a:t>
            </a:r>
            <a:r>
              <a:rPr lang="cs-CZ" sz="3700" dirty="0" err="1" smtClean="0"/>
              <a:t>Perec</a:t>
            </a:r>
            <a:r>
              <a:rPr lang="cs-CZ" sz="3700" dirty="0" smtClean="0"/>
              <a:t>: </a:t>
            </a:r>
            <a:endParaRPr lang="cs-CZ" sz="3700" dirty="0" smtClean="0"/>
          </a:p>
          <a:p>
            <a:pPr lvl="1"/>
            <a:r>
              <a:rPr lang="cs-CZ" sz="3300" i="1" dirty="0" smtClean="0"/>
              <a:t>„</a:t>
            </a:r>
            <a:r>
              <a:rPr lang="cs-CZ" sz="3300" i="1" dirty="0" smtClean="0"/>
              <a:t>Je-li vše dovoleno, nic není nemožné.“</a:t>
            </a:r>
          </a:p>
          <a:p>
            <a:endParaRPr lang="cs-CZ" sz="3700" i="1" dirty="0"/>
          </a:p>
          <a:p>
            <a:r>
              <a:rPr lang="cs-CZ" sz="3700" dirty="0" smtClean="0"/>
              <a:t>Princip omezení – gramatika, </a:t>
            </a:r>
            <a:r>
              <a:rPr lang="cs-CZ" sz="3700" dirty="0" smtClean="0"/>
              <a:t>prozodie</a:t>
            </a:r>
          </a:p>
          <a:p>
            <a:endParaRPr lang="cs-CZ" sz="3700" dirty="0" smtClean="0"/>
          </a:p>
          <a:p>
            <a:r>
              <a:rPr lang="cs-CZ" sz="3700" dirty="0" smtClean="0"/>
              <a:t>Matematika, kombinatorika, </a:t>
            </a:r>
            <a:r>
              <a:rPr lang="cs-CZ" sz="3700" dirty="0" smtClean="0"/>
              <a:t>variace</a:t>
            </a:r>
            <a:endParaRPr lang="cs-CZ" sz="3700" dirty="0" smtClean="0"/>
          </a:p>
        </p:txBody>
      </p:sp>
    </p:spTree>
    <p:extLst>
      <p:ext uri="{BB962C8B-B14F-4D97-AF65-F5344CB8AC3E}">
        <p14:creationId xmlns:p14="http://schemas.microsoft.com/office/powerpoint/2010/main" val="3605721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7784"/>
            <a:ext cx="10515600" cy="1132904"/>
          </a:xfrm>
        </p:spPr>
        <p:txBody>
          <a:bodyPr>
            <a:normAutofit fontScale="90000"/>
          </a:bodyPr>
          <a:lstStyle/>
          <a:p>
            <a:pPr algn="ctr"/>
            <a:r>
              <a:rPr lang="cs-CZ" dirty="0" err="1" smtClean="0"/>
              <a:t>Oulipi</a:t>
            </a:r>
            <a:r>
              <a:rPr lang="cs-CZ" dirty="0" smtClean="0"/>
              <a:t/>
            </a:r>
            <a:br>
              <a:rPr lang="cs-CZ" dirty="0" smtClean="0"/>
            </a:br>
            <a:r>
              <a:rPr lang="cs-CZ" i="1" dirty="0" smtClean="0"/>
              <a:t>Druhy omezení</a:t>
            </a:r>
            <a:endParaRPr lang="cs-CZ" dirty="0"/>
          </a:p>
        </p:txBody>
      </p:sp>
      <p:sp>
        <p:nvSpPr>
          <p:cNvPr id="3" name="Zástupný symbol pro obsah 2"/>
          <p:cNvSpPr>
            <a:spLocks noGrp="1"/>
          </p:cNvSpPr>
          <p:nvPr>
            <p:ph idx="1"/>
          </p:nvPr>
        </p:nvSpPr>
        <p:spPr>
          <a:xfrm>
            <a:off x="838200" y="1825624"/>
            <a:ext cx="10939272" cy="4694047"/>
          </a:xfrm>
        </p:spPr>
        <p:txBody>
          <a:bodyPr>
            <a:noAutofit/>
          </a:bodyPr>
          <a:lstStyle/>
          <a:p>
            <a:pPr>
              <a:lnSpc>
                <a:spcPct val="100000"/>
              </a:lnSpc>
            </a:pPr>
            <a:r>
              <a:rPr lang="cs-CZ" sz="2400" b="1" dirty="0" err="1" smtClean="0"/>
              <a:t>Clinemen</a:t>
            </a:r>
            <a:r>
              <a:rPr lang="cs-CZ" sz="2400" dirty="0" smtClean="0"/>
              <a:t> </a:t>
            </a:r>
            <a:r>
              <a:rPr lang="cs-CZ" sz="2400" dirty="0" smtClean="0"/>
              <a:t>– úmyslná odchylka od přijatého pravidla</a:t>
            </a:r>
          </a:p>
          <a:p>
            <a:pPr>
              <a:lnSpc>
                <a:spcPct val="100000"/>
              </a:lnSpc>
            </a:pPr>
            <a:r>
              <a:rPr lang="cs-CZ" sz="2400" b="1" dirty="0" err="1" smtClean="0"/>
              <a:t>Lipogram</a:t>
            </a:r>
            <a:r>
              <a:rPr lang="cs-CZ" sz="2400" dirty="0" smtClean="0"/>
              <a:t> – úmyslné vynechání písmene/písmen v díle</a:t>
            </a:r>
          </a:p>
          <a:p>
            <a:pPr>
              <a:lnSpc>
                <a:spcPct val="100000"/>
              </a:lnSpc>
            </a:pPr>
            <a:r>
              <a:rPr lang="cs-CZ" sz="2400" b="1" dirty="0" smtClean="0"/>
              <a:t>Sněhové</a:t>
            </a:r>
            <a:r>
              <a:rPr lang="cs-CZ" sz="2400" dirty="0" smtClean="0"/>
              <a:t> </a:t>
            </a:r>
            <a:r>
              <a:rPr lang="cs-CZ" sz="2400" b="1" dirty="0" smtClean="0"/>
              <a:t>koule</a:t>
            </a:r>
            <a:r>
              <a:rPr lang="cs-CZ" sz="2400" dirty="0" smtClean="0"/>
              <a:t> – báseň v níž každý verš </a:t>
            </a:r>
            <a:r>
              <a:rPr lang="cs-CZ" sz="2400" dirty="0" smtClean="0"/>
              <a:t>je o písmeno delší než předchozí</a:t>
            </a:r>
            <a:endParaRPr lang="cs-CZ" sz="2400" dirty="0" smtClean="0"/>
          </a:p>
          <a:p>
            <a:pPr>
              <a:lnSpc>
                <a:spcPct val="100000"/>
              </a:lnSpc>
            </a:pPr>
            <a:r>
              <a:rPr lang="cs-CZ" sz="2400" b="1" dirty="0" smtClean="0"/>
              <a:t>Palindrom</a:t>
            </a:r>
            <a:r>
              <a:rPr lang="cs-CZ" sz="2400" dirty="0" smtClean="0"/>
              <a:t> – text čitelný z obou stran stejně</a:t>
            </a:r>
            <a:endParaRPr lang="cs-CZ" sz="2400" dirty="0" smtClean="0"/>
          </a:p>
          <a:p>
            <a:pPr>
              <a:lnSpc>
                <a:spcPct val="100000"/>
              </a:lnSpc>
            </a:pPr>
            <a:r>
              <a:rPr lang="cs-CZ" sz="2400" b="1" dirty="0" err="1" smtClean="0"/>
              <a:t>Univocalismus</a:t>
            </a:r>
            <a:r>
              <a:rPr lang="cs-CZ" sz="2400" dirty="0" smtClean="0"/>
              <a:t> </a:t>
            </a:r>
            <a:r>
              <a:rPr lang="cs-CZ" sz="2400" dirty="0" smtClean="0"/>
              <a:t>– báseň užívající jen jedinou </a:t>
            </a:r>
            <a:r>
              <a:rPr lang="cs-CZ" sz="2400" dirty="0" smtClean="0"/>
              <a:t>samohlásku</a:t>
            </a:r>
          </a:p>
          <a:p>
            <a:pPr>
              <a:lnSpc>
                <a:spcPct val="100000"/>
              </a:lnSpc>
            </a:pPr>
            <a:r>
              <a:rPr lang="cs-CZ" sz="2400" b="1" dirty="0" smtClean="0"/>
              <a:t>Synonymní</a:t>
            </a:r>
            <a:r>
              <a:rPr lang="cs-CZ" sz="2400" dirty="0" smtClean="0"/>
              <a:t> </a:t>
            </a:r>
            <a:r>
              <a:rPr lang="cs-CZ" sz="2400" b="1" dirty="0" smtClean="0"/>
              <a:t>próza</a:t>
            </a:r>
            <a:r>
              <a:rPr lang="cs-CZ" sz="2400" dirty="0" smtClean="0"/>
              <a:t> – výrazy jsou nahrazovány synonymy</a:t>
            </a:r>
          </a:p>
          <a:p>
            <a:pPr>
              <a:lnSpc>
                <a:spcPct val="100000"/>
              </a:lnSpc>
            </a:pPr>
            <a:r>
              <a:rPr lang="cs-CZ" sz="2400" b="1" dirty="0" smtClean="0"/>
              <a:t>N+7</a:t>
            </a:r>
            <a:r>
              <a:rPr lang="cs-CZ" sz="2400" dirty="0" smtClean="0"/>
              <a:t> – substantivum je nahrazeno slovem, kter</a:t>
            </a:r>
            <a:r>
              <a:rPr lang="cs-CZ" sz="2400" dirty="0" smtClean="0"/>
              <a:t>é je o 7 míst níž ve slovníku</a:t>
            </a:r>
          </a:p>
          <a:p>
            <a:pPr>
              <a:lnSpc>
                <a:spcPct val="100000"/>
              </a:lnSpc>
            </a:pPr>
            <a:r>
              <a:rPr lang="cs-CZ" sz="2400" b="1" dirty="0" smtClean="0"/>
              <a:t>Pí</a:t>
            </a:r>
            <a:r>
              <a:rPr lang="cs-CZ" sz="2400" dirty="0" smtClean="0"/>
              <a:t> – každé slovo v textu má přesně tolik písmen jako příslušná číslice v čísle pí</a:t>
            </a:r>
            <a:endParaRPr lang="cs-CZ" sz="2400" dirty="0" smtClean="0"/>
          </a:p>
        </p:txBody>
      </p:sp>
    </p:spTree>
    <p:extLst>
      <p:ext uri="{BB962C8B-B14F-4D97-AF65-F5344CB8AC3E}">
        <p14:creationId xmlns:p14="http://schemas.microsoft.com/office/powerpoint/2010/main" val="407146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38" t="22119" r="69825" b="9551"/>
          <a:stretch/>
        </p:blipFill>
        <p:spPr bwMode="auto">
          <a:xfrm>
            <a:off x="5336700" y="-1"/>
            <a:ext cx="4697316" cy="685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lokTextu 5"/>
          <p:cNvSpPr txBox="1"/>
          <p:nvPr/>
        </p:nvSpPr>
        <p:spPr>
          <a:xfrm>
            <a:off x="7645920" y="1341176"/>
            <a:ext cx="2497824" cy="400110"/>
          </a:xfrm>
          <a:prstGeom prst="rect">
            <a:avLst/>
          </a:prstGeom>
          <a:noFill/>
        </p:spPr>
        <p:txBody>
          <a:bodyPr wrap="square" rtlCol="0">
            <a:spAutoFit/>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sz="2000" dirty="0" smtClean="0">
                <a:solidFill>
                  <a:schemeClr val="tx2"/>
                </a:solidFill>
              </a:rPr>
              <a:t>Vratislav Kadlec</a:t>
            </a:r>
            <a:endParaRPr lang="sk-SK" sz="2000" dirty="0">
              <a:solidFill>
                <a:schemeClr val="tx2"/>
              </a:solidFill>
            </a:endParaRPr>
          </a:p>
        </p:txBody>
      </p:sp>
    </p:spTree>
    <p:extLst>
      <p:ext uri="{BB962C8B-B14F-4D97-AF65-F5344CB8AC3E}">
        <p14:creationId xmlns:p14="http://schemas.microsoft.com/office/powerpoint/2010/main" val="1039087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Širokoúhlá obrazovka</PresentationFormat>
  <Paragraphs>180</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Calibri Light</vt:lpstr>
      <vt:lpstr>Wingdings 3</vt:lpstr>
      <vt:lpstr>Motiv Office</vt:lpstr>
      <vt:lpstr>Ouvroir de Littérature Potentielle (Dílna potenciální literatury)</vt:lpstr>
      <vt:lpstr>Surrealismus Dovětek</vt:lpstr>
      <vt:lpstr>Patafyzika a Alfred Jarry </vt:lpstr>
      <vt:lpstr>Patafyzika – „definice“ </vt:lpstr>
      <vt:lpstr>Patafyzika </vt:lpstr>
      <vt:lpstr>Ouvroir de Littérature Potentielle</vt:lpstr>
      <vt:lpstr>Oulipi Ideje a teorie</vt:lpstr>
      <vt:lpstr>Oulipi Druhy omezení</vt:lpstr>
      <vt:lpstr>Prezentace aplikace PowerPoint</vt:lpstr>
      <vt:lpstr>Prezentace aplikace PowerPoint</vt:lpstr>
      <vt:lpstr>Prezentace aplikace PowerPoint</vt:lpstr>
      <vt:lpstr>Raymond Queneau (1903–1976)</vt:lpstr>
      <vt:lpstr>Raymond Queneau Stylistická cvičení</vt:lpstr>
      <vt:lpstr>Raymond Queneau Stylistická cvičení</vt:lpstr>
      <vt:lpstr>Prezentace aplikace PowerPoint</vt:lpstr>
      <vt:lpstr>Georges Perec (1936–1982)</vt:lpstr>
      <vt:lpstr>Georges Perec – definiční literatura</vt:lpstr>
      <vt:lpstr>Prezentace aplikace PowerPoint</vt:lpstr>
      <vt:lpstr>Italo Calvino Jacques Roubaud</vt:lpstr>
      <vt:lpstr>Final Jest</vt:lpstr>
      <vt:lpstr>Georges Perec – Co je to tam vzadu na dvoře za kolo s chromovanými řídítky?</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Václav Křížek</dc:creator>
  <cp:lastModifiedBy>Václav Maxmilián</cp:lastModifiedBy>
  <cp:revision>29</cp:revision>
  <dcterms:created xsi:type="dcterms:W3CDTF">2017-03-26T11:12:41Z</dcterms:created>
  <dcterms:modified xsi:type="dcterms:W3CDTF">2018-04-09T13:37:36Z</dcterms:modified>
</cp:coreProperties>
</file>