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65" r:id="rId5"/>
    <p:sldId id="268" r:id="rId6"/>
    <p:sldId id="267" r:id="rId7"/>
    <p:sldId id="266" r:id="rId8"/>
    <p:sldId id="259" r:id="rId9"/>
    <p:sldId id="264" r:id="rId10"/>
    <p:sldId id="261" r:id="rId11"/>
    <p:sldId id="262" r:id="rId12"/>
    <p:sldId id="257" r:id="rId13"/>
    <p:sldId id="258" r:id="rId14"/>
    <p:sldId id="273" r:id="rId15"/>
    <p:sldId id="269" r:id="rId16"/>
    <p:sldId id="272"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96" y="4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3794993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1081524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82919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188616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91119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49E22EA-ADE9-4A78-9A36-5352050E5380}" type="datetimeFigureOut">
              <a:rPr lang="cs-CZ" smtClean="0"/>
              <a:t>07.05.2018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1842455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49E22EA-ADE9-4A78-9A36-5352050E5380}" type="datetimeFigureOut">
              <a:rPr lang="cs-CZ" smtClean="0"/>
              <a:t>07.05.2018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367225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49E22EA-ADE9-4A78-9A36-5352050E5380}" type="datetimeFigureOut">
              <a:rPr lang="cs-CZ" smtClean="0"/>
              <a:t>07.05.2018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272631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49E22EA-ADE9-4A78-9A36-5352050E5380}" type="datetimeFigureOut">
              <a:rPr lang="cs-CZ" smtClean="0"/>
              <a:t>07.05.2018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126110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49E22EA-ADE9-4A78-9A36-5352050E5380}" type="datetimeFigureOut">
              <a:rPr lang="cs-CZ" smtClean="0"/>
              <a:t>07.05.2018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57244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49E22EA-ADE9-4A78-9A36-5352050E5380}" type="datetimeFigureOut">
              <a:rPr lang="cs-CZ" smtClean="0"/>
              <a:t>07.05.2018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9211D7-0439-4E81-AD98-FF94AC6BBC0D}" type="slidenum">
              <a:rPr lang="cs-CZ" smtClean="0"/>
              <a:t>‹#›</a:t>
            </a:fld>
            <a:endParaRPr lang="cs-CZ"/>
          </a:p>
        </p:txBody>
      </p:sp>
    </p:spTree>
    <p:extLst>
      <p:ext uri="{BB962C8B-B14F-4D97-AF65-F5344CB8AC3E}">
        <p14:creationId xmlns:p14="http://schemas.microsoft.com/office/powerpoint/2010/main" val="189634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22EA-ADE9-4A78-9A36-5352050E5380}" type="datetimeFigureOut">
              <a:rPr lang="cs-CZ" smtClean="0"/>
              <a:t>07.05.2018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211D7-0439-4E81-AD98-FF94AC6BBC0D}" type="slidenum">
              <a:rPr lang="cs-CZ" smtClean="0"/>
              <a:t>‹#›</a:t>
            </a:fld>
            <a:endParaRPr lang="cs-CZ"/>
          </a:p>
        </p:txBody>
      </p:sp>
    </p:spTree>
    <p:extLst>
      <p:ext uri="{BB962C8B-B14F-4D97-AF65-F5344CB8AC3E}">
        <p14:creationId xmlns:p14="http://schemas.microsoft.com/office/powerpoint/2010/main" val="2024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332675"/>
            <a:ext cx="9144000" cy="2387600"/>
          </a:xfrm>
        </p:spPr>
        <p:txBody>
          <a:bodyPr>
            <a:normAutofit fontScale="90000"/>
          </a:bodyPr>
          <a:lstStyle/>
          <a:p>
            <a:r>
              <a:rPr lang="cs-CZ" dirty="0" smtClean="0"/>
              <a:t>Experiment v dramatu</a:t>
            </a:r>
            <a:br>
              <a:rPr lang="cs-CZ" dirty="0" smtClean="0"/>
            </a:br>
            <a:r>
              <a:rPr lang="cs-CZ" dirty="0" smtClean="0"/>
              <a:t>20. století a popření Aristotela</a:t>
            </a:r>
            <a:endParaRPr lang="cs-CZ" dirty="0"/>
          </a:p>
        </p:txBody>
      </p:sp>
      <p:sp>
        <p:nvSpPr>
          <p:cNvPr id="3" name="Podnadpis 2"/>
          <p:cNvSpPr>
            <a:spLocks noGrp="1"/>
          </p:cNvSpPr>
          <p:nvPr>
            <p:ph type="subTitle" idx="1"/>
          </p:nvPr>
        </p:nvSpPr>
        <p:spPr>
          <a:xfrm>
            <a:off x="1524000" y="4078224"/>
            <a:ext cx="9144000" cy="1179576"/>
          </a:xfrm>
        </p:spPr>
        <p:txBody>
          <a:bodyPr/>
          <a:lstStyle/>
          <a:p>
            <a:r>
              <a:rPr lang="cs-CZ" dirty="0"/>
              <a:t>Experimentální literatura ESB102</a:t>
            </a:r>
          </a:p>
          <a:p>
            <a:r>
              <a:rPr lang="cs-CZ" dirty="0" smtClean="0"/>
              <a:t>24. 4. </a:t>
            </a:r>
            <a:r>
              <a:rPr lang="cs-CZ" dirty="0"/>
              <a:t>2017</a:t>
            </a:r>
          </a:p>
          <a:p>
            <a:endParaRPr lang="cs-CZ" dirty="0"/>
          </a:p>
        </p:txBody>
      </p:sp>
    </p:spTree>
    <p:extLst>
      <p:ext uri="{BB962C8B-B14F-4D97-AF65-F5344CB8AC3E}">
        <p14:creationId xmlns:p14="http://schemas.microsoft.com/office/powerpoint/2010/main" val="3836544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9632" y="243205"/>
            <a:ext cx="10515600" cy="817499"/>
          </a:xfrm>
        </p:spPr>
        <p:txBody>
          <a:bodyPr>
            <a:normAutofit fontScale="90000"/>
          </a:bodyPr>
          <a:lstStyle/>
          <a:p>
            <a:pPr algn="ctr"/>
            <a:r>
              <a:rPr lang="cs-CZ" dirty="0" smtClean="0"/>
              <a:t>Absurdní drama</a:t>
            </a:r>
            <a:br>
              <a:rPr lang="cs-CZ" dirty="0" smtClean="0"/>
            </a:br>
            <a:r>
              <a:rPr lang="cs-CZ" i="1" dirty="0" smtClean="0"/>
              <a:t>Samuel </a:t>
            </a:r>
            <a:r>
              <a:rPr lang="cs-CZ" i="1" dirty="0" smtClean="0"/>
              <a:t>Beckett &amp; Eugene </a:t>
            </a:r>
            <a:r>
              <a:rPr lang="cs-CZ" i="1" dirty="0" err="1" smtClean="0"/>
              <a:t>Ionseco</a:t>
            </a:r>
            <a:endParaRPr lang="cs-CZ" i="1" dirty="0"/>
          </a:p>
        </p:txBody>
      </p:sp>
      <p:sp>
        <p:nvSpPr>
          <p:cNvPr id="3" name="Zástupný symbol pro obsah 2"/>
          <p:cNvSpPr>
            <a:spLocks noGrp="1"/>
          </p:cNvSpPr>
          <p:nvPr>
            <p:ph idx="1"/>
          </p:nvPr>
        </p:nvSpPr>
        <p:spPr>
          <a:xfrm>
            <a:off x="6144768" y="1353312"/>
            <a:ext cx="5827776" cy="5181599"/>
          </a:xfrm>
        </p:spPr>
        <p:txBody>
          <a:bodyPr/>
          <a:lstStyle/>
          <a:p>
            <a:r>
              <a:rPr lang="cs-CZ" dirty="0" smtClean="0"/>
              <a:t>Plešatá zpěvačka</a:t>
            </a:r>
          </a:p>
          <a:p>
            <a:endParaRPr lang="cs-CZ" dirty="0"/>
          </a:p>
          <a:p>
            <a:pPr marL="536575" indent="-536575">
              <a:buNone/>
            </a:pPr>
            <a:r>
              <a:rPr lang="cs-CZ" sz="2000" i="1" dirty="0"/>
              <a:t>PAN SMITH: Byla to nejkrásnější mrtvola v celé Velké Británii. Nevypadala </a:t>
            </a:r>
            <a:r>
              <a:rPr lang="cs-CZ" sz="2000" i="1" dirty="0" smtClean="0"/>
              <a:t>na svůj </a:t>
            </a:r>
            <a:r>
              <a:rPr lang="cs-CZ" sz="2000" i="1" dirty="0"/>
              <a:t>věk. </a:t>
            </a:r>
            <a:r>
              <a:rPr lang="cs-CZ" sz="2000" i="1" dirty="0" err="1"/>
              <a:t>Bobby</a:t>
            </a:r>
            <a:r>
              <a:rPr lang="cs-CZ" sz="2000" i="1" dirty="0"/>
              <a:t>, </a:t>
            </a:r>
            <a:r>
              <a:rPr lang="cs-CZ" sz="2000" i="1" dirty="0" err="1"/>
              <a:t>Bobby</a:t>
            </a:r>
            <a:r>
              <a:rPr lang="cs-CZ" sz="2000" i="1" dirty="0"/>
              <a:t>! Čtyři roky po smrti a stále byla teplá. </a:t>
            </a:r>
            <a:r>
              <a:rPr lang="cs-CZ" sz="2000" i="1" dirty="0" smtClean="0"/>
              <a:t>Byla to </a:t>
            </a:r>
            <a:r>
              <a:rPr lang="cs-CZ" sz="2000" i="1" dirty="0"/>
              <a:t>opravdová živoucí mrtvola. A to stálé veselí.</a:t>
            </a:r>
          </a:p>
          <a:p>
            <a:pPr marL="536575" indent="-536575">
              <a:buNone/>
            </a:pPr>
            <a:r>
              <a:rPr lang="cs-CZ" sz="2000" i="1" dirty="0"/>
              <a:t>PANÍ SMITHOVÁ: Nebožka </a:t>
            </a:r>
            <a:r>
              <a:rPr lang="cs-CZ" sz="2000" i="1" dirty="0" err="1"/>
              <a:t>Bobby</a:t>
            </a:r>
            <a:r>
              <a:rPr lang="cs-CZ" sz="2000" i="1" dirty="0"/>
              <a:t>!</a:t>
            </a:r>
          </a:p>
          <a:p>
            <a:pPr marL="536575" indent="-536575">
              <a:buNone/>
            </a:pPr>
            <a:r>
              <a:rPr lang="cs-CZ" sz="2000" i="1" dirty="0"/>
              <a:t>PAN SMITH: Chceš snad říci nebožtík </a:t>
            </a:r>
            <a:r>
              <a:rPr lang="cs-CZ" sz="2000" i="1" dirty="0" err="1"/>
              <a:t>Bobby</a:t>
            </a:r>
            <a:r>
              <a:rPr lang="cs-CZ" sz="2000" i="1" dirty="0"/>
              <a:t>.</a:t>
            </a:r>
          </a:p>
          <a:p>
            <a:pPr marL="536575" indent="-536575">
              <a:buNone/>
            </a:pPr>
            <a:r>
              <a:rPr lang="cs-CZ" sz="2000" i="1" dirty="0"/>
              <a:t>PANÍ SMITHOVÁ: Ne, myslím jeho ženu. Jmenovala se </a:t>
            </a:r>
            <a:r>
              <a:rPr lang="cs-CZ" sz="2000" i="1" dirty="0" err="1"/>
              <a:t>Bobby</a:t>
            </a:r>
            <a:r>
              <a:rPr lang="cs-CZ" sz="2000" i="1" dirty="0"/>
              <a:t> jako on, </a:t>
            </a:r>
            <a:r>
              <a:rPr lang="cs-CZ" sz="2000" i="1" dirty="0" err="1"/>
              <a:t>Bobby</a:t>
            </a:r>
            <a:r>
              <a:rPr lang="cs-CZ" sz="2000" i="1" dirty="0"/>
              <a:t> Watson</a:t>
            </a:r>
            <a:r>
              <a:rPr lang="cs-CZ" sz="2000" i="1" dirty="0" smtClean="0"/>
              <a:t>. Protože </a:t>
            </a:r>
            <a:r>
              <a:rPr lang="cs-CZ" sz="2000" i="1" dirty="0"/>
              <a:t>měli stejné jméno, nemohl je člověk oslovením </a:t>
            </a:r>
            <a:r>
              <a:rPr lang="cs-CZ" sz="2000" i="1" dirty="0" smtClean="0"/>
              <a:t>nikdy rozlišit</a:t>
            </a:r>
            <a:r>
              <a:rPr lang="cs-CZ" sz="2000" i="1" dirty="0"/>
              <a:t>, když je viděl pohromadě. Až po jeho smrti člověk </a:t>
            </a:r>
            <a:r>
              <a:rPr lang="cs-CZ" sz="2000" i="1" dirty="0" smtClean="0"/>
              <a:t>doopravdy věděl</a:t>
            </a:r>
            <a:r>
              <a:rPr lang="cs-CZ" sz="2000" i="1" dirty="0"/>
              <a:t>, který byl který. Ale ještě dnes jsou lidé, kteří si ji pletou </a:t>
            </a:r>
            <a:r>
              <a:rPr lang="cs-CZ" sz="2000" i="1" dirty="0" smtClean="0"/>
              <a:t>s nebožtíkem </a:t>
            </a:r>
            <a:r>
              <a:rPr lang="cs-CZ" sz="2000" i="1" dirty="0"/>
              <a:t>a posílají soustrastné projevy jemu. Znáš ji? </a:t>
            </a:r>
          </a:p>
        </p:txBody>
      </p:sp>
      <p:sp>
        <p:nvSpPr>
          <p:cNvPr id="8" name="Zástupný symbol pro obsah 2"/>
          <p:cNvSpPr txBox="1">
            <a:spLocks/>
          </p:cNvSpPr>
          <p:nvPr/>
        </p:nvSpPr>
        <p:spPr>
          <a:xfrm>
            <a:off x="231648" y="1353312"/>
            <a:ext cx="5815584" cy="550468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smtClean="0"/>
              <a:t>Čekání na Godota</a:t>
            </a:r>
          </a:p>
          <a:p>
            <a:endParaRPr lang="cs-CZ" dirty="0"/>
          </a:p>
          <a:p>
            <a:pPr marL="536575" indent="-536575">
              <a:buNone/>
            </a:pPr>
            <a:r>
              <a:rPr lang="cs-CZ" sz="2200" i="1" dirty="0" smtClean="0"/>
              <a:t>Estragon: Co já vím, byli jsme tady.</a:t>
            </a:r>
          </a:p>
          <a:p>
            <a:pPr marL="536575" indent="-536575">
              <a:buNone/>
            </a:pPr>
            <a:r>
              <a:rPr lang="cs-CZ" sz="2200" i="1" dirty="0" smtClean="0"/>
              <a:t>Vladimír: (se rozhlédne kolem) Je ti to tu povědomý?</a:t>
            </a:r>
            <a:endParaRPr lang="cs-CZ" sz="2200" i="1" dirty="0"/>
          </a:p>
          <a:p>
            <a:pPr marL="536575" indent="-536575">
              <a:buNone/>
            </a:pPr>
            <a:r>
              <a:rPr lang="cs-CZ" sz="2200" i="1" dirty="0"/>
              <a:t>Estragon</a:t>
            </a:r>
            <a:r>
              <a:rPr lang="cs-CZ" sz="2200" i="1" dirty="0" smtClean="0"/>
              <a:t>: To neříkám.</a:t>
            </a:r>
            <a:endParaRPr lang="cs-CZ" sz="2200" i="1" dirty="0"/>
          </a:p>
          <a:p>
            <a:pPr marL="536575" indent="-536575">
              <a:buNone/>
            </a:pPr>
            <a:r>
              <a:rPr lang="cs-CZ" sz="2200" i="1" dirty="0"/>
              <a:t>Vladimír</a:t>
            </a:r>
            <a:r>
              <a:rPr lang="cs-CZ" sz="2200" i="1" dirty="0" smtClean="0"/>
              <a:t>: No tak. </a:t>
            </a:r>
            <a:endParaRPr lang="cs-CZ" sz="2200" i="1" dirty="0"/>
          </a:p>
          <a:p>
            <a:pPr marL="536575" indent="-536575">
              <a:buNone/>
            </a:pPr>
            <a:r>
              <a:rPr lang="cs-CZ" sz="2200" i="1" dirty="0"/>
              <a:t>Estragon</a:t>
            </a:r>
            <a:r>
              <a:rPr lang="cs-CZ" sz="2200" i="1" dirty="0" smtClean="0"/>
              <a:t>: To nic neznamená.</a:t>
            </a:r>
            <a:endParaRPr lang="cs-CZ" sz="2200" i="1" dirty="0"/>
          </a:p>
          <a:p>
            <a:pPr marL="536575" indent="-536575">
              <a:buNone/>
            </a:pPr>
            <a:r>
              <a:rPr lang="cs-CZ" sz="2200" i="1" dirty="0"/>
              <a:t>Vladimír</a:t>
            </a:r>
            <a:r>
              <a:rPr lang="cs-CZ" sz="2200" i="1" dirty="0" smtClean="0"/>
              <a:t>: Ale ten strom… (Otočí se k publiku) </a:t>
            </a:r>
            <a:r>
              <a:rPr lang="cs-CZ" sz="2200" i="1" dirty="0" err="1" smtClean="0"/>
              <a:t>Tohleto</a:t>
            </a:r>
            <a:r>
              <a:rPr lang="cs-CZ" sz="2200" i="1" dirty="0" smtClean="0"/>
              <a:t> rašeliniště</a:t>
            </a:r>
            <a:endParaRPr lang="cs-CZ" sz="2200" i="1" dirty="0"/>
          </a:p>
          <a:p>
            <a:pPr marL="536575" indent="-536575">
              <a:buNone/>
            </a:pPr>
            <a:r>
              <a:rPr lang="cs-CZ" sz="2200" i="1" dirty="0" smtClean="0"/>
              <a:t>	- - -</a:t>
            </a:r>
          </a:p>
          <a:p>
            <a:pPr marL="536575" indent="-536575">
              <a:buNone/>
            </a:pPr>
            <a:r>
              <a:rPr lang="cs-CZ" sz="2200" i="1" dirty="0" smtClean="0"/>
              <a:t>Estragon: Říkám ti, že jsme tu včera nebyli. </a:t>
            </a:r>
            <a:r>
              <a:rPr lang="cs-CZ" sz="2200" i="1" dirty="0" err="1" smtClean="0"/>
              <a:t>Tos</a:t>
            </a:r>
            <a:r>
              <a:rPr lang="cs-CZ" sz="2200" i="1" dirty="0" smtClean="0"/>
              <a:t> měl </a:t>
            </a:r>
            <a:r>
              <a:rPr lang="cs-CZ" sz="2200" i="1" dirty="0" err="1" smtClean="0"/>
              <a:t>zlej</a:t>
            </a:r>
            <a:r>
              <a:rPr lang="cs-CZ" sz="2200" i="1" dirty="0" smtClean="0"/>
              <a:t> sen. </a:t>
            </a:r>
          </a:p>
          <a:p>
            <a:pPr marL="536575" indent="-536575">
              <a:buNone/>
            </a:pPr>
            <a:r>
              <a:rPr lang="cs-CZ" sz="2200" i="1" dirty="0" smtClean="0"/>
              <a:t>Vladimír: A kde jsme včera byli, podle tebe?</a:t>
            </a:r>
          </a:p>
          <a:p>
            <a:pPr marL="536575" indent="-536575">
              <a:buNone/>
            </a:pPr>
            <a:r>
              <a:rPr lang="cs-CZ" sz="2200" i="1" dirty="0" smtClean="0"/>
              <a:t>Estragon: Nevím. Jinde. Ve vedlejším kupé. Prázdna je tu dost</a:t>
            </a:r>
          </a:p>
          <a:p>
            <a:pPr marL="536575" indent="-536575">
              <a:buNone/>
            </a:pPr>
            <a:endParaRPr lang="cs-CZ" sz="2200" i="1" dirty="0"/>
          </a:p>
          <a:p>
            <a:pPr marL="536575" indent="-536575">
              <a:buNone/>
            </a:pPr>
            <a:endParaRPr lang="cs-CZ" sz="2200" i="1" dirty="0"/>
          </a:p>
        </p:txBody>
      </p:sp>
    </p:spTree>
    <p:extLst>
      <p:ext uri="{BB962C8B-B14F-4D97-AF65-F5344CB8AC3E}">
        <p14:creationId xmlns:p14="http://schemas.microsoft.com/office/powerpoint/2010/main" val="4180428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6475"/>
          </a:xfrm>
        </p:spPr>
        <p:txBody>
          <a:bodyPr>
            <a:normAutofit fontScale="90000"/>
          </a:bodyPr>
          <a:lstStyle/>
          <a:p>
            <a:pPr algn="ctr"/>
            <a:r>
              <a:rPr lang="cs-CZ" dirty="0" smtClean="0"/>
              <a:t>Absurdní drama</a:t>
            </a:r>
            <a:br>
              <a:rPr lang="cs-CZ" dirty="0" smtClean="0"/>
            </a:br>
            <a:r>
              <a:rPr lang="cs-CZ" i="1" dirty="0" smtClean="0"/>
              <a:t>Václav Havel</a:t>
            </a:r>
            <a:endParaRPr lang="cs-CZ" i="1" dirty="0"/>
          </a:p>
        </p:txBody>
      </p:sp>
      <p:sp>
        <p:nvSpPr>
          <p:cNvPr id="3" name="Zástupný symbol pro obsah 2"/>
          <p:cNvSpPr>
            <a:spLocks noGrp="1"/>
          </p:cNvSpPr>
          <p:nvPr>
            <p:ph idx="1"/>
          </p:nvPr>
        </p:nvSpPr>
        <p:spPr>
          <a:xfrm>
            <a:off x="6446520" y="1825624"/>
            <a:ext cx="5474208" cy="4351338"/>
          </a:xfrm>
        </p:spPr>
        <p:txBody>
          <a:bodyPr>
            <a:normAutofit fontScale="92500" lnSpcReduction="10000"/>
          </a:bodyPr>
          <a:lstStyle/>
          <a:p>
            <a:r>
              <a:rPr lang="cs-CZ" i="1" dirty="0" smtClean="0"/>
              <a:t>Zahradní slavnost, Vyrozumění, Ztížená možnost soustředění</a:t>
            </a:r>
          </a:p>
          <a:p>
            <a:r>
              <a:rPr lang="cs-CZ" i="1" dirty="0" smtClean="0"/>
              <a:t>Asanace, Pokoušení, Largo </a:t>
            </a:r>
            <a:r>
              <a:rPr lang="cs-CZ" i="1" dirty="0" err="1" smtClean="0"/>
              <a:t>Desolato</a:t>
            </a:r>
            <a:endParaRPr lang="cs-CZ" i="1" dirty="0" smtClean="0"/>
          </a:p>
          <a:p>
            <a:r>
              <a:rPr lang="cs-CZ" i="1" dirty="0" smtClean="0"/>
              <a:t>Horský hotel, Spiklenci, Žebrácká opera</a:t>
            </a:r>
          </a:p>
          <a:p>
            <a:r>
              <a:rPr lang="cs-CZ" i="1" dirty="0" err="1" smtClean="0"/>
              <a:t>Vaňkovky</a:t>
            </a:r>
            <a:endParaRPr lang="cs-CZ" i="1" dirty="0" smtClean="0"/>
          </a:p>
          <a:p>
            <a:endParaRPr lang="cs-CZ" i="1" dirty="0"/>
          </a:p>
          <a:p>
            <a:r>
              <a:rPr lang="cs-CZ" i="1" dirty="0" smtClean="0"/>
              <a:t>Anatomie gagu – esej</a:t>
            </a:r>
          </a:p>
          <a:p>
            <a:endParaRPr lang="cs-CZ" i="1" dirty="0" smtClean="0"/>
          </a:p>
          <a:p>
            <a:r>
              <a:rPr lang="cs-CZ" i="1" dirty="0" smtClean="0"/>
              <a:t>Realistické absurdno</a:t>
            </a:r>
            <a:endParaRPr lang="cs-CZ" i="1"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565" y="1825624"/>
            <a:ext cx="5989755" cy="4136263"/>
          </a:xfrm>
          <a:prstGeom prst="rect">
            <a:avLst/>
          </a:prstGeom>
        </p:spPr>
      </p:pic>
    </p:spTree>
    <p:extLst>
      <p:ext uri="{BB962C8B-B14F-4D97-AF65-F5344CB8AC3E}">
        <p14:creationId xmlns:p14="http://schemas.microsoft.com/office/powerpoint/2010/main" val="3024281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38861"/>
            <a:ext cx="10515600" cy="741299"/>
          </a:xfrm>
        </p:spPr>
        <p:txBody>
          <a:bodyPr>
            <a:normAutofit fontScale="90000"/>
          </a:bodyPr>
          <a:lstStyle/>
          <a:p>
            <a:pPr algn="ctr"/>
            <a:r>
              <a:rPr lang="cs-CZ" dirty="0" smtClean="0"/>
              <a:t>Scénické </a:t>
            </a:r>
            <a:r>
              <a:rPr lang="cs-CZ" dirty="0" smtClean="0"/>
              <a:t>poznámky</a:t>
            </a:r>
            <a:br>
              <a:rPr lang="cs-CZ" dirty="0" smtClean="0"/>
            </a:br>
            <a:r>
              <a:rPr lang="cs-CZ" i="1" dirty="0" smtClean="0"/>
              <a:t>Inscenace</a:t>
            </a:r>
            <a:endParaRPr lang="cs-CZ" i="1" dirty="0"/>
          </a:p>
        </p:txBody>
      </p:sp>
      <p:sp>
        <p:nvSpPr>
          <p:cNvPr id="3" name="Zástupný symbol pro obsah 2"/>
          <p:cNvSpPr>
            <a:spLocks noGrp="1"/>
          </p:cNvSpPr>
          <p:nvPr>
            <p:ph idx="1"/>
          </p:nvPr>
        </p:nvSpPr>
        <p:spPr>
          <a:xfrm>
            <a:off x="560832" y="1719072"/>
            <a:ext cx="7400544" cy="4754880"/>
          </a:xfrm>
        </p:spPr>
        <p:txBody>
          <a:bodyPr>
            <a:normAutofit fontScale="85000" lnSpcReduction="10000"/>
          </a:bodyPr>
          <a:lstStyle/>
          <a:p>
            <a:pPr marL="0" indent="0" algn="just">
              <a:buNone/>
            </a:pPr>
            <a:r>
              <a:rPr lang="cs-CZ" i="1" dirty="0" smtClean="0"/>
              <a:t>	Tato hra, opakuji, napsaná bělochem, je určená bílému obecenstvu. Ale kdyby, jakkoli je to nepravděpodobné, byla hrána jednoho večera před černým obecenstvem, musel by být na každé představení pozván jeden běloch – muž nebo žena. Organizátor představení ho půjde slavnostně uvítat, dá ho obléci do obřadního šatu a uvede ho na místo, nejraději do středu první řady křesel v orchestru. Bude se hrát pro něho. Na tohoto symbolického bělocha bude namířen reflektor po celou dobu představení. </a:t>
            </a:r>
          </a:p>
          <a:p>
            <a:pPr marL="0" indent="0" algn="just">
              <a:buNone/>
            </a:pPr>
            <a:r>
              <a:rPr lang="cs-CZ" i="1" dirty="0" smtClean="0"/>
              <a:t>	A kdyby žádný běloch nechtěl přijít na představení? Nechť se rozdají černému obecenstvu u vchodu do sálu masky bělochů. A kdyby černoši odmítli masky, pak se použije manekýn. </a:t>
            </a:r>
            <a:endParaRPr lang="cs-CZ" i="1" dirty="0" smtClean="0"/>
          </a:p>
          <a:p>
            <a:pPr marL="0" indent="0" algn="r">
              <a:buNone/>
            </a:pPr>
            <a:r>
              <a:rPr lang="cs-CZ" dirty="0" smtClean="0"/>
              <a:t>Jean </a:t>
            </a:r>
            <a:r>
              <a:rPr lang="cs-CZ" dirty="0" err="1"/>
              <a:t>Genet</a:t>
            </a:r>
            <a:r>
              <a:rPr lang="cs-CZ" dirty="0"/>
              <a:t> - Černoši</a:t>
            </a:r>
            <a:endParaRPr lang="cs-CZ" dirty="0" smtClean="0"/>
          </a:p>
          <a:p>
            <a:pPr marL="0" indent="0">
              <a:buNone/>
            </a:pPr>
            <a:endParaRPr lang="cs-CZ"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2965" y="1825625"/>
            <a:ext cx="2724150" cy="4524375"/>
          </a:xfrm>
          <a:prstGeom prst="rect">
            <a:avLst/>
          </a:prstGeom>
        </p:spPr>
      </p:pic>
    </p:spTree>
    <p:extLst>
      <p:ext uri="{BB962C8B-B14F-4D97-AF65-F5344CB8AC3E}">
        <p14:creationId xmlns:p14="http://schemas.microsoft.com/office/powerpoint/2010/main" val="392769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2920"/>
            <a:ext cx="10515600" cy="923544"/>
          </a:xfrm>
        </p:spPr>
        <p:txBody>
          <a:bodyPr>
            <a:normAutofit fontScale="90000"/>
          </a:bodyPr>
          <a:lstStyle/>
          <a:p>
            <a:pPr algn="ctr"/>
            <a:r>
              <a:rPr lang="cs-CZ" dirty="0" smtClean="0"/>
              <a:t>Scénické poznámky</a:t>
            </a:r>
            <a:br>
              <a:rPr lang="cs-CZ" dirty="0" smtClean="0"/>
            </a:br>
            <a:r>
              <a:rPr lang="cs-CZ" i="1" dirty="0" smtClean="0"/>
              <a:t>Prostor</a:t>
            </a:r>
            <a:endParaRPr lang="cs-CZ" i="1" dirty="0"/>
          </a:p>
        </p:txBody>
      </p:sp>
      <p:sp>
        <p:nvSpPr>
          <p:cNvPr id="3" name="Zástupný symbol pro obsah 2"/>
          <p:cNvSpPr>
            <a:spLocks noGrp="1"/>
          </p:cNvSpPr>
          <p:nvPr>
            <p:ph idx="1"/>
          </p:nvPr>
        </p:nvSpPr>
        <p:spPr/>
        <p:txBody>
          <a:bodyPr>
            <a:normAutofit lnSpcReduction="10000"/>
          </a:bodyPr>
          <a:lstStyle/>
          <a:p>
            <a:pPr marL="0" indent="0">
              <a:buNone/>
            </a:pPr>
            <a:r>
              <a:rPr lang="cs-CZ" i="1" u="sng" dirty="0" smtClean="0"/>
              <a:t>Přecházení</a:t>
            </a:r>
            <a:r>
              <a:rPr lang="cs-CZ" i="1" dirty="0" smtClean="0"/>
              <a:t>: vykročí pravou nohou zprava doleva, levou nohou z leva do </a:t>
            </a:r>
            <a:r>
              <a:rPr lang="cs-CZ" i="1" dirty="0" err="1" smtClean="0"/>
              <a:t>prava</a:t>
            </a:r>
            <a:endParaRPr lang="cs-CZ" i="1" dirty="0" smtClean="0"/>
          </a:p>
          <a:p>
            <a:pPr marL="0" indent="0">
              <a:buNone/>
            </a:pPr>
            <a:r>
              <a:rPr lang="cs-CZ" i="1" u="sng" dirty="0" smtClean="0"/>
              <a:t>Kroky</a:t>
            </a:r>
            <a:r>
              <a:rPr lang="cs-CZ" i="1" dirty="0" smtClean="0"/>
              <a:t>: jasně slyšitelné, s výrazným rytmizovaným našlapováním</a:t>
            </a:r>
          </a:p>
          <a:p>
            <a:pPr marL="0" indent="0">
              <a:buNone/>
            </a:pPr>
            <a:r>
              <a:rPr lang="cs-CZ" i="1" u="sng" dirty="0" smtClean="0"/>
              <a:t>Půlobrat</a:t>
            </a:r>
            <a:r>
              <a:rPr lang="cs-CZ" i="1" dirty="0" smtClean="0"/>
              <a:t>: doleva vlevo, doprava vpravo.</a:t>
            </a:r>
          </a:p>
          <a:p>
            <a:pPr marL="0" indent="0">
              <a:buNone/>
            </a:pPr>
            <a:r>
              <a:rPr lang="cs-CZ" i="1" u="sng" dirty="0" smtClean="0"/>
              <a:t>Text při přecházení</a:t>
            </a:r>
            <a:r>
              <a:rPr lang="cs-CZ" i="1" dirty="0" smtClean="0"/>
              <a:t>: jak stanoveno v poznámkách, půlobrat vždy v tichu. </a:t>
            </a:r>
          </a:p>
          <a:p>
            <a:pPr marL="0" indent="0">
              <a:buNone/>
            </a:pPr>
            <a:r>
              <a:rPr lang="cs-CZ" i="1" u="sng" dirty="0" smtClean="0"/>
              <a:t>Osvětlení</a:t>
            </a:r>
            <a:r>
              <a:rPr lang="cs-CZ" i="1" dirty="0" smtClean="0"/>
              <a:t>: slabé, chladné. Osvětlená je pouze plocha přecházení a postava; podlaha více než tělo, tělo více než tvář. Slabé bodové světlo zamíří na tvář ve chvilkách zastavení v místech L a P. V pozadí vlevo tenký vertikální paprsek, dosahující výšky tří metrů. </a:t>
            </a:r>
          </a:p>
          <a:p>
            <a:pPr marL="0" indent="0">
              <a:buNone/>
            </a:pPr>
            <a:r>
              <a:rPr lang="cs-CZ" i="1" u="sng" dirty="0" smtClean="0"/>
              <a:t>Hlasy</a:t>
            </a:r>
            <a:r>
              <a:rPr lang="cs-CZ" i="1" dirty="0" smtClean="0"/>
              <a:t>: slabé, přednes pomalý. </a:t>
            </a:r>
            <a:endParaRPr lang="cs-CZ" i="1" dirty="0" smtClean="0"/>
          </a:p>
          <a:p>
            <a:pPr marL="0" indent="0" algn="r">
              <a:buNone/>
            </a:pPr>
            <a:r>
              <a:rPr lang="cs-CZ" i="1" dirty="0"/>
              <a:t>Samuel Beckett </a:t>
            </a:r>
            <a:r>
              <a:rPr lang="cs-CZ" i="1" dirty="0" smtClean="0"/>
              <a:t>– Kroky</a:t>
            </a:r>
          </a:p>
          <a:p>
            <a:pPr marL="0" indent="0">
              <a:buNone/>
            </a:pPr>
            <a:r>
              <a:rPr lang="cs-CZ" i="1" dirty="0"/>
              <a:t>https://www.youtube.com/watch?v=LPJBIvv13Bc</a:t>
            </a:r>
            <a:endParaRPr lang="cs-CZ" i="1" dirty="0"/>
          </a:p>
        </p:txBody>
      </p:sp>
    </p:spTree>
    <p:extLst>
      <p:ext uri="{BB962C8B-B14F-4D97-AF65-F5344CB8AC3E}">
        <p14:creationId xmlns:p14="http://schemas.microsoft.com/office/powerpoint/2010/main" val="1510832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2920"/>
            <a:ext cx="10515600" cy="923544"/>
          </a:xfrm>
        </p:spPr>
        <p:txBody>
          <a:bodyPr>
            <a:normAutofit fontScale="90000"/>
          </a:bodyPr>
          <a:lstStyle/>
          <a:p>
            <a:pPr algn="ctr"/>
            <a:r>
              <a:rPr lang="cs-CZ" dirty="0" smtClean="0"/>
              <a:t>Scénické poznámky</a:t>
            </a:r>
            <a:br>
              <a:rPr lang="cs-CZ" dirty="0" smtClean="0"/>
            </a:br>
            <a:r>
              <a:rPr lang="cs-CZ" i="1" dirty="0" smtClean="0"/>
              <a:t>Postavy</a:t>
            </a:r>
            <a:endParaRPr lang="cs-CZ" i="1" dirty="0"/>
          </a:p>
        </p:txBody>
      </p:sp>
      <p:sp>
        <p:nvSpPr>
          <p:cNvPr id="3" name="Zástupný symbol pro obsah 2"/>
          <p:cNvSpPr>
            <a:spLocks noGrp="1"/>
          </p:cNvSpPr>
          <p:nvPr>
            <p:ph idx="1"/>
          </p:nvPr>
        </p:nvSpPr>
        <p:spPr>
          <a:xfrm>
            <a:off x="1045464" y="1874393"/>
            <a:ext cx="10515600" cy="4351338"/>
          </a:xfrm>
        </p:spPr>
        <p:txBody>
          <a:bodyPr>
            <a:normAutofit lnSpcReduction="10000"/>
          </a:bodyPr>
          <a:lstStyle/>
          <a:p>
            <a:pPr marL="0" indent="0">
              <a:buNone/>
            </a:pPr>
            <a:r>
              <a:rPr lang="cs-CZ" sz="1800" dirty="0"/>
              <a:t>– „Děláte si nějaké plány?</a:t>
            </a:r>
          </a:p>
          <a:p>
            <a:pPr marL="0" indent="0">
              <a:buNone/>
            </a:pPr>
            <a:r>
              <a:rPr lang="cs-CZ" sz="1800" dirty="0" smtClean="0"/>
              <a:t>– </a:t>
            </a:r>
            <a:r>
              <a:rPr lang="cs-CZ" sz="1800" dirty="0"/>
              <a:t>Předávkovat se, podřezat si žíly a pak se oběsit</a:t>
            </a:r>
            <a:r>
              <a:rPr lang="cs-CZ" sz="1800" dirty="0" smtClean="0"/>
              <a:t>.</a:t>
            </a:r>
          </a:p>
          <a:p>
            <a:pPr marL="0" indent="0">
              <a:buNone/>
            </a:pPr>
            <a:r>
              <a:rPr lang="cs-CZ" sz="1800" dirty="0" smtClean="0"/>
              <a:t>– </a:t>
            </a:r>
            <a:r>
              <a:rPr lang="cs-CZ" sz="1800" dirty="0"/>
              <a:t>To všechno najednou?</a:t>
            </a:r>
          </a:p>
          <a:p>
            <a:pPr marL="0" indent="0">
              <a:buNone/>
            </a:pPr>
            <a:r>
              <a:rPr lang="cs-CZ" sz="1800" dirty="0" smtClean="0"/>
              <a:t>– </a:t>
            </a:r>
            <a:r>
              <a:rPr lang="cs-CZ" sz="1800" dirty="0"/>
              <a:t>To lze asi těžko mylně interpretovat jako volání o pomoc.</a:t>
            </a:r>
          </a:p>
          <a:p>
            <a:pPr marL="0" indent="0">
              <a:buNone/>
            </a:pPr>
            <a:r>
              <a:rPr lang="cs-CZ" sz="1800" dirty="0" smtClean="0"/>
              <a:t>(</a:t>
            </a:r>
            <a:r>
              <a:rPr lang="cs-CZ" sz="1800" dirty="0"/>
              <a:t>Ticho.)</a:t>
            </a:r>
          </a:p>
          <a:p>
            <a:pPr marL="0" indent="0">
              <a:buNone/>
            </a:pPr>
            <a:r>
              <a:rPr lang="cs-CZ" sz="1800" dirty="0" smtClean="0"/>
              <a:t>– </a:t>
            </a:r>
            <a:r>
              <a:rPr lang="cs-CZ" sz="1800" dirty="0"/>
              <a:t>To nebude fungovat.</a:t>
            </a:r>
          </a:p>
          <a:p>
            <a:pPr marL="0" indent="0">
              <a:buNone/>
            </a:pPr>
            <a:r>
              <a:rPr lang="cs-CZ" sz="1800" dirty="0" smtClean="0"/>
              <a:t>– </a:t>
            </a:r>
            <a:r>
              <a:rPr lang="cs-CZ" sz="1800" dirty="0"/>
              <a:t>Jistěže bude.</a:t>
            </a:r>
          </a:p>
          <a:p>
            <a:pPr marL="0" indent="0">
              <a:buNone/>
            </a:pPr>
            <a:r>
              <a:rPr lang="cs-CZ" sz="1800" dirty="0" smtClean="0"/>
              <a:t>– </a:t>
            </a:r>
            <a:r>
              <a:rPr lang="cs-CZ" sz="1800" dirty="0"/>
              <a:t>To nebude fungovat. Z předávkování budete ospalá a nebudete mít sílu podřezat si žíly.</a:t>
            </a:r>
          </a:p>
          <a:p>
            <a:pPr marL="0" indent="0">
              <a:buNone/>
            </a:pPr>
            <a:r>
              <a:rPr lang="cs-CZ" sz="1800" dirty="0" smtClean="0"/>
              <a:t>(</a:t>
            </a:r>
            <a:r>
              <a:rPr lang="cs-CZ" sz="1800" dirty="0"/>
              <a:t>Ticho.)</a:t>
            </a:r>
          </a:p>
          <a:p>
            <a:pPr marL="0" indent="0">
              <a:buNone/>
            </a:pPr>
            <a:r>
              <a:rPr lang="cs-CZ" sz="1800" dirty="0" smtClean="0"/>
              <a:t>– </a:t>
            </a:r>
            <a:r>
              <a:rPr lang="cs-CZ" sz="1800" dirty="0"/>
              <a:t>Budu stát na židli se smyčkou kolem krku.</a:t>
            </a:r>
          </a:p>
          <a:p>
            <a:pPr marL="0" indent="0">
              <a:buNone/>
            </a:pPr>
            <a:r>
              <a:rPr lang="cs-CZ" sz="1800" dirty="0" smtClean="0"/>
              <a:t>(</a:t>
            </a:r>
            <a:r>
              <a:rPr lang="cs-CZ" sz="1800" dirty="0"/>
              <a:t>Ticho.)</a:t>
            </a:r>
          </a:p>
          <a:p>
            <a:pPr marL="0" indent="0">
              <a:buNone/>
            </a:pPr>
            <a:r>
              <a:rPr lang="cs-CZ" sz="1800" dirty="0" smtClean="0"/>
              <a:t>– </a:t>
            </a:r>
            <a:r>
              <a:rPr lang="cs-CZ" sz="1800" dirty="0"/>
              <a:t>Kdybyste zůstala o samotě, myslíte, že byste si ublížila?</a:t>
            </a:r>
          </a:p>
          <a:p>
            <a:pPr marL="0" indent="0">
              <a:buNone/>
            </a:pPr>
            <a:r>
              <a:rPr lang="cs-CZ" sz="1800" dirty="0" smtClean="0"/>
              <a:t>– </a:t>
            </a:r>
            <a:r>
              <a:rPr lang="cs-CZ" sz="1800" dirty="0"/>
              <a:t>Mám strach, že ano“ </a:t>
            </a:r>
          </a:p>
          <a:p>
            <a:pPr marL="0" indent="0" algn="r">
              <a:buNone/>
            </a:pPr>
            <a:r>
              <a:rPr lang="cs-CZ" i="1" dirty="0" smtClean="0"/>
              <a:t>Sarah Kane – 4.48 Psychóza</a:t>
            </a:r>
            <a:endParaRPr lang="cs-CZ" i="1" dirty="0"/>
          </a:p>
        </p:txBody>
      </p:sp>
    </p:spTree>
    <p:extLst>
      <p:ext uri="{BB962C8B-B14F-4D97-AF65-F5344CB8AC3E}">
        <p14:creationId xmlns:p14="http://schemas.microsoft.com/office/powerpoint/2010/main" val="2789555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6475"/>
          </a:xfrm>
        </p:spPr>
        <p:txBody>
          <a:bodyPr>
            <a:normAutofit fontScale="90000"/>
          </a:bodyPr>
          <a:lstStyle/>
          <a:p>
            <a:pPr algn="ctr"/>
            <a:r>
              <a:rPr lang="cs-CZ" dirty="0" smtClean="0"/>
              <a:t>Následovníci</a:t>
            </a:r>
            <a:br>
              <a:rPr lang="cs-CZ" dirty="0" smtClean="0"/>
            </a:br>
            <a:endParaRPr lang="cs-CZ" dirty="0"/>
          </a:p>
        </p:txBody>
      </p:sp>
      <p:sp>
        <p:nvSpPr>
          <p:cNvPr id="3" name="Zástupný symbol pro obsah 2"/>
          <p:cNvSpPr>
            <a:spLocks noGrp="1"/>
          </p:cNvSpPr>
          <p:nvPr>
            <p:ph idx="1"/>
          </p:nvPr>
        </p:nvSpPr>
        <p:spPr>
          <a:xfrm>
            <a:off x="173736" y="1042416"/>
            <a:ext cx="6336792" cy="5541264"/>
          </a:xfrm>
        </p:spPr>
        <p:txBody>
          <a:bodyPr/>
          <a:lstStyle/>
          <a:p>
            <a:r>
              <a:rPr lang="cs-CZ" dirty="0" smtClean="0"/>
              <a:t>Harold </a:t>
            </a:r>
            <a:r>
              <a:rPr lang="cs-CZ" dirty="0" err="1" smtClean="0"/>
              <a:t>Pinter</a:t>
            </a:r>
            <a:endParaRPr lang="cs-CZ" dirty="0" smtClean="0"/>
          </a:p>
          <a:p>
            <a:endParaRPr lang="cs-CZ" dirty="0" smtClean="0"/>
          </a:p>
          <a:p>
            <a:r>
              <a:rPr lang="cs-CZ" dirty="0" err="1" smtClean="0"/>
              <a:t>Coolnes</a:t>
            </a:r>
            <a:r>
              <a:rPr lang="cs-CZ" dirty="0" smtClean="0"/>
              <a:t> drama (In-</a:t>
            </a:r>
            <a:r>
              <a:rPr lang="cs-CZ" dirty="0" err="1" smtClean="0"/>
              <a:t>Yer</a:t>
            </a:r>
            <a:r>
              <a:rPr lang="cs-CZ" dirty="0" smtClean="0"/>
              <a:t>-Face </a:t>
            </a:r>
            <a:r>
              <a:rPr lang="cs-CZ" dirty="0" err="1" smtClean="0"/>
              <a:t>Theatre</a:t>
            </a:r>
            <a:r>
              <a:rPr lang="cs-CZ" dirty="0" smtClean="0"/>
              <a:t>)</a:t>
            </a:r>
            <a:endParaRPr lang="cs-CZ" dirty="0" smtClean="0"/>
          </a:p>
          <a:p>
            <a:pPr lvl="1"/>
            <a:r>
              <a:rPr lang="cs-CZ" dirty="0"/>
              <a:t>Mark </a:t>
            </a:r>
            <a:r>
              <a:rPr lang="cs-CZ" dirty="0" err="1" smtClean="0"/>
              <a:t>Ravenhill</a:t>
            </a:r>
            <a:r>
              <a:rPr lang="cs-CZ" dirty="0" smtClean="0"/>
              <a:t>, Sarah </a:t>
            </a:r>
            <a:r>
              <a:rPr lang="cs-CZ" dirty="0" smtClean="0"/>
              <a:t>Kane, Anthony </a:t>
            </a:r>
            <a:r>
              <a:rPr lang="cs-CZ" dirty="0" err="1" smtClean="0"/>
              <a:t>Nilson</a:t>
            </a:r>
            <a:endParaRPr lang="cs-CZ" dirty="0" smtClean="0"/>
          </a:p>
          <a:p>
            <a:pPr marL="0" indent="0">
              <a:buNone/>
            </a:pPr>
            <a:endParaRPr lang="cs-CZ" dirty="0" smtClean="0"/>
          </a:p>
          <a:p>
            <a:r>
              <a:rPr lang="cs-CZ" dirty="0" smtClean="0"/>
              <a:t>Panické divadlo</a:t>
            </a:r>
          </a:p>
          <a:p>
            <a:pPr lvl="1"/>
            <a:r>
              <a:rPr lang="cs-CZ" dirty="0" err="1" smtClean="0"/>
              <a:t>Alejandro</a:t>
            </a:r>
            <a:r>
              <a:rPr lang="cs-CZ" dirty="0" smtClean="0"/>
              <a:t> </a:t>
            </a:r>
            <a:r>
              <a:rPr lang="cs-CZ" dirty="0" err="1" smtClean="0"/>
              <a:t>Jodorowsky</a:t>
            </a:r>
            <a:endParaRPr lang="cs-CZ" dirty="0"/>
          </a:p>
          <a:p>
            <a:endParaRPr lang="cs-CZ" dirty="0" smtClean="0"/>
          </a:p>
          <a:p>
            <a:r>
              <a:rPr lang="cs-CZ" dirty="0" smtClean="0"/>
              <a:t>Rakouské drama</a:t>
            </a:r>
          </a:p>
          <a:p>
            <a:pPr lvl="1"/>
            <a:r>
              <a:rPr lang="cs-CZ" dirty="0" err="1" smtClean="0"/>
              <a:t>Elfride</a:t>
            </a:r>
            <a:r>
              <a:rPr lang="cs-CZ" dirty="0" smtClean="0"/>
              <a:t> </a:t>
            </a:r>
            <a:r>
              <a:rPr lang="cs-CZ" dirty="0" err="1" smtClean="0"/>
              <a:t>Jelinek</a:t>
            </a:r>
            <a:r>
              <a:rPr lang="cs-CZ" dirty="0" smtClean="0"/>
              <a:t>, </a:t>
            </a:r>
            <a:r>
              <a:rPr lang="cs-CZ" dirty="0" smtClean="0"/>
              <a:t>Ernst </a:t>
            </a:r>
            <a:r>
              <a:rPr lang="cs-CZ" dirty="0" smtClean="0"/>
              <a:t>Jandl, </a:t>
            </a:r>
            <a:r>
              <a:rPr lang="cs-CZ" dirty="0" smtClean="0"/>
              <a:t>Thomas </a:t>
            </a:r>
            <a:r>
              <a:rPr lang="cs-CZ" dirty="0" smtClean="0"/>
              <a:t>Bernhard, Peter </a:t>
            </a:r>
            <a:r>
              <a:rPr lang="cs-CZ" dirty="0" err="1" smtClean="0"/>
              <a:t>Handke</a:t>
            </a:r>
            <a:endParaRPr lang="cs-CZ" dirty="0" smtClean="0"/>
          </a:p>
          <a:p>
            <a:endParaRPr lang="cs-CZ" dirty="0" smtClean="0"/>
          </a:p>
          <a:p>
            <a:endParaRPr lang="cs-CZ" dirty="0"/>
          </a:p>
        </p:txBody>
      </p:sp>
      <p:pic>
        <p:nvPicPr>
          <p:cNvPr id="2050" name="Picture 2" descr="SouvisejÃ­cÃ­ obrÃ¡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4804" y="2027110"/>
            <a:ext cx="4762500" cy="357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545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66" y="2361"/>
            <a:ext cx="12192000" cy="703771"/>
          </a:xfrm>
        </p:spPr>
        <p:txBody>
          <a:bodyPr/>
          <a:lstStyle/>
          <a:p>
            <a:pPr algn="ctr"/>
            <a:r>
              <a:rPr lang="cs-CZ" dirty="0"/>
              <a:t>—</a:t>
            </a:r>
            <a:r>
              <a:rPr lang="cs-CZ" dirty="0" smtClean="0"/>
              <a:t>Beckett—Jandl—Beckett—Jandl—Beckett—Jandl</a:t>
            </a:r>
            <a:r>
              <a:rPr lang="cs-CZ" dirty="0"/>
              <a:t>—</a:t>
            </a:r>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2159" y="605600"/>
            <a:ext cx="3583821" cy="2143125"/>
          </a:xfrm>
          <a:prstGeom prst="rect">
            <a:avLst/>
          </a:prstGeom>
        </p:spPr>
      </p:pic>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2158" y="2748725"/>
            <a:ext cx="3583821" cy="2143125"/>
          </a:xfrm>
          <a:prstGeom prst="rect">
            <a:avLst/>
          </a:prstGeom>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9382" y="605600"/>
            <a:ext cx="3922776" cy="2164882"/>
          </a:xfrm>
          <a:prstGeom prst="rect">
            <a:avLst/>
          </a:prstGeom>
        </p:spPr>
      </p:pic>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9382" y="2770482"/>
            <a:ext cx="3922776" cy="2164882"/>
          </a:xfrm>
          <a:prstGeom prst="rect">
            <a:avLst/>
          </a:prstGeom>
        </p:spPr>
      </p:pic>
      <p:pic>
        <p:nvPicPr>
          <p:cNvPr id="10" name="Obráze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3394" y="605600"/>
            <a:ext cx="3922776" cy="2164882"/>
          </a:xfrm>
          <a:prstGeom prst="rect">
            <a:avLst/>
          </a:prstGeom>
        </p:spPr>
      </p:pic>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3394" y="2770482"/>
            <a:ext cx="3922776" cy="2164882"/>
          </a:xfrm>
          <a:prstGeom prst="rect">
            <a:avLst/>
          </a:prstGeom>
        </p:spPr>
      </p:pic>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5979" y="605600"/>
            <a:ext cx="3583821" cy="2143125"/>
          </a:xfrm>
          <a:prstGeom prst="rect">
            <a:avLst/>
          </a:prstGeom>
        </p:spPr>
      </p:pic>
      <p:pic>
        <p:nvPicPr>
          <p:cNvPr id="13" name="Obráze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5978" y="2748725"/>
            <a:ext cx="3583821" cy="2143125"/>
          </a:xfrm>
          <a:prstGeom prst="rect">
            <a:avLst/>
          </a:prstGeom>
        </p:spPr>
      </p:pic>
      <p:pic>
        <p:nvPicPr>
          <p:cNvPr id="14" name="Obráze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2156" y="4891850"/>
            <a:ext cx="3583821" cy="2143125"/>
          </a:xfrm>
          <a:prstGeom prst="rect">
            <a:avLst/>
          </a:prstGeom>
        </p:spPr>
      </p:pic>
      <p:pic>
        <p:nvPicPr>
          <p:cNvPr id="15" name="Obrázek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5976" y="4891850"/>
            <a:ext cx="3583821" cy="2143125"/>
          </a:xfrm>
          <a:prstGeom prst="rect">
            <a:avLst/>
          </a:prstGeom>
        </p:spPr>
      </p:pic>
      <p:pic>
        <p:nvPicPr>
          <p:cNvPr id="16" name="Obrázek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9378" y="4902729"/>
            <a:ext cx="3922776" cy="2164882"/>
          </a:xfrm>
          <a:prstGeom prst="rect">
            <a:avLst/>
          </a:prstGeom>
        </p:spPr>
      </p:pic>
      <p:pic>
        <p:nvPicPr>
          <p:cNvPr id="17" name="Obrázek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3398" y="4902729"/>
            <a:ext cx="3922776" cy="2164882"/>
          </a:xfrm>
          <a:prstGeom prst="rect">
            <a:avLst/>
          </a:prstGeom>
        </p:spPr>
      </p:pic>
    </p:spTree>
    <p:extLst>
      <p:ext uri="{BB962C8B-B14F-4D97-AF65-F5344CB8AC3E}">
        <p14:creationId xmlns:p14="http://schemas.microsoft.com/office/powerpoint/2010/main" val="3492347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33907"/>
          </a:xfrm>
        </p:spPr>
        <p:txBody>
          <a:bodyPr>
            <a:normAutofit fontScale="90000"/>
          </a:bodyPr>
          <a:lstStyle/>
          <a:p>
            <a:pPr algn="ctr"/>
            <a:r>
              <a:rPr lang="cs-CZ" dirty="0" smtClean="0"/>
              <a:t>Moderní umění</a:t>
            </a:r>
            <a:br>
              <a:rPr lang="cs-CZ" dirty="0" smtClean="0"/>
            </a:br>
            <a:r>
              <a:rPr lang="cs-CZ" i="1" dirty="0" smtClean="0"/>
              <a:t>Počátky</a:t>
            </a:r>
            <a:endParaRPr lang="cs-CZ"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069" y="1690688"/>
            <a:ext cx="2536333" cy="3439096"/>
          </a:xfrm>
          <a:prstGeom prst="rect">
            <a:avLst/>
          </a:prstGeom>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1532" y="1689774"/>
            <a:ext cx="2311073" cy="3439096"/>
          </a:xfrm>
          <a:prstGeom prst="rect">
            <a:avLst/>
          </a:prstGeom>
        </p:spPr>
      </p:pic>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2326" y="1689774"/>
            <a:ext cx="2288551" cy="3439096"/>
          </a:xfrm>
          <a:prstGeom prst="rect">
            <a:avLst/>
          </a:prstGeom>
        </p:spPr>
      </p:pic>
      <p:pic>
        <p:nvPicPr>
          <p:cNvPr id="3" name="Obrázek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50598" y="1689774"/>
            <a:ext cx="2517146" cy="3444841"/>
          </a:xfrm>
          <a:prstGeom prst="rect">
            <a:avLst/>
          </a:prstGeom>
        </p:spPr>
      </p:pic>
      <p:sp>
        <p:nvSpPr>
          <p:cNvPr id="8" name="Zástupný symbol pro obsah 2"/>
          <p:cNvSpPr>
            <a:spLocks noGrp="1"/>
          </p:cNvSpPr>
          <p:nvPr>
            <p:ph idx="1"/>
          </p:nvPr>
        </p:nvSpPr>
        <p:spPr>
          <a:xfrm>
            <a:off x="502920" y="5669280"/>
            <a:ext cx="11164824" cy="824782"/>
          </a:xfrm>
        </p:spPr>
        <p:txBody>
          <a:bodyPr>
            <a:normAutofit/>
          </a:bodyPr>
          <a:lstStyle/>
          <a:p>
            <a:pPr marL="0" indent="0">
              <a:buNone/>
            </a:pPr>
            <a:r>
              <a:rPr lang="cs-CZ" sz="1800" i="1" dirty="0"/>
              <a:t> </a:t>
            </a:r>
            <a:r>
              <a:rPr lang="cs-CZ" sz="1800" i="1" dirty="0" smtClean="0"/>
              <a:t>          Edgar A. </a:t>
            </a:r>
            <a:r>
              <a:rPr lang="cs-CZ" sz="1800" i="1" dirty="0" err="1" smtClean="0"/>
              <a:t>Poe</a:t>
            </a:r>
            <a:r>
              <a:rPr lang="cs-CZ" sz="1800" i="1" dirty="0" smtClean="0"/>
              <a:t>		      Charles Baudelaire		Oscar Wilde		</a:t>
            </a:r>
            <a:r>
              <a:rPr lang="cs-CZ" sz="1800" i="1" dirty="0" err="1" smtClean="0"/>
              <a:t>Bertolt</a:t>
            </a:r>
            <a:r>
              <a:rPr lang="cs-CZ" sz="1800" i="1" dirty="0" smtClean="0"/>
              <a:t> Brecht</a:t>
            </a:r>
            <a:endParaRPr lang="cs-CZ" sz="1800" i="1" dirty="0"/>
          </a:p>
        </p:txBody>
      </p:sp>
    </p:spTree>
    <p:extLst>
      <p:ext uri="{BB962C8B-B14F-4D97-AF65-F5344CB8AC3E}">
        <p14:creationId xmlns:p14="http://schemas.microsoft.com/office/powerpoint/2010/main" val="24000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39916"/>
            <a:ext cx="10515600" cy="640080"/>
          </a:xfrm>
        </p:spPr>
        <p:txBody>
          <a:bodyPr>
            <a:normAutofit fontScale="90000"/>
          </a:bodyPr>
          <a:lstStyle/>
          <a:p>
            <a:pPr algn="ctr"/>
            <a:r>
              <a:rPr lang="cs-CZ" dirty="0" smtClean="0"/>
              <a:t>Drama a jeho náležitosti</a:t>
            </a:r>
            <a:endParaRPr lang="cs-CZ" dirty="0"/>
          </a:p>
        </p:txBody>
      </p:sp>
      <p:sp>
        <p:nvSpPr>
          <p:cNvPr id="3" name="Zástupný symbol pro obsah 2"/>
          <p:cNvSpPr>
            <a:spLocks noGrp="1"/>
          </p:cNvSpPr>
          <p:nvPr>
            <p:ph idx="1"/>
          </p:nvPr>
        </p:nvSpPr>
        <p:spPr>
          <a:xfrm>
            <a:off x="399288" y="1216024"/>
            <a:ext cx="6281928" cy="4989703"/>
          </a:xfrm>
        </p:spPr>
        <p:txBody>
          <a:bodyPr>
            <a:normAutofit fontScale="92500" lnSpcReduction="10000"/>
          </a:bodyPr>
          <a:lstStyle/>
          <a:p>
            <a:r>
              <a:rPr lang="cs-CZ" dirty="0" smtClean="0"/>
              <a:t>Divadelní hra: čtená X inscenovaná</a:t>
            </a:r>
          </a:p>
          <a:p>
            <a:r>
              <a:rPr lang="cs-CZ" dirty="0" smtClean="0"/>
              <a:t>Inscenace vs. představení</a:t>
            </a:r>
          </a:p>
          <a:p>
            <a:endParaRPr lang="cs-CZ" dirty="0"/>
          </a:p>
          <a:p>
            <a:r>
              <a:rPr lang="cs-CZ" dirty="0" smtClean="0"/>
              <a:t>Dramatický text</a:t>
            </a:r>
          </a:p>
          <a:p>
            <a:pPr lvl="1"/>
            <a:r>
              <a:rPr lang="cs-CZ" dirty="0" smtClean="0"/>
              <a:t>Text hry, jak se dostává ke čtenáři </a:t>
            </a:r>
            <a:r>
              <a:rPr lang="cs-CZ" dirty="0" smtClean="0"/>
              <a:t>a </a:t>
            </a:r>
            <a:r>
              <a:rPr lang="cs-CZ" dirty="0" smtClean="0"/>
              <a:t>inscenátorovi</a:t>
            </a:r>
          </a:p>
          <a:p>
            <a:r>
              <a:rPr lang="cs-CZ" dirty="0" smtClean="0"/>
              <a:t>1. Postavy</a:t>
            </a:r>
            <a:endParaRPr lang="cs-CZ" dirty="0" smtClean="0"/>
          </a:p>
          <a:p>
            <a:pPr lvl="1"/>
            <a:r>
              <a:rPr lang="cs-CZ" dirty="0" smtClean="0"/>
              <a:t>Dialogy, monology</a:t>
            </a:r>
            <a:endParaRPr lang="cs-CZ" dirty="0" smtClean="0"/>
          </a:p>
          <a:p>
            <a:r>
              <a:rPr lang="cs-CZ" dirty="0" smtClean="0"/>
              <a:t>2. Scénické </a:t>
            </a:r>
            <a:r>
              <a:rPr lang="cs-CZ" dirty="0" smtClean="0"/>
              <a:t>poznámky</a:t>
            </a:r>
          </a:p>
          <a:p>
            <a:pPr lvl="1"/>
            <a:r>
              <a:rPr lang="cs-CZ" dirty="0" smtClean="0"/>
              <a:t>Prostor</a:t>
            </a:r>
          </a:p>
          <a:p>
            <a:pPr lvl="1"/>
            <a:r>
              <a:rPr lang="cs-CZ" dirty="0" smtClean="0"/>
              <a:t>Čas</a:t>
            </a:r>
          </a:p>
          <a:p>
            <a:pPr lvl="1"/>
            <a:r>
              <a:rPr lang="cs-CZ" dirty="0" smtClean="0"/>
              <a:t>Režijní poznámky</a:t>
            </a:r>
          </a:p>
        </p:txBody>
      </p:sp>
      <p:pic>
        <p:nvPicPr>
          <p:cNvPr id="1026" name="Picture 2" descr="https://cdn.i0.cz/public-data/24/7a/ac9c50eb32ebb73cae6aa6a974b4_w1024_h496_gi:photo:544295.jpg?hash=320843b2111914380864412fbc069a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8836" y="3281966"/>
            <a:ext cx="7019052" cy="3399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360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52195"/>
          </a:xfrm>
        </p:spPr>
        <p:txBody>
          <a:bodyPr>
            <a:normAutofit fontScale="90000"/>
          </a:bodyPr>
          <a:lstStyle/>
          <a:p>
            <a:pPr algn="ctr"/>
            <a:r>
              <a:rPr lang="cs-CZ" dirty="0" smtClean="0"/>
              <a:t>Aristoteles</a:t>
            </a:r>
            <a:br>
              <a:rPr lang="cs-CZ" dirty="0" smtClean="0"/>
            </a:br>
            <a:r>
              <a:rPr lang="cs-CZ" i="1" dirty="0" smtClean="0"/>
              <a:t>Poetika</a:t>
            </a:r>
            <a:endParaRPr lang="cs-CZ" i="1" dirty="0"/>
          </a:p>
        </p:txBody>
      </p:sp>
      <p:sp>
        <p:nvSpPr>
          <p:cNvPr id="3" name="Zástupný symbol pro obsah 2"/>
          <p:cNvSpPr>
            <a:spLocks noGrp="1"/>
          </p:cNvSpPr>
          <p:nvPr>
            <p:ph idx="1"/>
          </p:nvPr>
        </p:nvSpPr>
        <p:spPr>
          <a:xfrm>
            <a:off x="838200" y="1545337"/>
            <a:ext cx="10515600" cy="4773168"/>
          </a:xfrm>
        </p:spPr>
        <p:txBody>
          <a:bodyPr>
            <a:normAutofit fontScale="85000" lnSpcReduction="20000"/>
          </a:bodyPr>
          <a:lstStyle/>
          <a:p>
            <a:r>
              <a:rPr lang="cs-CZ" dirty="0" smtClean="0"/>
              <a:t>Složky tragédie:</a:t>
            </a:r>
          </a:p>
          <a:p>
            <a:pPr lvl="1"/>
            <a:r>
              <a:rPr lang="cs-CZ" dirty="0" smtClean="0"/>
              <a:t>Děj—Povahokresba—Mluva—Myšlenková strana—Výprava—Hudba</a:t>
            </a:r>
          </a:p>
          <a:p>
            <a:endParaRPr lang="cs-CZ" dirty="0"/>
          </a:p>
          <a:p>
            <a:r>
              <a:rPr lang="cs-CZ" dirty="0" err="1" smtClean="0"/>
              <a:t>Pathos</a:t>
            </a:r>
            <a:r>
              <a:rPr lang="cs-CZ" dirty="0" smtClean="0"/>
              <a:t> </a:t>
            </a:r>
            <a:r>
              <a:rPr lang="cs-CZ" dirty="0"/>
              <a:t>–</a:t>
            </a:r>
            <a:r>
              <a:rPr lang="cs-CZ" dirty="0" smtClean="0"/>
              <a:t> </a:t>
            </a:r>
            <a:r>
              <a:rPr lang="cs-CZ" dirty="0"/>
              <a:t>drastický výjev tkvící ve zhoubném nebo bolestném </a:t>
            </a:r>
            <a:r>
              <a:rPr lang="cs-CZ" dirty="0" smtClean="0"/>
              <a:t>jednání</a:t>
            </a:r>
          </a:p>
          <a:p>
            <a:r>
              <a:rPr lang="cs-CZ" dirty="0" smtClean="0"/>
              <a:t>Peripetie </a:t>
            </a:r>
            <a:r>
              <a:rPr lang="cs-CZ" dirty="0"/>
              <a:t>–</a:t>
            </a:r>
            <a:r>
              <a:rPr lang="cs-CZ" dirty="0" smtClean="0"/>
              <a:t> </a:t>
            </a:r>
            <a:r>
              <a:rPr lang="cs-CZ" dirty="0"/>
              <a:t>přeměna probíhající události v její </a:t>
            </a:r>
            <a:r>
              <a:rPr lang="cs-CZ" dirty="0" smtClean="0"/>
              <a:t>opak</a:t>
            </a:r>
          </a:p>
          <a:p>
            <a:r>
              <a:rPr lang="cs-CZ" dirty="0" smtClean="0"/>
              <a:t>Anagnorise </a:t>
            </a:r>
            <a:r>
              <a:rPr lang="cs-CZ" dirty="0"/>
              <a:t>–</a:t>
            </a:r>
            <a:r>
              <a:rPr lang="cs-CZ" dirty="0" smtClean="0"/>
              <a:t> </a:t>
            </a:r>
            <a:r>
              <a:rPr lang="cs-CZ" dirty="0"/>
              <a:t>přeměna neznalosti v </a:t>
            </a:r>
            <a:r>
              <a:rPr lang="cs-CZ" dirty="0" smtClean="0"/>
              <a:t>poznání</a:t>
            </a:r>
          </a:p>
          <a:p>
            <a:r>
              <a:rPr lang="cs-CZ" dirty="0" smtClean="0"/>
              <a:t>Katarze – očištění skrze umělecké dílo</a:t>
            </a:r>
          </a:p>
          <a:p>
            <a:endParaRPr lang="cs-CZ" dirty="0"/>
          </a:p>
          <a:p>
            <a:pPr marL="0" indent="0">
              <a:buNone/>
            </a:pPr>
            <a:r>
              <a:rPr lang="cs-CZ" i="1" dirty="0" smtClean="0"/>
              <a:t>„</a:t>
            </a:r>
            <a:r>
              <a:rPr lang="cs-CZ" dirty="0" smtClean="0"/>
              <a:t>Začátek</a:t>
            </a:r>
            <a:r>
              <a:rPr lang="cs-CZ" i="1" dirty="0" smtClean="0"/>
              <a:t> </a:t>
            </a:r>
            <a:r>
              <a:rPr lang="cs-CZ" i="1" dirty="0"/>
              <a:t>je to, co samo nenásleduje nutně po něčem jiném, ale po čem přirozeně následuje něco jiného; </a:t>
            </a:r>
            <a:r>
              <a:rPr lang="cs-CZ" dirty="0"/>
              <a:t>konec</a:t>
            </a:r>
            <a:r>
              <a:rPr lang="cs-CZ" i="1" dirty="0"/>
              <a:t> je naopak to, co samo přirozeně </a:t>
            </a:r>
            <a:r>
              <a:rPr lang="cs-CZ" i="1" dirty="0" smtClean="0"/>
              <a:t>– </a:t>
            </a:r>
            <a:r>
              <a:rPr lang="cs-CZ" i="1" dirty="0"/>
              <a:t>buď nutně, nebo zpravidla –</a:t>
            </a:r>
            <a:r>
              <a:rPr lang="cs-CZ" i="1" dirty="0" smtClean="0"/>
              <a:t> </a:t>
            </a:r>
            <a:r>
              <a:rPr lang="cs-CZ" i="1" dirty="0"/>
              <a:t>následuje po něčem jiném, ale po čem už nenásleduje nic jiného; </a:t>
            </a:r>
            <a:r>
              <a:rPr lang="cs-CZ" dirty="0"/>
              <a:t>střed</a:t>
            </a:r>
            <a:r>
              <a:rPr lang="cs-CZ" i="1" dirty="0"/>
              <a:t> je to, co samo následuje po něčem jiném a po čem následuje něco dalšího. </a:t>
            </a:r>
            <a:r>
              <a:rPr lang="cs-CZ" i="1" dirty="0" smtClean="0"/>
              <a:t>Dobře </a:t>
            </a:r>
            <a:r>
              <a:rPr lang="cs-CZ" i="1" dirty="0"/>
              <a:t>sestavený děj by také neměl začínat odkudkoliv a končit kdekoli</a:t>
            </a:r>
            <a:r>
              <a:rPr lang="cs-CZ" i="1" dirty="0" smtClean="0"/>
              <a:t>."</a:t>
            </a:r>
            <a:endParaRPr lang="cs-CZ" i="1" dirty="0"/>
          </a:p>
        </p:txBody>
      </p:sp>
    </p:spTree>
    <p:extLst>
      <p:ext uri="{BB962C8B-B14F-4D97-AF65-F5344CB8AC3E}">
        <p14:creationId xmlns:p14="http://schemas.microsoft.com/office/powerpoint/2010/main" val="3443219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79627"/>
          </a:xfrm>
        </p:spPr>
        <p:txBody>
          <a:bodyPr>
            <a:normAutofit fontScale="90000"/>
          </a:bodyPr>
          <a:lstStyle/>
          <a:p>
            <a:pPr algn="ctr"/>
            <a:r>
              <a:rPr lang="cs-CZ" dirty="0" smtClean="0"/>
              <a:t>Avantgardy</a:t>
            </a:r>
            <a:br>
              <a:rPr lang="cs-CZ" dirty="0" smtClean="0"/>
            </a:br>
            <a:r>
              <a:rPr lang="cs-CZ" i="1" dirty="0" err="1" smtClean="0"/>
              <a:t>Jarry</a:t>
            </a:r>
            <a:r>
              <a:rPr lang="cs-CZ" i="1" dirty="0" smtClean="0"/>
              <a:t> a </a:t>
            </a:r>
            <a:r>
              <a:rPr lang="cs-CZ" i="1" dirty="0" err="1" smtClean="0"/>
              <a:t>Apollinaire</a:t>
            </a:r>
            <a:endParaRPr lang="cs-CZ" i="1" dirty="0"/>
          </a:p>
        </p:txBody>
      </p:sp>
      <p:sp>
        <p:nvSpPr>
          <p:cNvPr id="3" name="Zástupný symbol pro obsah 2"/>
          <p:cNvSpPr>
            <a:spLocks noGrp="1"/>
          </p:cNvSpPr>
          <p:nvPr>
            <p:ph idx="1"/>
          </p:nvPr>
        </p:nvSpPr>
        <p:spPr>
          <a:xfrm>
            <a:off x="6217920" y="2535935"/>
            <a:ext cx="5474208" cy="3423895"/>
          </a:xfrm>
        </p:spPr>
        <p:txBody>
          <a:bodyPr/>
          <a:lstStyle/>
          <a:p>
            <a:r>
              <a:rPr lang="cs-CZ" dirty="0" smtClean="0"/>
              <a:t>Alfred </a:t>
            </a:r>
            <a:r>
              <a:rPr lang="cs-CZ" dirty="0" err="1" smtClean="0"/>
              <a:t>Jarry</a:t>
            </a:r>
            <a:r>
              <a:rPr lang="cs-CZ" dirty="0" smtClean="0"/>
              <a:t> – Král </a:t>
            </a:r>
            <a:r>
              <a:rPr lang="cs-CZ" dirty="0" err="1" smtClean="0"/>
              <a:t>Ubu</a:t>
            </a:r>
            <a:endParaRPr lang="cs-CZ" dirty="0" smtClean="0"/>
          </a:p>
          <a:p>
            <a:r>
              <a:rPr lang="cs-CZ" dirty="0" smtClean="0"/>
              <a:t>G. </a:t>
            </a:r>
            <a:r>
              <a:rPr lang="cs-CZ" dirty="0" err="1" smtClean="0"/>
              <a:t>Apollianire</a:t>
            </a:r>
            <a:r>
              <a:rPr lang="cs-CZ" dirty="0" smtClean="0"/>
              <a:t> – Prsy </a:t>
            </a:r>
            <a:r>
              <a:rPr lang="cs-CZ" dirty="0" err="1" smtClean="0"/>
              <a:t>Tiresiovy</a:t>
            </a:r>
            <a:endParaRPr lang="cs-CZ" dirty="0" smtClean="0"/>
          </a:p>
          <a:p>
            <a:endParaRPr lang="cs-CZ" dirty="0"/>
          </a:p>
          <a:p>
            <a:r>
              <a:rPr lang="cs-CZ" dirty="0"/>
              <a:t>Konstantin Sergejevič </a:t>
            </a:r>
            <a:r>
              <a:rPr lang="cs-CZ" dirty="0" err="1" smtClean="0"/>
              <a:t>Stanislavskij</a:t>
            </a:r>
            <a:endParaRPr lang="cs-CZ" dirty="0" smtClean="0"/>
          </a:p>
          <a:p>
            <a:pPr lvl="1"/>
            <a:r>
              <a:rPr lang="cs-CZ" i="1" dirty="0" smtClean="0"/>
              <a:t>Práce herce na roli</a:t>
            </a:r>
          </a:p>
          <a:p>
            <a:pPr lvl="1"/>
            <a:r>
              <a:rPr lang="cs-CZ" dirty="0" err="1" smtClean="0"/>
              <a:t>Stanislavského</a:t>
            </a:r>
            <a:r>
              <a:rPr lang="cs-CZ" dirty="0" smtClean="0"/>
              <a:t> metoda</a:t>
            </a:r>
            <a:endParaRPr lang="cs-CZ" dirty="0"/>
          </a:p>
        </p:txBody>
      </p:sp>
      <p:pic>
        <p:nvPicPr>
          <p:cNvPr id="3074" name="Picture 2" descr="VÃ½sledek obrÃ¡zku pro ubu roi 196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632" y="1608493"/>
            <a:ext cx="5242560" cy="5242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305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79627"/>
          </a:xfrm>
        </p:spPr>
        <p:txBody>
          <a:bodyPr>
            <a:normAutofit fontScale="90000"/>
          </a:bodyPr>
          <a:lstStyle/>
          <a:p>
            <a:pPr algn="ctr"/>
            <a:r>
              <a:rPr lang="cs-CZ" dirty="0" smtClean="0"/>
              <a:t>Epické divadlo</a:t>
            </a:r>
            <a:br>
              <a:rPr lang="cs-CZ" dirty="0" smtClean="0"/>
            </a:br>
            <a:r>
              <a:rPr lang="cs-CZ" i="1" dirty="0" smtClean="0"/>
              <a:t>Bertold Brecht</a:t>
            </a:r>
            <a:endParaRPr lang="cs-CZ" i="1" dirty="0"/>
          </a:p>
        </p:txBody>
      </p:sp>
      <p:sp>
        <p:nvSpPr>
          <p:cNvPr id="3" name="Zástupný symbol pro obsah 2"/>
          <p:cNvSpPr>
            <a:spLocks noGrp="1"/>
          </p:cNvSpPr>
          <p:nvPr>
            <p:ph idx="1"/>
          </p:nvPr>
        </p:nvSpPr>
        <p:spPr>
          <a:xfrm>
            <a:off x="5879592" y="1825625"/>
            <a:ext cx="5474208" cy="4351338"/>
          </a:xfrm>
        </p:spPr>
        <p:txBody>
          <a:bodyPr>
            <a:normAutofit fontScale="85000" lnSpcReduction="20000"/>
          </a:bodyPr>
          <a:lstStyle/>
          <a:p>
            <a:r>
              <a:rPr lang="cs-CZ" dirty="0" smtClean="0"/>
              <a:t>HRY</a:t>
            </a:r>
          </a:p>
          <a:p>
            <a:pPr lvl="1"/>
            <a:r>
              <a:rPr lang="cs-CZ" i="1" dirty="0" err="1" smtClean="0"/>
              <a:t>Baal</a:t>
            </a:r>
            <a:r>
              <a:rPr lang="cs-CZ" i="1" dirty="0" smtClean="0"/>
              <a:t> (1918)</a:t>
            </a:r>
          </a:p>
          <a:p>
            <a:pPr lvl="1"/>
            <a:r>
              <a:rPr lang="cs-CZ" i="1" dirty="0" smtClean="0"/>
              <a:t>Třígrošová opera (1938)</a:t>
            </a:r>
          </a:p>
          <a:p>
            <a:pPr lvl="1"/>
            <a:r>
              <a:rPr lang="cs-CZ" i="1" dirty="0" smtClean="0"/>
              <a:t>Matka Kuráž a její děti (1938)</a:t>
            </a:r>
          </a:p>
          <a:p>
            <a:pPr lvl="1"/>
            <a:r>
              <a:rPr lang="cs-CZ" i="1" dirty="0" smtClean="0"/>
              <a:t>Život Galileiho (1952)</a:t>
            </a:r>
          </a:p>
          <a:p>
            <a:r>
              <a:rPr lang="cs-CZ" dirty="0" smtClean="0"/>
              <a:t>STATI</a:t>
            </a:r>
          </a:p>
          <a:p>
            <a:pPr lvl="1"/>
            <a:r>
              <a:rPr lang="cs-CZ" i="1" dirty="0" smtClean="0"/>
              <a:t>Dá </a:t>
            </a:r>
            <a:r>
              <a:rPr lang="cs-CZ" i="1" dirty="0"/>
              <a:t>se dnešní svět zobrazit na divadle</a:t>
            </a:r>
            <a:r>
              <a:rPr lang="cs-CZ" i="1" dirty="0" smtClean="0"/>
              <a:t>?</a:t>
            </a:r>
          </a:p>
          <a:p>
            <a:pPr lvl="1"/>
            <a:r>
              <a:rPr lang="cs-CZ" i="1" dirty="0" smtClean="0"/>
              <a:t>Divadlo </a:t>
            </a:r>
            <a:r>
              <a:rPr lang="cs-CZ" i="1" dirty="0"/>
              <a:t>zábavné nebo naučné? </a:t>
            </a:r>
            <a:endParaRPr lang="cs-CZ" i="1" dirty="0" smtClean="0"/>
          </a:p>
          <a:p>
            <a:pPr lvl="1"/>
            <a:r>
              <a:rPr lang="cs-CZ" i="1" dirty="0" smtClean="0"/>
              <a:t>Zcizující </a:t>
            </a:r>
            <a:r>
              <a:rPr lang="cs-CZ" i="1" dirty="0"/>
              <a:t>efekty v čínském hereckém </a:t>
            </a:r>
            <a:r>
              <a:rPr lang="cs-CZ" i="1" dirty="0" smtClean="0"/>
              <a:t>umění</a:t>
            </a:r>
          </a:p>
          <a:p>
            <a:pPr lvl="1"/>
            <a:r>
              <a:rPr lang="cs-CZ" i="1" dirty="0" smtClean="0"/>
              <a:t>O </a:t>
            </a:r>
            <a:r>
              <a:rPr lang="cs-CZ" i="1" dirty="0"/>
              <a:t>použití hudby v epickém </a:t>
            </a:r>
            <a:r>
              <a:rPr lang="cs-CZ" i="1" dirty="0" smtClean="0"/>
              <a:t>divadle</a:t>
            </a:r>
          </a:p>
          <a:p>
            <a:pPr lvl="1"/>
            <a:r>
              <a:rPr lang="cs-CZ" i="1" dirty="0" smtClean="0"/>
              <a:t>Malé </a:t>
            </a:r>
            <a:r>
              <a:rPr lang="cs-CZ" i="1" dirty="0"/>
              <a:t>organon pro </a:t>
            </a:r>
            <a:r>
              <a:rPr lang="cs-CZ" i="1" dirty="0" smtClean="0"/>
              <a:t>divadlo</a:t>
            </a:r>
          </a:p>
          <a:p>
            <a:r>
              <a:rPr lang="cs-CZ" dirty="0" smtClean="0"/>
              <a:t>Zcizující </a:t>
            </a:r>
            <a:r>
              <a:rPr lang="cs-CZ" dirty="0"/>
              <a:t>efekt</a:t>
            </a:r>
          </a:p>
          <a:p>
            <a:r>
              <a:rPr lang="cs-CZ" dirty="0"/>
              <a:t>Zbourání tzv. čtvrté stěny</a:t>
            </a:r>
          </a:p>
          <a:p>
            <a:pPr lvl="1"/>
            <a:endParaRPr lang="cs-CZ" i="1" dirty="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39" y="1825624"/>
            <a:ext cx="5454057" cy="4090543"/>
          </a:xfrm>
          <a:prstGeom prst="rect">
            <a:avLst/>
          </a:prstGeom>
        </p:spPr>
      </p:pic>
    </p:spTree>
    <p:extLst>
      <p:ext uri="{BB962C8B-B14F-4D97-AF65-F5344CB8AC3E}">
        <p14:creationId xmlns:p14="http://schemas.microsoft.com/office/powerpoint/2010/main" val="2013128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79627"/>
          </a:xfrm>
        </p:spPr>
        <p:txBody>
          <a:bodyPr>
            <a:normAutofit fontScale="90000"/>
          </a:bodyPr>
          <a:lstStyle/>
          <a:p>
            <a:pPr algn="ctr"/>
            <a:r>
              <a:rPr lang="cs-CZ" dirty="0" smtClean="0"/>
              <a:t>Epické divadlo</a:t>
            </a:r>
            <a:br>
              <a:rPr lang="cs-CZ" dirty="0" smtClean="0"/>
            </a:br>
            <a:r>
              <a:rPr lang="cs-CZ" i="1" dirty="0" smtClean="0"/>
              <a:t>Odcizení v čínském lidovém divadle</a:t>
            </a:r>
            <a:endParaRPr lang="cs-CZ" i="1" dirty="0"/>
          </a:p>
        </p:txBody>
      </p:sp>
      <p:sp>
        <p:nvSpPr>
          <p:cNvPr id="3" name="Zástupný symbol pro obsah 2"/>
          <p:cNvSpPr>
            <a:spLocks noGrp="1"/>
          </p:cNvSpPr>
          <p:nvPr>
            <p:ph idx="1"/>
          </p:nvPr>
        </p:nvSpPr>
        <p:spPr>
          <a:xfrm>
            <a:off x="838200" y="1825625"/>
            <a:ext cx="10515600" cy="4566031"/>
          </a:xfrm>
        </p:spPr>
        <p:txBody>
          <a:bodyPr>
            <a:normAutofit fontScale="77500" lnSpcReduction="20000"/>
          </a:bodyPr>
          <a:lstStyle/>
          <a:p>
            <a:pPr marL="0" indent="0">
              <a:lnSpc>
                <a:spcPct val="120000"/>
              </a:lnSpc>
              <a:buNone/>
            </a:pPr>
            <a:r>
              <a:rPr lang="cs-CZ" dirty="0"/>
              <a:t>--- Čínský </a:t>
            </a:r>
            <a:r>
              <a:rPr lang="cs-CZ" dirty="0" smtClean="0"/>
              <a:t>umělec především </a:t>
            </a:r>
            <a:r>
              <a:rPr lang="cs-CZ" dirty="0"/>
              <a:t>nehraje tak, jako by kromě tří stěn které ho obklopují, existovala ještě i </a:t>
            </a:r>
            <a:r>
              <a:rPr lang="cs-CZ" dirty="0" smtClean="0"/>
              <a:t>čtvrtá. </a:t>
            </a:r>
            <a:r>
              <a:rPr lang="cs-CZ" u="sng" dirty="0" smtClean="0"/>
              <a:t>Dává </a:t>
            </a:r>
            <a:r>
              <a:rPr lang="cs-CZ" u="sng" dirty="0"/>
              <a:t>najevo, že ví, že se lidé na něho dívají</a:t>
            </a:r>
            <a:r>
              <a:rPr lang="cs-CZ" dirty="0"/>
              <a:t>. </a:t>
            </a:r>
            <a:br>
              <a:rPr lang="cs-CZ" dirty="0"/>
            </a:br>
            <a:r>
              <a:rPr lang="cs-CZ" dirty="0"/>
              <a:t>--- Umělec se snaží na diváka působit cize, ba překvapivě. Dosahuje toho tím, že sama sebe a své produkce pozoruje s odstupem. Tak se </a:t>
            </a:r>
            <a:r>
              <a:rPr lang="cs-CZ" u="sng" dirty="0"/>
              <a:t>věci, které předvádí, </a:t>
            </a:r>
            <a:r>
              <a:rPr lang="cs-CZ" u="sng" dirty="0" err="1"/>
              <a:t>znevšedňují</a:t>
            </a:r>
            <a:r>
              <a:rPr lang="cs-CZ" dirty="0"/>
              <a:t>. </a:t>
            </a:r>
            <a:br>
              <a:rPr lang="cs-CZ" dirty="0"/>
            </a:br>
            <a:r>
              <a:rPr lang="cs-CZ" dirty="0"/>
              <a:t>--- Když umělec pozoruje sám sebe, což je umělý a umělecký akt sebeodcizení, nedovolí divákovi vcítit se natolik, že se zcela zřekne sebe sama, a vytváří velkolepý odstup od události. </a:t>
            </a:r>
            <a:r>
              <a:rPr lang="cs-CZ" u="sng" dirty="0"/>
              <a:t>Divák se vciťuje do herce jako do pozorovatele</a:t>
            </a:r>
            <a:r>
              <a:rPr lang="cs-CZ" dirty="0"/>
              <a:t>. </a:t>
            </a:r>
            <a:br>
              <a:rPr lang="cs-CZ" dirty="0"/>
            </a:br>
            <a:r>
              <a:rPr lang="cs-CZ" dirty="0"/>
              <a:t>--- Pro herce je obtížné a úmorné vyvolávat v sobě každý večer určité emoce nebo nálady, naproti tomu je jednodušší </a:t>
            </a:r>
            <a:r>
              <a:rPr lang="cs-CZ" u="sng" dirty="0"/>
              <a:t>předvést vnější příznaky, které tyto emoce provázejí nebo ohlašují</a:t>
            </a:r>
            <a:r>
              <a:rPr lang="cs-CZ" dirty="0"/>
              <a:t>. </a:t>
            </a:r>
            <a:br>
              <a:rPr lang="cs-CZ" dirty="0"/>
            </a:br>
            <a:r>
              <a:rPr lang="cs-CZ" dirty="0"/>
              <a:t>--- Hraje tak, že téměř po každé větě by mohl následovat úsudek publika, téměř každé gesto podléhá schválení publika. </a:t>
            </a:r>
            <a:br>
              <a:rPr lang="cs-CZ" dirty="0"/>
            </a:br>
            <a:r>
              <a:rPr lang="cs-CZ" dirty="0"/>
              <a:t>--- Čínský umělec není v transu. Lze ho v každém okamžiku přerušit. Nevypadne z role</a:t>
            </a:r>
            <a:r>
              <a:rPr lang="cs-CZ" dirty="0" smtClean="0"/>
              <a:t>.</a:t>
            </a:r>
            <a:endParaRPr lang="cs-CZ" dirty="0"/>
          </a:p>
        </p:txBody>
      </p:sp>
    </p:spTree>
    <p:extLst>
      <p:ext uri="{BB962C8B-B14F-4D97-AF65-F5344CB8AC3E}">
        <p14:creationId xmlns:p14="http://schemas.microsoft.com/office/powerpoint/2010/main" val="1700895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79043"/>
          </a:xfrm>
        </p:spPr>
        <p:txBody>
          <a:bodyPr>
            <a:normAutofit fontScale="90000"/>
          </a:bodyPr>
          <a:lstStyle/>
          <a:p>
            <a:pPr algn="ctr"/>
            <a:r>
              <a:rPr lang="cs-CZ" dirty="0" smtClean="0"/>
              <a:t>Absurdní </a:t>
            </a:r>
            <a:r>
              <a:rPr lang="cs-CZ" dirty="0" smtClean="0"/>
              <a:t>drama</a:t>
            </a:r>
            <a:r>
              <a:rPr lang="cs-CZ" dirty="0"/>
              <a:t/>
            </a:r>
            <a:br>
              <a:rPr lang="cs-CZ" dirty="0"/>
            </a:br>
            <a:r>
              <a:rPr lang="cs-CZ" i="1" dirty="0" err="1" smtClean="0"/>
              <a:t>The</a:t>
            </a:r>
            <a:r>
              <a:rPr lang="cs-CZ" i="1" dirty="0" smtClean="0"/>
              <a:t> </a:t>
            </a:r>
            <a:r>
              <a:rPr lang="cs-CZ" i="1" dirty="0" err="1" smtClean="0"/>
              <a:t>Theatre</a:t>
            </a:r>
            <a:r>
              <a:rPr lang="cs-CZ" i="1" dirty="0" smtClean="0"/>
              <a:t> </a:t>
            </a:r>
            <a:r>
              <a:rPr lang="cs-CZ" i="1" dirty="0" err="1" smtClean="0"/>
              <a:t>of</a:t>
            </a:r>
            <a:r>
              <a:rPr lang="cs-CZ" i="1" dirty="0" smtClean="0"/>
              <a:t> </a:t>
            </a:r>
            <a:r>
              <a:rPr lang="cs-CZ" i="1" dirty="0" err="1" smtClean="0"/>
              <a:t>the</a:t>
            </a:r>
            <a:r>
              <a:rPr lang="cs-CZ" i="1" dirty="0" smtClean="0"/>
              <a:t> Absurd</a:t>
            </a:r>
            <a:endParaRPr lang="cs-CZ" i="1" dirty="0"/>
          </a:p>
        </p:txBody>
      </p:sp>
      <p:sp>
        <p:nvSpPr>
          <p:cNvPr id="3" name="Zástupný symbol pro obsah 2"/>
          <p:cNvSpPr>
            <a:spLocks noGrp="1"/>
          </p:cNvSpPr>
          <p:nvPr>
            <p:ph idx="1"/>
          </p:nvPr>
        </p:nvSpPr>
        <p:spPr>
          <a:xfrm>
            <a:off x="838200" y="1344168"/>
            <a:ext cx="10515600" cy="5120639"/>
          </a:xfrm>
        </p:spPr>
        <p:txBody>
          <a:bodyPr>
            <a:normAutofit fontScale="92500" lnSpcReduction="10000"/>
          </a:bodyPr>
          <a:lstStyle/>
          <a:p>
            <a:r>
              <a:rPr lang="cs-CZ" dirty="0" smtClean="0"/>
              <a:t>Eugene </a:t>
            </a:r>
            <a:r>
              <a:rPr lang="cs-CZ" dirty="0" err="1" smtClean="0"/>
              <a:t>Ionesco</a:t>
            </a:r>
            <a:r>
              <a:rPr lang="cs-CZ" dirty="0" smtClean="0"/>
              <a:t>, Arthur Adamov, Samuel </a:t>
            </a:r>
            <a:r>
              <a:rPr lang="cs-CZ" dirty="0" err="1" smtClean="0"/>
              <a:t>Beckett</a:t>
            </a:r>
            <a:endParaRPr lang="cs-CZ" dirty="0" smtClean="0"/>
          </a:p>
          <a:p>
            <a:pPr lvl="1"/>
            <a:r>
              <a:rPr lang="cs-CZ" i="1" dirty="0" smtClean="0"/>
              <a:t>Plešatá zpěvačka (1950)</a:t>
            </a:r>
          </a:p>
          <a:p>
            <a:pPr lvl="1"/>
            <a:r>
              <a:rPr lang="cs-CZ" i="1" dirty="0" smtClean="0"/>
              <a:t>Čekání na Godota (1953)</a:t>
            </a:r>
          </a:p>
          <a:p>
            <a:r>
              <a:rPr lang="cs-CZ" dirty="0" smtClean="0"/>
              <a:t>Další autoři</a:t>
            </a:r>
          </a:p>
          <a:p>
            <a:pPr marL="457200" lvl="1" indent="0">
              <a:buNone/>
            </a:pPr>
            <a:r>
              <a:rPr lang="cs-CZ" dirty="0" smtClean="0"/>
              <a:t>Jean </a:t>
            </a:r>
            <a:r>
              <a:rPr lang="cs-CZ" dirty="0" err="1" smtClean="0"/>
              <a:t>Genet</a:t>
            </a:r>
            <a:r>
              <a:rPr lang="cs-CZ" dirty="0" smtClean="0"/>
              <a:t> (</a:t>
            </a:r>
            <a:r>
              <a:rPr lang="cs-CZ" i="1" dirty="0" smtClean="0"/>
              <a:t>Služky</a:t>
            </a:r>
            <a:r>
              <a:rPr lang="cs-CZ" dirty="0" smtClean="0"/>
              <a:t>, </a:t>
            </a:r>
            <a:r>
              <a:rPr lang="cs-CZ" dirty="0"/>
              <a:t>1947), </a:t>
            </a:r>
            <a:r>
              <a:rPr lang="cs-CZ" dirty="0" smtClean="0"/>
              <a:t>Fernando </a:t>
            </a:r>
            <a:r>
              <a:rPr lang="cs-CZ" dirty="0" err="1" smtClean="0"/>
              <a:t>Arrabal</a:t>
            </a:r>
            <a:r>
              <a:rPr lang="cs-CZ" dirty="0"/>
              <a:t>, </a:t>
            </a:r>
            <a:r>
              <a:rPr lang="cs-CZ" dirty="0" err="1" smtClean="0"/>
              <a:t>Slawomir</a:t>
            </a:r>
            <a:r>
              <a:rPr lang="cs-CZ" dirty="0" smtClean="0"/>
              <a:t> </a:t>
            </a:r>
            <a:r>
              <a:rPr lang="cs-CZ" dirty="0" err="1" smtClean="0"/>
              <a:t>Mrozek</a:t>
            </a:r>
            <a:r>
              <a:rPr lang="cs-CZ" dirty="0"/>
              <a:t>, </a:t>
            </a:r>
            <a:r>
              <a:rPr lang="cs-CZ" dirty="0" err="1" smtClean="0"/>
              <a:t>Gunter</a:t>
            </a:r>
            <a:r>
              <a:rPr lang="cs-CZ" dirty="0" smtClean="0"/>
              <a:t> Grass, Václav Havel</a:t>
            </a:r>
          </a:p>
          <a:p>
            <a:r>
              <a:rPr lang="cs-CZ" dirty="0" smtClean="0"/>
              <a:t>Martin </a:t>
            </a:r>
            <a:r>
              <a:rPr lang="cs-CZ" dirty="0" err="1" smtClean="0"/>
              <a:t>Esslin</a:t>
            </a:r>
            <a:r>
              <a:rPr lang="cs-CZ" dirty="0" smtClean="0"/>
              <a:t> – </a:t>
            </a:r>
            <a:r>
              <a:rPr lang="cs-CZ" i="1" dirty="0" err="1" smtClean="0"/>
              <a:t>Theatre</a:t>
            </a:r>
            <a:r>
              <a:rPr lang="cs-CZ" i="1" dirty="0" smtClean="0"/>
              <a:t> </a:t>
            </a:r>
            <a:r>
              <a:rPr lang="cs-CZ" i="1" dirty="0" err="1" smtClean="0"/>
              <a:t>of</a:t>
            </a:r>
            <a:r>
              <a:rPr lang="cs-CZ" i="1" dirty="0" smtClean="0"/>
              <a:t> </a:t>
            </a:r>
            <a:r>
              <a:rPr lang="cs-CZ" i="1" dirty="0" err="1" smtClean="0"/>
              <a:t>the</a:t>
            </a:r>
            <a:r>
              <a:rPr lang="cs-CZ" i="1" dirty="0" smtClean="0"/>
              <a:t> Absurd </a:t>
            </a:r>
            <a:r>
              <a:rPr lang="cs-CZ" dirty="0" smtClean="0"/>
              <a:t>(1962)</a:t>
            </a:r>
          </a:p>
          <a:p>
            <a:pPr marL="457200" lvl="1" indent="0">
              <a:buNone/>
            </a:pPr>
            <a:r>
              <a:rPr lang="cs-CZ" dirty="0" smtClean="0"/>
              <a:t>V češtině: </a:t>
            </a:r>
            <a:r>
              <a:rPr lang="cs-CZ" i="1" dirty="0" smtClean="0"/>
              <a:t>Podstata, tradice a smysl absurdního dramatu </a:t>
            </a:r>
          </a:p>
          <a:p>
            <a:r>
              <a:rPr lang="cs-CZ" dirty="0" err="1" smtClean="0"/>
              <a:t>Ionesco</a:t>
            </a:r>
            <a:r>
              <a:rPr lang="cs-CZ" dirty="0" smtClean="0"/>
              <a:t> a vymezení:</a:t>
            </a:r>
          </a:p>
          <a:p>
            <a:pPr marL="457200" lvl="1" indent="0">
              <a:buNone/>
            </a:pPr>
            <a:r>
              <a:rPr lang="cs-CZ" i="1" dirty="0" smtClean="0"/>
              <a:t>„Corneille, upřímně řečeno, mě nudí. Ctíme jej ze zvyku, aniž tomu věříme, jen z donucení. Dostali jsme to za úkol ve škole. Schiller je pro mne nesnesitelný. </a:t>
            </a:r>
            <a:r>
              <a:rPr lang="cs-CZ" i="1" dirty="0" err="1" smtClean="0"/>
              <a:t>Mussetovy</a:t>
            </a:r>
            <a:r>
              <a:rPr lang="cs-CZ" i="1" dirty="0" smtClean="0"/>
              <a:t> komedie jsou zdrobnělinky, Alfred de </a:t>
            </a:r>
            <a:r>
              <a:rPr lang="cs-CZ" i="1" dirty="0" err="1" smtClean="0"/>
              <a:t>Vigny</a:t>
            </a:r>
            <a:r>
              <a:rPr lang="cs-CZ" i="1" dirty="0" smtClean="0"/>
              <a:t> se nedá hrát. Krvavá dramata Victora Huga vzbuzují nanejvýš řehot. Dumas syn se svou Dámou s kaméliemi je směšně sentimentální. A ostatní! Oscar Wilde? Zábavička. Ibsen? Kam se hrabe! </a:t>
            </a:r>
            <a:r>
              <a:rPr lang="cs-CZ" i="1" dirty="0" err="1" smtClean="0"/>
              <a:t>Stridberg</a:t>
            </a:r>
            <a:r>
              <a:rPr lang="cs-CZ" i="1" dirty="0" smtClean="0"/>
              <a:t>? Nemotora“</a:t>
            </a:r>
            <a:endParaRPr lang="cs-CZ" dirty="0" smtClean="0"/>
          </a:p>
          <a:p>
            <a:endParaRPr lang="cs-CZ" dirty="0" smtClean="0"/>
          </a:p>
        </p:txBody>
      </p:sp>
    </p:spTree>
    <p:extLst>
      <p:ext uri="{BB962C8B-B14F-4D97-AF65-F5344CB8AC3E}">
        <p14:creationId xmlns:p14="http://schemas.microsoft.com/office/powerpoint/2010/main" val="2281727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79627"/>
          </a:xfrm>
        </p:spPr>
        <p:txBody>
          <a:bodyPr>
            <a:normAutofit fontScale="90000"/>
          </a:bodyPr>
          <a:lstStyle/>
          <a:p>
            <a:pPr algn="ctr"/>
            <a:r>
              <a:rPr lang="cs-CZ" dirty="0" smtClean="0"/>
              <a:t>Absurdní drama</a:t>
            </a:r>
            <a:br>
              <a:rPr lang="cs-CZ" dirty="0" smtClean="0"/>
            </a:br>
            <a:r>
              <a:rPr lang="cs-CZ" i="1" dirty="0" smtClean="0"/>
              <a:t>Martin </a:t>
            </a:r>
            <a:r>
              <a:rPr lang="cs-CZ" i="1" dirty="0" err="1" smtClean="0"/>
              <a:t>Esslin</a:t>
            </a:r>
            <a:r>
              <a:rPr lang="cs-CZ" i="1" dirty="0" smtClean="0"/>
              <a:t> – teorie absurdního divadla</a:t>
            </a:r>
            <a:endParaRPr lang="cs-CZ" i="1" dirty="0"/>
          </a:p>
        </p:txBody>
      </p:sp>
      <p:sp>
        <p:nvSpPr>
          <p:cNvPr id="3" name="Zástupný symbol pro obsah 2"/>
          <p:cNvSpPr>
            <a:spLocks noGrp="1"/>
          </p:cNvSpPr>
          <p:nvPr>
            <p:ph idx="1"/>
          </p:nvPr>
        </p:nvSpPr>
        <p:spPr>
          <a:xfrm>
            <a:off x="256032" y="1536192"/>
            <a:ext cx="11789664" cy="5096256"/>
          </a:xfrm>
        </p:spPr>
        <p:txBody>
          <a:bodyPr>
            <a:normAutofit/>
          </a:bodyPr>
          <a:lstStyle/>
          <a:p>
            <a:pPr marL="0" indent="0" algn="just">
              <a:buNone/>
            </a:pPr>
            <a:r>
              <a:rPr lang="cs-CZ" i="1" dirty="0" smtClean="0"/>
              <a:t>„Patří-li </a:t>
            </a:r>
            <a:r>
              <a:rPr lang="cs-CZ" i="1" dirty="0"/>
              <a:t>k dobré hře obratně zkonstruovaný děj, pak </a:t>
            </a:r>
            <a:r>
              <a:rPr lang="cs-CZ" b="1" i="1" dirty="0" smtClean="0"/>
              <a:t>absurdní </a:t>
            </a:r>
            <a:r>
              <a:rPr lang="cs-CZ" b="1" i="1" dirty="0"/>
              <a:t>hry děj nebo zápletku</a:t>
            </a:r>
            <a:r>
              <a:rPr lang="cs-CZ" i="1" dirty="0"/>
              <a:t> v obvyklém smyslu </a:t>
            </a:r>
            <a:r>
              <a:rPr lang="cs-CZ" b="1" i="1" dirty="0"/>
              <a:t>nemají</a:t>
            </a:r>
            <a:r>
              <a:rPr lang="cs-CZ" i="1" dirty="0"/>
              <a:t>; </a:t>
            </a:r>
            <a:endParaRPr lang="cs-CZ" i="1" dirty="0" smtClean="0"/>
          </a:p>
          <a:p>
            <a:pPr marL="0" indent="0" algn="just">
              <a:buNone/>
            </a:pPr>
            <a:r>
              <a:rPr lang="cs-CZ" i="1" dirty="0" smtClean="0"/>
              <a:t>je-li </a:t>
            </a:r>
            <a:r>
              <a:rPr lang="cs-CZ" i="1" dirty="0"/>
              <a:t>neodmyslitelnou součástí dobré hry subtilní kresba charakterů a motivace, pak v těchto hrách nevystupují postavy, které by se daly označit za charaktery, nýbrž jakési loutky; </a:t>
            </a:r>
            <a:endParaRPr lang="cs-CZ" i="1" dirty="0" smtClean="0"/>
          </a:p>
          <a:p>
            <a:pPr marL="0" indent="0" algn="just">
              <a:buNone/>
            </a:pPr>
            <a:r>
              <a:rPr lang="cs-CZ" i="1" dirty="0" smtClean="0"/>
              <a:t>má-li </a:t>
            </a:r>
            <a:r>
              <a:rPr lang="cs-CZ" i="1" dirty="0"/>
              <a:t>mít dobrá hra jasně vymezený problém, který je na začátku náležitě vyložen a v závěru vyřešen, pak </a:t>
            </a:r>
            <a:r>
              <a:rPr lang="cs-CZ" b="1" i="1" dirty="0"/>
              <a:t>tyto hry nemají často konec ani začátek</a:t>
            </a:r>
            <a:r>
              <a:rPr lang="cs-CZ" i="1" dirty="0"/>
              <a:t>; </a:t>
            </a:r>
            <a:endParaRPr lang="cs-CZ" i="1" dirty="0" smtClean="0"/>
          </a:p>
          <a:p>
            <a:pPr marL="0" indent="0" algn="just">
              <a:buNone/>
            </a:pPr>
            <a:r>
              <a:rPr lang="cs-CZ" i="1" dirty="0" smtClean="0"/>
              <a:t>má-li </a:t>
            </a:r>
            <a:r>
              <a:rPr lang="cs-CZ" i="1" dirty="0"/>
              <a:t>být dobrá hra zrcadlem lidské přirozenosti a subtilně vykresleným obrazem mravů a života doby, pak </a:t>
            </a:r>
            <a:r>
              <a:rPr lang="cs-CZ" b="1" i="1" dirty="0"/>
              <a:t>tyto hry vypadají jako zrcadlové obrazy snů a hrůzných vidin</a:t>
            </a:r>
            <a:r>
              <a:rPr lang="cs-CZ" i="1" dirty="0"/>
              <a:t>; </a:t>
            </a:r>
            <a:endParaRPr lang="cs-CZ" i="1" dirty="0" smtClean="0"/>
          </a:p>
          <a:p>
            <a:pPr marL="0" indent="0" algn="just">
              <a:buNone/>
            </a:pPr>
            <a:r>
              <a:rPr lang="cs-CZ" i="1" dirty="0" smtClean="0"/>
              <a:t>jestliže </a:t>
            </a:r>
            <a:r>
              <a:rPr lang="cs-CZ" i="1" dirty="0"/>
              <a:t>účin dobré hry spočívá v pohotových replikách a vybroušených dialozích, pak </a:t>
            </a:r>
            <a:r>
              <a:rPr lang="cs-CZ" b="1" i="1" dirty="0" smtClean="0"/>
              <a:t>v</a:t>
            </a:r>
            <a:r>
              <a:rPr lang="cs-CZ" b="1" i="1" dirty="0"/>
              <a:t> absurdním </a:t>
            </a:r>
            <a:r>
              <a:rPr lang="cs-CZ" b="1" i="1" dirty="0" smtClean="0"/>
              <a:t>divadle se jen </a:t>
            </a:r>
            <a:r>
              <a:rPr lang="cs-CZ" b="1" i="1" dirty="0"/>
              <a:t>nesouvisle žvaní</a:t>
            </a:r>
            <a:r>
              <a:rPr lang="cs-CZ" i="1" dirty="0" smtClean="0"/>
              <a:t>.“</a:t>
            </a:r>
          </a:p>
          <a:p>
            <a:pPr marL="0" indent="0" algn="just">
              <a:buNone/>
            </a:pPr>
            <a:endParaRPr lang="cs-CZ" i="1" dirty="0"/>
          </a:p>
        </p:txBody>
      </p:sp>
    </p:spTree>
    <p:extLst>
      <p:ext uri="{BB962C8B-B14F-4D97-AF65-F5344CB8AC3E}">
        <p14:creationId xmlns:p14="http://schemas.microsoft.com/office/powerpoint/2010/main" val="2268792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1028</Words>
  <Application>Microsoft Office PowerPoint</Application>
  <PresentationFormat>Širokoúhlá obrazovka</PresentationFormat>
  <Paragraphs>134</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Experiment v dramatu 20. století a popření Aristotela</vt:lpstr>
      <vt:lpstr>Moderní umění Počátky</vt:lpstr>
      <vt:lpstr>Drama a jeho náležitosti</vt:lpstr>
      <vt:lpstr>Aristoteles Poetika</vt:lpstr>
      <vt:lpstr>Avantgardy Jarry a Apollinaire</vt:lpstr>
      <vt:lpstr>Epické divadlo Bertold Brecht</vt:lpstr>
      <vt:lpstr>Epické divadlo Odcizení v čínském lidovém divadle</vt:lpstr>
      <vt:lpstr>Absurdní drama The Theatre of the Absurd</vt:lpstr>
      <vt:lpstr>Absurdní drama Martin Esslin – teorie absurdního divadla</vt:lpstr>
      <vt:lpstr>Absurdní drama Samuel Beckett &amp; Eugene Ionseco</vt:lpstr>
      <vt:lpstr>Absurdní drama Václav Havel</vt:lpstr>
      <vt:lpstr>Scénické poznámky Inscenace</vt:lpstr>
      <vt:lpstr>Scénické poznámky Prostor</vt:lpstr>
      <vt:lpstr>Scénické poznámky Postavy</vt:lpstr>
      <vt:lpstr>Následovníci </vt:lpstr>
      <vt:lpstr>—Beckett—Jandl—Beckett—Jandl—Beckett—Jandl—</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v dramatu 20. století a popření Aristotela</dc:title>
  <dc:creator>Václav Křížek</dc:creator>
  <cp:lastModifiedBy>Václav Maxmilián</cp:lastModifiedBy>
  <cp:revision>27</cp:revision>
  <dcterms:created xsi:type="dcterms:W3CDTF">2017-04-19T09:10:11Z</dcterms:created>
  <dcterms:modified xsi:type="dcterms:W3CDTF">2018-05-07T12:39:33Z</dcterms:modified>
</cp:coreProperties>
</file>