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1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BD6E8-05E3-4A7E-9C5C-C5BDE1D690D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B6AF40-A10B-4B26-A667-A714B3291B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1BC975-1832-487C-A26A-784A2B3D61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FDB6DE-BE55-403A-9057-FE9BD95CEA6B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E14754-256D-4ED4-8EC8-DE40B4C45E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D36C78-50D6-4150-9B5E-79257489E4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840DBA-16B4-41F7-A7BE-6FAAD86375F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1643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47D93-F074-4849-8667-1FEFE296AC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393D5F-062D-47E6-9FD6-42818CA0C45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E50760-A8E6-43D5-8BD0-12CF98BA6C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7EB41-A224-41CF-8586-793D7CF11B9A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FB684A-FE6B-451B-B9FC-7114003D22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BA689F-1CBB-4636-86A0-EDD0580C7B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165642-BE59-4920-A83C-F4D144D3A85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93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D682B6-2A6A-44AF-AC63-740F4155BA7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97DCCE-F145-44BC-9781-CB6714E8BE7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39282D-4A79-4CB0-B83F-A98B5C200D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B5EB5F-8EE8-4E20-993B-7A63E04A7605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FDA553-006F-494F-A76B-DDDC8BC700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BFAED8-DA73-4190-BA2D-EB51FBDDF3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018E69-22F9-4047-87EF-0DB826120D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60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A5E928-59F9-4817-9881-71D780007D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F193E4-140E-49DD-999F-CF599F8DD82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EC98AC-DD15-4FC6-ACE4-99DAD1146C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E29CCC-2B9D-4737-BCB8-5B23D8FABB01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97AE2A-8407-4896-ACBE-FEA4C350A1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2BBC62-2388-4C54-94E4-8E17705718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6CAD95-864E-4B15-B0DB-D046EA5F235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253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17AB8-82DF-4644-97B7-5011AC148B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32CF42-0F1D-4899-888E-FFFF73661F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F26B91-F16B-41DC-A68A-B39FE5ECBF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21B90B-2FAD-4275-B259-A25B1CE64C7D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7F9E43-8E91-43C4-AD54-2A7B453BB0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969AB-A913-4DD5-90D1-D761863173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5F6771-9995-4524-ACFE-0F934C11AC5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18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3EE0F-833E-477C-A4C0-A66A9EA8E2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2E78A-2DFF-4B84-9A8C-20658F3E733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8D3AC1-B695-4A33-87A8-69ABFEAC82F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27D2C3-F3A2-4E84-AD3C-9491C7D70E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C77CAB-1B31-4CE7-AA21-79EBF66A0395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9CF621-E026-49CC-ADAF-FF486B448C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D3B356-BBBA-4E12-B9FA-390C18907E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756213-2721-4BBD-989B-9194B17BD51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6919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C379F-6A16-4B82-A402-9D9AF1BDCE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6D065F-0B45-4C60-A1F4-3DB0005C07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8ACAA9-4F60-4C24-ACCA-DC75EF0A0F1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9586EDB-80E5-4CB2-8D52-7EC64F23B93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0C1836-833C-44B4-88D6-25EB9A6DC07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EA2A5D-5619-4567-BD26-BD624B899B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D51079-751E-4AF4-9375-9F037BAF18C6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959A76-5D49-4EE4-A463-CAAE7D8A54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7D32D6-7D18-4AFC-AADF-8C75A7A70B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ADA033-1BAE-4A21-A457-BF97CCA3721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5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C60EF-9CCA-4676-87C8-7007FA2EB4F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4FC121-DD22-4D9D-8079-B753E6E416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A78FB9-B4E3-42B5-B159-29B7DA3B9664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577D28-A667-43CE-B8CF-E99602FF9F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05816B-0A42-49B9-B4D7-6C87671EEC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5FFA8F-9004-4965-BDC0-AA1B3D749BC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2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9C7CD9-0828-4D89-B841-F2EE625418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66FE85-39A2-4E9E-90E4-550D5D5788C1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5E23C1-9FE7-44BE-8C58-D486B5F53E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C9E0F1-19D7-43DB-BDB4-F98574A5AD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4DABC0-5AB9-4410-BC19-542ADF9232C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7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6CD61-ED8D-4C9B-83AF-DB30A48381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BBDB5-CF97-4469-B85C-CDE20AB4EA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49934A-4A83-4EC9-B044-DE87AE48EA7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90840-82B9-4234-9EFD-5C5903F642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659B53-2BCE-432D-9619-8D43B49D99C0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78E245-E018-41B1-9AD3-41BFED9520C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CD5DF-800B-4418-BC8A-E151718517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040244-AC32-4ECD-96C8-0C24B66A710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5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A63F1-7907-40E6-99AE-3B371E3551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BA84497-438D-4B09-8FF9-4C17ABE10CD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2DB31F-8ACF-4EDE-85A7-B47D65A752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BDD16E-42E6-4FB3-98CF-089B18C099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F130DD-E139-42A4-A812-F49341FF3072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AF0874-EA8A-4171-B127-B02172F87A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F46B12-4A78-4F8A-A21E-A37199594F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EF42E8-A6B9-483F-9290-728A24DAD11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12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1A0F89-BC91-40C1-AF9E-57F33B335C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D91FCE-38B6-49A2-A02B-7168D8F749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6A2F1C-E381-4370-AC19-15BFDD3AC78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44DDD0B-8520-4AC8-8A23-017C152CD362}" type="datetime1">
              <a:rPr lang="cs-CZ"/>
              <a:pPr lvl="0"/>
              <a:t>19.7.2019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9A0BC-1C42-43FB-BA3A-298F5DF8DCC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BE350-A8DB-40CF-8C89-7671AA8AE4D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0E2E791-0360-4FB8-9990-F2D711ADEBB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o.cz/en/section/czechstoday/marie-ranzenhoferova-a-survivor-of-the-1945-brno-death-march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42B9-F63B-449E-9092-2D47225E1701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sz="3200" b="1" dirty="0"/>
              <a:t>Pavel Švanda, Milan Uhde, Zdeněk Rotrekl. </a:t>
            </a:r>
            <a:br>
              <a:rPr lang="cs-CZ" sz="3200" b="1" dirty="0"/>
            </a:br>
            <a:r>
              <a:rPr lang="cs-CZ" sz="3200" b="1" dirty="0"/>
              <a:t>On </a:t>
            </a:r>
            <a:r>
              <a:rPr lang="cs-CZ" sz="3200" b="1" dirty="0" err="1"/>
              <a:t>the</a:t>
            </a:r>
            <a:r>
              <a:rPr lang="cs-CZ" sz="3200" b="1" dirty="0"/>
              <a:t> </a:t>
            </a:r>
            <a:r>
              <a:rPr lang="cs-CZ" sz="3200" b="1" dirty="0" err="1"/>
              <a:t>Historical</a:t>
            </a:r>
            <a:r>
              <a:rPr lang="cs-CZ" sz="3200" b="1" dirty="0"/>
              <a:t> </a:t>
            </a:r>
            <a:r>
              <a:rPr lang="cs-CZ" sz="3200" b="1" dirty="0" err="1"/>
              <a:t>Memory</a:t>
            </a:r>
            <a:r>
              <a:rPr lang="cs-CZ" sz="3200" b="1" dirty="0"/>
              <a:t> </a:t>
            </a:r>
            <a:r>
              <a:rPr lang="cs-CZ" sz="3200" b="1" dirty="0" err="1"/>
              <a:t>of</a:t>
            </a:r>
            <a:r>
              <a:rPr lang="cs-CZ" sz="3200" b="1" dirty="0"/>
              <a:t> Brno.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2B0A20-C469-4000-91DA-E30FA5F099D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/>
              <a:t>Zdeněk Mareček,</a:t>
            </a:r>
          </a:p>
          <a:p>
            <a:pPr lvl="0"/>
            <a:r>
              <a:rPr lang="cs-CZ"/>
              <a:t> Letní škola slovanských (bohemisitckých) studií .</a:t>
            </a:r>
          </a:p>
          <a:p>
            <a:pPr lvl="0"/>
            <a:r>
              <a:rPr lang="cs-CZ"/>
              <a:t>Brno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A59F-B7CA-492E-9283-B3869C8C1AD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Pavel Švanda, Paměť esejisty.</a:t>
            </a:r>
          </a:p>
        </p:txBody>
      </p:sp>
      <p:sp>
        <p:nvSpPr>
          <p:cNvPr id="3" name="Zástupný obsah 4">
            <a:extLst>
              <a:ext uri="{FF2B5EF4-FFF2-40B4-BE49-F238E27FC236}">
                <a16:creationId xmlns:a16="http://schemas.microsoft.com/office/drawing/2014/main" id="{E8CB6C5E-AF41-4E51-BEF9-2912FDC1613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3200" dirty="0"/>
              <a:t>Just a </a:t>
            </a:r>
            <a:r>
              <a:rPr lang="cs-CZ" sz="3200" dirty="0" err="1"/>
              <a:t>fleeting</a:t>
            </a:r>
            <a:r>
              <a:rPr lang="cs-CZ" sz="3200" dirty="0"/>
              <a:t> </a:t>
            </a:r>
            <a:r>
              <a:rPr lang="cs-CZ" sz="3200" dirty="0" err="1"/>
              <a:t>remark</a:t>
            </a:r>
            <a:r>
              <a:rPr lang="cs-CZ" sz="3200" dirty="0"/>
              <a:t> on </a:t>
            </a:r>
            <a:r>
              <a:rPr lang="cs-CZ" sz="3200" dirty="0" err="1"/>
              <a:t>the</a:t>
            </a:r>
            <a:r>
              <a:rPr lang="cs-CZ" sz="3200" dirty="0"/>
              <a:t> Star </a:t>
            </a:r>
            <a:r>
              <a:rPr lang="cs-CZ" sz="3200" dirty="0" err="1"/>
              <a:t>of</a:t>
            </a:r>
            <a:r>
              <a:rPr lang="cs-CZ" sz="3200" dirty="0"/>
              <a:t> David, </a:t>
            </a:r>
            <a:r>
              <a:rPr lang="cs-CZ" sz="3200" dirty="0" err="1"/>
              <a:t>which</a:t>
            </a:r>
            <a:r>
              <a:rPr lang="cs-CZ" sz="3200" dirty="0"/>
              <a:t> I </a:t>
            </a:r>
            <a:r>
              <a:rPr lang="cs-CZ" sz="3200" dirty="0" err="1"/>
              <a:t>have</a:t>
            </a:r>
            <a:r>
              <a:rPr lang="cs-CZ" sz="3200" dirty="0"/>
              <a:t> </a:t>
            </a:r>
            <a:r>
              <a:rPr lang="cs-CZ" sz="3200" dirty="0" err="1"/>
              <a:t>seen</a:t>
            </a:r>
            <a:r>
              <a:rPr lang="cs-CZ" sz="3200" dirty="0"/>
              <a:t>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first</a:t>
            </a:r>
            <a:r>
              <a:rPr lang="cs-CZ" sz="3200" dirty="0"/>
              <a:t> </a:t>
            </a:r>
            <a:r>
              <a:rPr lang="cs-CZ" sz="3200" dirty="0" err="1"/>
              <a:t>time</a:t>
            </a:r>
            <a:r>
              <a:rPr lang="cs-CZ" sz="3200" dirty="0"/>
              <a:t> </a:t>
            </a:r>
            <a:r>
              <a:rPr lang="cs-CZ" sz="3200" dirty="0" err="1"/>
              <a:t>while</a:t>
            </a:r>
            <a:r>
              <a:rPr lang="cs-CZ" sz="3200" dirty="0"/>
              <a:t> </a:t>
            </a:r>
            <a:r>
              <a:rPr lang="cs-CZ" sz="3200" dirty="0" err="1"/>
              <a:t>out</a:t>
            </a:r>
            <a:r>
              <a:rPr lang="cs-CZ" sz="3200" dirty="0"/>
              <a:t> </a:t>
            </a:r>
            <a:r>
              <a:rPr lang="cs-CZ" sz="3200" dirty="0" err="1"/>
              <a:t>walking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my </a:t>
            </a:r>
            <a:r>
              <a:rPr lang="cs-CZ" sz="3200" dirty="0" err="1"/>
              <a:t>mum</a:t>
            </a:r>
            <a:r>
              <a:rPr lang="cs-CZ" sz="3200" dirty="0"/>
              <a:t> </a:t>
            </a:r>
            <a:r>
              <a:rPr lang="cs-CZ" sz="3200" dirty="0" err="1"/>
              <a:t>along</a:t>
            </a:r>
            <a:r>
              <a:rPr lang="cs-CZ" sz="3200" dirty="0"/>
              <a:t> </a:t>
            </a:r>
            <a:r>
              <a:rPr lang="cs-CZ" sz="3200" dirty="0" err="1"/>
              <a:t>Brno‘s</a:t>
            </a:r>
            <a:r>
              <a:rPr lang="cs-CZ" sz="3200" dirty="0"/>
              <a:t> </a:t>
            </a:r>
            <a:r>
              <a:rPr lang="cs-CZ" sz="3200" dirty="0" err="1"/>
              <a:t>Prikop</a:t>
            </a:r>
            <a:r>
              <a:rPr lang="cs-CZ" sz="3200" dirty="0"/>
              <a:t> </a:t>
            </a:r>
            <a:r>
              <a:rPr lang="cs-CZ" sz="3200" dirty="0" err="1"/>
              <a:t>promenade</a:t>
            </a:r>
            <a:r>
              <a:rPr lang="cs-CZ" sz="3200" dirty="0"/>
              <a:t>. </a:t>
            </a:r>
          </a:p>
          <a:p>
            <a:pPr marL="0" lvl="0" indent="0">
              <a:buNone/>
            </a:pPr>
            <a:r>
              <a:rPr lang="cs-CZ" sz="3200" dirty="0"/>
              <a:t>„</a:t>
            </a:r>
            <a:r>
              <a:rPr lang="cs-CZ" sz="3200" dirty="0" err="1"/>
              <a:t>Mum</a:t>
            </a:r>
            <a:r>
              <a:rPr lang="cs-CZ" sz="3200" dirty="0"/>
              <a:t>,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it</a:t>
            </a:r>
            <a:r>
              <a:rPr lang="cs-CZ" sz="3200" dirty="0"/>
              <a:t>?“ „</a:t>
            </a:r>
            <a:r>
              <a:rPr lang="cs-CZ" sz="3200" dirty="0" err="1"/>
              <a:t>Don‘t</a:t>
            </a:r>
            <a:r>
              <a:rPr lang="cs-CZ" sz="3200" dirty="0"/>
              <a:t> </a:t>
            </a:r>
            <a:r>
              <a:rPr lang="cs-CZ" sz="3200" dirty="0" err="1"/>
              <a:t>look</a:t>
            </a:r>
            <a:r>
              <a:rPr lang="cs-CZ" sz="3200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way</a:t>
            </a:r>
            <a:r>
              <a:rPr lang="cs-CZ" sz="3200" dirty="0"/>
              <a:t>. </a:t>
            </a:r>
            <a:r>
              <a:rPr lang="cs-CZ" sz="3200" dirty="0" err="1"/>
              <a:t>Come</a:t>
            </a:r>
            <a:r>
              <a:rPr lang="cs-CZ" sz="3200" dirty="0"/>
              <a:t>. </a:t>
            </a:r>
            <a:r>
              <a:rPr lang="cs-CZ" sz="3200" dirty="0" err="1"/>
              <a:t>Come</a:t>
            </a:r>
            <a:r>
              <a:rPr lang="cs-CZ" sz="3200" dirty="0"/>
              <a:t>.“ </a:t>
            </a:r>
          </a:p>
          <a:p>
            <a:pPr marL="0" lvl="0" indent="0">
              <a:buNone/>
            </a:pP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Jews</a:t>
            </a:r>
            <a:r>
              <a:rPr lang="cs-CZ" sz="3200" dirty="0"/>
              <a:t> </a:t>
            </a:r>
            <a:r>
              <a:rPr lang="cs-CZ" sz="3200" dirty="0" err="1"/>
              <a:t>were</a:t>
            </a:r>
            <a:r>
              <a:rPr lang="cs-CZ" sz="3200" dirty="0"/>
              <a:t> not </a:t>
            </a:r>
            <a:r>
              <a:rPr lang="cs-CZ" sz="3200" dirty="0" err="1"/>
              <a:t>discussed</a:t>
            </a:r>
            <a:r>
              <a:rPr lang="cs-CZ" sz="3200" dirty="0"/>
              <a:t> </a:t>
            </a:r>
            <a:r>
              <a:rPr lang="cs-CZ" sz="3200" dirty="0" err="1"/>
              <a:t>at</a:t>
            </a:r>
            <a:r>
              <a:rPr lang="cs-CZ" sz="3200" dirty="0"/>
              <a:t> </a:t>
            </a:r>
            <a:r>
              <a:rPr lang="cs-CZ" sz="3200" dirty="0" err="1"/>
              <a:t>home</a:t>
            </a:r>
            <a:r>
              <a:rPr lang="cs-CZ" sz="3200" dirty="0"/>
              <a:t>. </a:t>
            </a:r>
            <a:r>
              <a:rPr lang="cs-CZ" sz="3200" dirty="0" err="1"/>
              <a:t>Considering</a:t>
            </a:r>
            <a:r>
              <a:rPr lang="cs-CZ" sz="3200" dirty="0"/>
              <a:t> most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them</a:t>
            </a:r>
            <a:r>
              <a:rPr lang="cs-CZ" sz="3200" dirty="0"/>
              <a:t> </a:t>
            </a:r>
            <a:r>
              <a:rPr lang="cs-CZ" sz="3200" dirty="0" err="1"/>
              <a:t>signed</a:t>
            </a:r>
            <a:r>
              <a:rPr lang="cs-CZ" sz="3200" dirty="0"/>
              <a:t> up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German</a:t>
            </a:r>
            <a:r>
              <a:rPr lang="cs-CZ" sz="3200" dirty="0"/>
              <a:t> </a:t>
            </a:r>
            <a:r>
              <a:rPr lang="cs-CZ" sz="3200" dirty="0" err="1"/>
              <a:t>nationality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Census, my </a:t>
            </a:r>
            <a:r>
              <a:rPr lang="cs-CZ" sz="3200" dirty="0" err="1"/>
              <a:t>parents</a:t>
            </a:r>
            <a:r>
              <a:rPr lang="cs-CZ" sz="3200" dirty="0"/>
              <a:t> </a:t>
            </a:r>
            <a:r>
              <a:rPr lang="cs-CZ" sz="3200" dirty="0" err="1"/>
              <a:t>felt</a:t>
            </a:r>
            <a:r>
              <a:rPr lang="cs-CZ" sz="3200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this</a:t>
            </a:r>
            <a:r>
              <a:rPr lang="cs-CZ" sz="3200" dirty="0"/>
              <a:t> </a:t>
            </a:r>
            <a:r>
              <a:rPr lang="cs-CZ" sz="3200" dirty="0" err="1"/>
              <a:t>was</a:t>
            </a:r>
            <a:r>
              <a:rPr lang="cs-CZ" sz="3200" dirty="0"/>
              <a:t> </a:t>
            </a:r>
            <a:r>
              <a:rPr lang="cs-CZ" sz="3200" dirty="0" err="1"/>
              <a:t>largely</a:t>
            </a:r>
            <a:r>
              <a:rPr lang="cs-CZ" sz="3200" dirty="0"/>
              <a:t> a </a:t>
            </a:r>
            <a:r>
              <a:rPr lang="cs-CZ" sz="3200" dirty="0" err="1"/>
              <a:t>German</a:t>
            </a:r>
            <a:r>
              <a:rPr lang="cs-CZ" sz="3200" dirty="0"/>
              <a:t> </a:t>
            </a:r>
            <a:r>
              <a:rPr lang="cs-CZ" sz="3200" dirty="0" err="1"/>
              <a:t>internal</a:t>
            </a:r>
            <a:r>
              <a:rPr lang="cs-CZ" sz="3200" dirty="0"/>
              <a:t> </a:t>
            </a:r>
            <a:r>
              <a:rPr lang="cs-CZ" sz="3200" dirty="0" err="1"/>
              <a:t>war</a:t>
            </a:r>
            <a:r>
              <a:rPr lang="cs-CZ" sz="3200" dirty="0"/>
              <a:t>, </a:t>
            </a:r>
            <a:r>
              <a:rPr lang="cs-CZ" sz="3200" dirty="0" err="1"/>
              <a:t>which</a:t>
            </a:r>
            <a:r>
              <a:rPr lang="cs-CZ" sz="3200" dirty="0"/>
              <a:t> </a:t>
            </a:r>
            <a:r>
              <a:rPr lang="cs-CZ" sz="3200" dirty="0" err="1"/>
              <a:t>need</a:t>
            </a:r>
            <a:r>
              <a:rPr lang="cs-CZ" sz="3200" dirty="0"/>
              <a:t> not </a:t>
            </a:r>
            <a:r>
              <a:rPr lang="cs-CZ" sz="3200" dirty="0" err="1"/>
              <a:t>concern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Czechs</a:t>
            </a:r>
            <a:r>
              <a:rPr lang="cs-CZ" sz="3200" dirty="0"/>
              <a:t> </a:t>
            </a:r>
            <a:r>
              <a:rPr lang="cs-CZ" sz="3200" dirty="0" err="1"/>
              <a:t>too</a:t>
            </a:r>
            <a:r>
              <a:rPr lang="cs-CZ" sz="3200" dirty="0"/>
              <a:t> much.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97FAF-B29E-47C3-A78D-74B947810BC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sz="3200" dirty="0"/>
              <a:t>Zdeněk Rotrekl, Hnízda ze stromu, který odchází. </a:t>
            </a:r>
            <a:br>
              <a:rPr lang="cs-CZ" sz="3200" dirty="0"/>
            </a:br>
            <a:r>
              <a:rPr lang="cs-CZ" sz="2400" dirty="0"/>
              <a:t>Nevydáno (1920-2013)</a:t>
            </a:r>
          </a:p>
        </p:txBody>
      </p:sp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96C47FFF-5E6A-4AEE-9DD7-D0057328230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3200" i="1" dirty="0" err="1"/>
              <a:t>Once</a:t>
            </a:r>
            <a:r>
              <a:rPr lang="cs-CZ" sz="3200" i="1" dirty="0"/>
              <a:t>, I </a:t>
            </a:r>
            <a:r>
              <a:rPr lang="cs-CZ" sz="3200" i="1" dirty="0" err="1"/>
              <a:t>visited</a:t>
            </a:r>
            <a:r>
              <a:rPr lang="cs-CZ" sz="3200" i="1" dirty="0"/>
              <a:t> a </a:t>
            </a:r>
            <a:r>
              <a:rPr lang="cs-CZ" sz="3200" i="1" dirty="0" err="1"/>
              <a:t>watchmaker</a:t>
            </a:r>
            <a:r>
              <a:rPr lang="cs-CZ" sz="3200" i="1" dirty="0"/>
              <a:t>, </a:t>
            </a:r>
            <a:r>
              <a:rPr lang="cs-CZ" sz="3200" i="1" dirty="0" err="1"/>
              <a:t>who</a:t>
            </a:r>
            <a:r>
              <a:rPr lang="cs-CZ" sz="3200" i="1" dirty="0"/>
              <a:t> has </a:t>
            </a:r>
            <a:r>
              <a:rPr lang="cs-CZ" sz="3200" i="1" dirty="0" err="1"/>
              <a:t>admired</a:t>
            </a:r>
            <a:r>
              <a:rPr lang="cs-CZ" sz="3200" i="1" dirty="0"/>
              <a:t> a </a:t>
            </a:r>
            <a:r>
              <a:rPr lang="cs-CZ" sz="3200" i="1" dirty="0" err="1"/>
              <a:t>large</a:t>
            </a:r>
            <a:r>
              <a:rPr lang="cs-CZ" sz="3200" i="1" dirty="0"/>
              <a:t> </a:t>
            </a:r>
            <a:r>
              <a:rPr lang="cs-CZ" sz="3200" i="1" dirty="0" err="1"/>
              <a:t>collection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Tyrolean</a:t>
            </a:r>
            <a:r>
              <a:rPr lang="cs-CZ" sz="3200" i="1" dirty="0"/>
              <a:t> </a:t>
            </a:r>
            <a:r>
              <a:rPr lang="cs-CZ" sz="3200" i="1" dirty="0" err="1"/>
              <a:t>woodcarvings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Madonnas</a:t>
            </a:r>
            <a:r>
              <a:rPr lang="cs-CZ" sz="3200" i="1" dirty="0"/>
              <a:t> and </a:t>
            </a:r>
            <a:r>
              <a:rPr lang="cs-CZ" sz="3200" i="1" dirty="0" err="1"/>
              <a:t>angels</a:t>
            </a:r>
            <a:r>
              <a:rPr lang="cs-CZ" sz="3200" i="1" dirty="0"/>
              <a:t> </a:t>
            </a:r>
            <a:r>
              <a:rPr lang="cs-CZ" sz="3200" i="1" dirty="0" err="1"/>
              <a:t>at</a:t>
            </a:r>
            <a:r>
              <a:rPr lang="cs-CZ" sz="3200" i="1" dirty="0"/>
              <a:t> </a:t>
            </a:r>
            <a:r>
              <a:rPr lang="cs-CZ" sz="3200" i="1" dirty="0" err="1"/>
              <a:t>one</a:t>
            </a:r>
            <a:r>
              <a:rPr lang="cs-CZ" sz="3200" i="1" dirty="0"/>
              <a:t> </a:t>
            </a:r>
            <a:r>
              <a:rPr lang="cs-CZ" sz="3200" i="1" dirty="0" err="1"/>
              <a:t>German</a:t>
            </a:r>
            <a:r>
              <a:rPr lang="cs-CZ" sz="3200" i="1" dirty="0"/>
              <a:t> </a:t>
            </a:r>
            <a:r>
              <a:rPr lang="cs-CZ" sz="3200" i="1" dirty="0" err="1"/>
              <a:t>family</a:t>
            </a:r>
            <a:r>
              <a:rPr lang="cs-CZ" sz="3200" i="1" dirty="0"/>
              <a:t>. A </a:t>
            </a:r>
            <a:r>
              <a:rPr lang="cs-CZ" sz="3200" i="1" dirty="0" err="1"/>
              <a:t>collector</a:t>
            </a:r>
            <a:r>
              <a:rPr lang="cs-CZ" sz="3200" i="1" dirty="0"/>
              <a:t> </a:t>
            </a:r>
            <a:r>
              <a:rPr lang="cs-CZ" sz="3200" i="1" dirty="0" err="1"/>
              <a:t>through</a:t>
            </a:r>
            <a:r>
              <a:rPr lang="cs-CZ" sz="3200" i="1" dirty="0"/>
              <a:t> and </a:t>
            </a:r>
            <a:r>
              <a:rPr lang="cs-CZ" sz="3200" i="1" dirty="0" err="1"/>
              <a:t>through</a:t>
            </a:r>
            <a:r>
              <a:rPr lang="cs-CZ" sz="3200" i="1" dirty="0"/>
              <a:t>. </a:t>
            </a:r>
            <a:r>
              <a:rPr lang="cs-CZ" sz="3200" i="1" dirty="0" err="1"/>
              <a:t>Later</a:t>
            </a:r>
            <a:r>
              <a:rPr lang="cs-CZ" sz="3200" i="1" dirty="0"/>
              <a:t>, a </a:t>
            </a:r>
            <a:r>
              <a:rPr lang="cs-CZ" sz="3200" i="1" dirty="0" err="1"/>
              <a:t>working</a:t>
            </a:r>
            <a:r>
              <a:rPr lang="cs-CZ" sz="3200" i="1" dirty="0"/>
              <a:t> </a:t>
            </a:r>
            <a:r>
              <a:rPr lang="cs-CZ" sz="3200" i="1" dirty="0" err="1"/>
              <a:t>class</a:t>
            </a:r>
            <a:r>
              <a:rPr lang="cs-CZ" sz="3200" i="1" dirty="0"/>
              <a:t> </a:t>
            </a:r>
            <a:r>
              <a:rPr lang="cs-CZ" sz="3200" i="1" dirty="0" err="1"/>
              <a:t>family</a:t>
            </a:r>
            <a:r>
              <a:rPr lang="cs-CZ" sz="3200" i="1" dirty="0"/>
              <a:t> </a:t>
            </a:r>
            <a:r>
              <a:rPr lang="cs-CZ" sz="3200" i="1" dirty="0" err="1"/>
              <a:t>moved</a:t>
            </a:r>
            <a:r>
              <a:rPr lang="cs-CZ" sz="3200" i="1" dirty="0"/>
              <a:t> in </a:t>
            </a:r>
            <a:r>
              <a:rPr lang="cs-CZ" sz="3200" i="1" dirty="0" err="1"/>
              <a:t>instead</a:t>
            </a:r>
            <a:r>
              <a:rPr lang="cs-CZ" sz="3200" i="1" dirty="0"/>
              <a:t>.</a:t>
            </a:r>
          </a:p>
          <a:p>
            <a:pPr lvl="0"/>
            <a:r>
              <a:rPr lang="cs-CZ" sz="3200" dirty="0" err="1"/>
              <a:t>How</a:t>
            </a:r>
            <a:r>
              <a:rPr lang="cs-CZ" sz="3200" dirty="0"/>
              <a:t> </a:t>
            </a:r>
            <a:r>
              <a:rPr lang="cs-CZ" sz="3200" dirty="0" err="1"/>
              <a:t>does</a:t>
            </a:r>
            <a:r>
              <a:rPr lang="cs-CZ" sz="3200" dirty="0"/>
              <a:t> he </a:t>
            </a:r>
            <a:r>
              <a:rPr lang="cs-CZ" sz="3200" dirty="0" err="1"/>
              <a:t>continue</a:t>
            </a:r>
            <a:r>
              <a:rPr lang="cs-CZ" sz="3200" dirty="0"/>
              <a:t>?</a:t>
            </a:r>
            <a:r>
              <a:rPr lang="cs-CZ" sz="3200" i="1" dirty="0"/>
              <a:t> </a:t>
            </a:r>
            <a:endParaRPr lang="cs-CZ" sz="3200" dirty="0"/>
          </a:p>
          <a:p>
            <a:pPr lvl="0"/>
            <a:endParaRPr lang="cs-CZ" dirty="0"/>
          </a:p>
        </p:txBody>
      </p:sp>
      <p:pic>
        <p:nvPicPr>
          <p:cNvPr id="4" name="Zástupný obsah 6" descr="Obsah obrázku exteriér, tráva, strom, pole&#10;&#10;Popis byl vytvořen automaticky">
            <a:extLst>
              <a:ext uri="{FF2B5EF4-FFF2-40B4-BE49-F238E27FC236}">
                <a16:creationId xmlns:a16="http://schemas.microsoft.com/office/drawing/2014/main" id="{A66C09E1-46B2-4C0A-9DFF-7991A43AE6B5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6626428" y="1690689"/>
            <a:ext cx="4643250" cy="297576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F8BCD-3D5E-41B3-8E86-70532DB4B2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Zdeněk Rotrekl: koláž textů v představení </a:t>
            </a:r>
            <a:r>
              <a:rPr lang="cs-CZ" i="1"/>
              <a:t>Podezřelá krajina s anděly</a:t>
            </a:r>
            <a:r>
              <a:rPr lang="cs-CZ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7B77A4-A218-4AF5-973E-C2648B3638F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German</a:t>
            </a:r>
            <a:r>
              <a:rPr lang="cs-CZ" i="1" dirty="0"/>
              <a:t> </a:t>
            </a:r>
            <a:r>
              <a:rPr lang="cs-CZ" i="1" dirty="0" err="1"/>
              <a:t>collector</a:t>
            </a:r>
            <a:r>
              <a:rPr lang="cs-CZ" i="1" dirty="0"/>
              <a:t> and his </a:t>
            </a:r>
            <a:r>
              <a:rPr lang="cs-CZ" i="1" dirty="0" err="1"/>
              <a:t>family</a:t>
            </a:r>
            <a:r>
              <a:rPr lang="cs-CZ" i="1" dirty="0"/>
              <a:t> </a:t>
            </a:r>
            <a:r>
              <a:rPr lang="cs-CZ" i="1" dirty="0" err="1"/>
              <a:t>took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poison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garden: </a:t>
            </a:r>
            <a:r>
              <a:rPr lang="cs-CZ" i="1" dirty="0" err="1"/>
              <a:t>father</a:t>
            </a:r>
            <a:r>
              <a:rPr lang="cs-CZ" i="1" dirty="0"/>
              <a:t>, </a:t>
            </a:r>
            <a:r>
              <a:rPr lang="cs-CZ" i="1" dirty="0" err="1"/>
              <a:t>mother</a:t>
            </a:r>
            <a:r>
              <a:rPr lang="cs-CZ" i="1" dirty="0"/>
              <a:t>, and </a:t>
            </a:r>
            <a:r>
              <a:rPr lang="cs-CZ" i="1" dirty="0" err="1"/>
              <a:t>two</a:t>
            </a:r>
            <a:r>
              <a:rPr lang="cs-CZ" i="1" dirty="0"/>
              <a:t> </a:t>
            </a:r>
            <a:r>
              <a:rPr lang="cs-CZ" i="1" dirty="0" err="1"/>
              <a:t>daughters</a:t>
            </a:r>
            <a:r>
              <a:rPr lang="cs-CZ" i="1" dirty="0"/>
              <a:t>. </a:t>
            </a:r>
            <a:r>
              <a:rPr lang="cs-CZ" i="1" dirty="0" err="1"/>
              <a:t>There</a:t>
            </a:r>
            <a:r>
              <a:rPr lang="cs-CZ" i="1" dirty="0"/>
              <a:t> are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awful</a:t>
            </a:r>
            <a:r>
              <a:rPr lang="cs-CZ" i="1" dirty="0"/>
              <a:t> </a:t>
            </a:r>
            <a:r>
              <a:rPr lang="cs-CZ" i="1" dirty="0" err="1"/>
              <a:t>number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suicides</a:t>
            </a:r>
            <a:r>
              <a:rPr lang="cs-CZ" i="1" dirty="0"/>
              <a:t>. – –</a:t>
            </a:r>
          </a:p>
          <a:p>
            <a:pPr lvl="0"/>
            <a:endParaRPr lang="cs-CZ" i="1" dirty="0"/>
          </a:p>
          <a:p>
            <a:pPr lvl="0"/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novel </a:t>
            </a:r>
            <a:r>
              <a:rPr lang="cs-CZ" i="1" dirty="0"/>
              <a:t>Světlo přichází potmě.</a:t>
            </a:r>
            <a:endParaRPr lang="cs-CZ" dirty="0"/>
          </a:p>
        </p:txBody>
      </p:sp>
      <p:pic>
        <p:nvPicPr>
          <p:cNvPr id="4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2B11AF1B-3F13-4CE9-990A-9299CD4EB3F0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7410206" y="2137556"/>
            <a:ext cx="1581399" cy="266007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>
            <a:extLst>
              <a:ext uri="{FF2B5EF4-FFF2-40B4-BE49-F238E27FC236}">
                <a16:creationId xmlns:a16="http://schemas.microsoft.com/office/drawing/2014/main" id="{43FEAD1C-8F7C-47FD-8949-B0150F7C428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Brno </a:t>
            </a:r>
            <a:r>
              <a:rPr lang="cs-CZ" dirty="0" err="1"/>
              <a:t>Reviled</a:t>
            </a:r>
            <a:r>
              <a:rPr lang="cs-CZ" dirty="0"/>
              <a:t> (Reduta </a:t>
            </a:r>
            <a:r>
              <a:rPr lang="cs-CZ" dirty="0" err="1"/>
              <a:t>Theater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6DD5-7393-4FDA-8630-F2170853B1C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Martin </a:t>
            </a:r>
            <a:r>
              <a:rPr lang="cs-CZ" dirty="0" err="1"/>
              <a:t>Františák</a:t>
            </a:r>
            <a:r>
              <a:rPr lang="cs-CZ" dirty="0"/>
              <a:t> and Petr Maška start </a:t>
            </a:r>
            <a:r>
              <a:rPr lang="cs-CZ" dirty="0" err="1"/>
              <a:t>this</a:t>
            </a:r>
            <a:r>
              <a:rPr lang="cs-CZ" dirty="0"/>
              <a:t> cyklus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Brno.</a:t>
            </a:r>
          </a:p>
          <a:p>
            <a:pPr lvl="0"/>
            <a:r>
              <a:rPr lang="cs-CZ" dirty="0"/>
              <a:t>My hope: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cadres</a:t>
            </a:r>
            <a:r>
              <a:rPr lang="cs-CZ" i="1" dirty="0"/>
              <a:t> </a:t>
            </a:r>
            <a:r>
              <a:rPr lang="cs-CZ" i="1" dirty="0" err="1"/>
              <a:t>socieaux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fearlessness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authors</a:t>
            </a:r>
            <a:r>
              <a:rPr lang="cs-CZ" dirty="0"/>
              <a:t> </a:t>
            </a:r>
            <a:r>
              <a:rPr lang="cs-CZ" dirty="0" err="1"/>
              <a:t>strengthenes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convergence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649" y="1825625"/>
            <a:ext cx="3388701" cy="435133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3735A-7019-453A-AFFA-9C51153CB2F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/>
              <a:t>Br</a:t>
            </a:r>
            <a:r>
              <a:rPr lang="de-DE"/>
              <a:t>ünno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9BA46-8FD9-42B5-98FC-1D3BC9A5231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Can </a:t>
            </a:r>
            <a:r>
              <a:rPr lang="de-DE" dirty="0" err="1"/>
              <a:t>you</a:t>
            </a:r>
            <a:r>
              <a:rPr lang="de-DE" dirty="0"/>
              <a:t> still sense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legacy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German-</a:t>
            </a:r>
            <a:r>
              <a:rPr lang="de-DE" dirty="0" err="1"/>
              <a:t>speaking</a:t>
            </a:r>
            <a:r>
              <a:rPr lang="de-DE" dirty="0"/>
              <a:t> </a:t>
            </a:r>
            <a:r>
              <a:rPr lang="de-DE" dirty="0" err="1"/>
              <a:t>inhabitants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Brno? 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heard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expulsion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Germans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Czechoslovakia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II?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B913E869-A17D-45E2-8C3E-382A90D009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“The ‘Wild Expulsions.’” </a:t>
            </a:r>
            <a:r>
              <a:rPr lang="en-US" sz="2800" i="1"/>
              <a:t>Orderly and Humane: The Expulsion of the Germans after the Second World War</a:t>
            </a:r>
            <a:r>
              <a:rPr lang="en-US" sz="2800"/>
              <a:t>, by R.M. Douglas, Yale University Press, 2012</a:t>
            </a:r>
            <a:r>
              <a:rPr lang="cs-CZ" sz="2800"/>
              <a:t>, </a:t>
            </a:r>
          </a:p>
        </p:txBody>
      </p:sp>
      <p:sp>
        <p:nvSpPr>
          <p:cNvPr id="3" name="Zástupný obsah 4">
            <a:extLst>
              <a:ext uri="{FF2B5EF4-FFF2-40B4-BE49-F238E27FC236}">
                <a16:creationId xmlns:a16="http://schemas.microsoft.com/office/drawing/2014/main" id="{5EB461D3-BC24-4C3F-A6DD-DCC970AEB35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cs-CZ" sz="3600" dirty="0"/>
              <a:t>On </a:t>
            </a:r>
            <a:r>
              <a:rPr lang="cs-CZ" sz="3600" dirty="0" err="1"/>
              <a:t>the</a:t>
            </a:r>
            <a:r>
              <a:rPr lang="cs-CZ" sz="3600" dirty="0"/>
              <a:t> night </a:t>
            </a:r>
            <a:r>
              <a:rPr lang="cs-CZ" sz="3600" dirty="0" err="1"/>
              <a:t>of</a:t>
            </a:r>
            <a:r>
              <a:rPr lang="cs-CZ" sz="3600" dirty="0"/>
              <a:t> May 30th, 1945, 20.000 </a:t>
            </a:r>
            <a:r>
              <a:rPr lang="cs-CZ" sz="3600" dirty="0" err="1"/>
              <a:t>people</a:t>
            </a:r>
            <a:r>
              <a:rPr lang="cs-CZ" sz="3600" dirty="0"/>
              <a:t>, </a:t>
            </a:r>
            <a:r>
              <a:rPr lang="cs-CZ" sz="3600" dirty="0" err="1"/>
              <a:t>often</a:t>
            </a:r>
            <a:r>
              <a:rPr lang="cs-CZ" sz="3600" dirty="0"/>
              <a:t> </a:t>
            </a:r>
            <a:r>
              <a:rPr lang="cs-CZ" sz="3600" dirty="0" err="1"/>
              <a:t>women</a:t>
            </a:r>
            <a:r>
              <a:rPr lang="cs-CZ" sz="3600" dirty="0"/>
              <a:t>, and </a:t>
            </a:r>
            <a:r>
              <a:rPr lang="cs-CZ" sz="3600" dirty="0" err="1"/>
              <a:t>children</a:t>
            </a:r>
            <a:r>
              <a:rPr lang="cs-CZ" sz="3600" dirty="0"/>
              <a:t>, </a:t>
            </a:r>
            <a:r>
              <a:rPr lang="cs-CZ" sz="3600" dirty="0" err="1"/>
              <a:t>were</a:t>
            </a:r>
            <a:r>
              <a:rPr lang="cs-CZ" sz="3600" dirty="0"/>
              <a:t> </a:t>
            </a:r>
            <a:r>
              <a:rPr lang="cs-CZ" sz="3600" dirty="0" err="1"/>
              <a:t>forcibly</a:t>
            </a:r>
            <a:r>
              <a:rPr lang="cs-CZ" sz="3600" dirty="0"/>
              <a:t> </a:t>
            </a:r>
            <a:r>
              <a:rPr lang="cs-CZ" sz="3600" dirty="0" err="1"/>
              <a:t>marched</a:t>
            </a:r>
            <a:r>
              <a:rPr lang="cs-CZ" sz="3600" dirty="0"/>
              <a:t> to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Austrian</a:t>
            </a:r>
            <a:r>
              <a:rPr lang="cs-CZ" sz="3600" dirty="0"/>
              <a:t> </a:t>
            </a:r>
            <a:r>
              <a:rPr lang="cs-CZ" sz="3600" dirty="0" err="1"/>
              <a:t>border</a:t>
            </a:r>
            <a:r>
              <a:rPr lang="cs-CZ" sz="3600" dirty="0"/>
              <a:t>. A </a:t>
            </a:r>
            <a:r>
              <a:rPr lang="cs-CZ" sz="3600" dirty="0" err="1"/>
              <a:t>number</a:t>
            </a:r>
            <a:r>
              <a:rPr lang="cs-CZ" sz="3600" dirty="0"/>
              <a:t>, </a:t>
            </a:r>
            <a:r>
              <a:rPr lang="cs-CZ" sz="3600" dirty="0" err="1"/>
              <a:t>possibly</a:t>
            </a:r>
            <a:r>
              <a:rPr lang="cs-CZ" sz="3600" dirty="0"/>
              <a:t> 1691, </a:t>
            </a:r>
            <a:r>
              <a:rPr lang="cs-CZ" sz="3600" dirty="0" err="1"/>
              <a:t>died</a:t>
            </a:r>
            <a:r>
              <a:rPr lang="cs-CZ" dirty="0"/>
              <a:t>.</a:t>
            </a:r>
          </a:p>
        </p:txBody>
      </p:sp>
      <p:pic>
        <p:nvPicPr>
          <p:cNvPr id="4" name="Zástupný obsah 7" descr="Obsah obrázku text&#10;&#10;Popis byl vytvořen automaticky">
            <a:extLst>
              <a:ext uri="{FF2B5EF4-FFF2-40B4-BE49-F238E27FC236}">
                <a16:creationId xmlns:a16="http://schemas.microsoft.com/office/drawing/2014/main" id="{36A8D194-BE96-4A9C-AF69-3BA722F7A59F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7296601" y="1825627"/>
            <a:ext cx="2932800" cy="43513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F03B3-3BF9-4AC7-B273-2A44008D36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Marie Ranzenhoferová, † 2019</a:t>
            </a:r>
          </a:p>
        </p:txBody>
      </p:sp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35FA28F1-8312-452E-9B61-8B75F370AC5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>
                <a:hlinkClick r:id="rId2"/>
              </a:rPr>
              <a:t>https://www.radio.cz/en/section/czechstoday/marie-ranzenhoferova-a-survivor-of-the-1945-brno-death-march</a:t>
            </a:r>
            <a:endParaRPr lang="cs-CZ" dirty="0"/>
          </a:p>
          <a:p>
            <a:pPr lvl="0"/>
            <a:r>
              <a:rPr lang="en-US" dirty="0"/>
              <a:t>a Czech father and a Hungarian mother.</a:t>
            </a:r>
            <a:r>
              <a:rPr lang="cs-CZ" dirty="0"/>
              <a:t> </a:t>
            </a:r>
            <a:r>
              <a:rPr lang="en-US" dirty="0"/>
              <a:t>Thanks to her knowledge of both German and Czech,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stay</a:t>
            </a:r>
            <a:r>
              <a:rPr lang="cs-CZ" dirty="0"/>
              <a:t> and </a:t>
            </a:r>
            <a:r>
              <a:rPr lang="cs-CZ" dirty="0" err="1"/>
              <a:t>work</a:t>
            </a:r>
            <a:r>
              <a:rPr lang="cs-CZ" dirty="0"/>
              <a:t> in Perna, a </a:t>
            </a:r>
            <a:r>
              <a:rPr lang="en-US" dirty="0"/>
              <a:t>village </a:t>
            </a:r>
            <a:r>
              <a:rPr lang="cs-CZ" dirty="0" err="1"/>
              <a:t>near</a:t>
            </a:r>
            <a:r>
              <a:rPr lang="cs-CZ" dirty="0"/>
              <a:t> Mikulov.</a:t>
            </a:r>
          </a:p>
          <a:p>
            <a:pPr lvl="0"/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8B4DDCAF-B349-4964-A0FD-DF32BE1524C5}"/>
              </a:ext>
            </a:extLst>
          </p:cNvPr>
          <p:cNvSpPr txBox="1">
            <a:spLocks noGrp="1"/>
          </p:cNvSpPr>
          <p:nvPr>
            <p:ph idx="2"/>
          </p:nvPr>
        </p:nvSpPr>
        <p:spPr/>
        <p:txBody>
          <a:bodyPr/>
          <a:lstStyle/>
          <a:p>
            <a:pPr lvl="0"/>
            <a:r>
              <a:rPr lang="en-US" i="1" dirty="0"/>
              <a:t>I lived in </a:t>
            </a:r>
            <a:r>
              <a:rPr lang="en-US" i="1" dirty="0" err="1"/>
              <a:t>Modřice</a:t>
            </a:r>
            <a:r>
              <a:rPr lang="en-US" i="1" dirty="0"/>
              <a:t>, outside Brno, and I had an admirer there whom I rejected. So one day he came to me and said that I had my son with an SS officer, and I had to join the march. But if I went and lived with him, he would turn a blind eye. I told him he could keep his eyes open, that I’d rather go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B2EB5-2EB1-412F-89E3-2876171EBE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sz="3200"/>
              <a:t>Michal Konečný, Alexandr Brummer: Brno účtující. </a:t>
            </a:r>
            <a:br>
              <a:rPr lang="cs-CZ" sz="3200"/>
            </a:br>
            <a:r>
              <a:rPr lang="cs-CZ" sz="2000"/>
              <a:t>Brno: Host, 2017.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F2CB90-1FD5-4E63-ADFE-258E970FA6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More </a:t>
            </a:r>
            <a:r>
              <a:rPr lang="cs-CZ" dirty="0" err="1"/>
              <a:t>than</a:t>
            </a:r>
            <a:r>
              <a:rPr lang="cs-CZ" dirty="0"/>
              <a:t> 16500 German </a:t>
            </a:r>
            <a:r>
              <a:rPr lang="cs-CZ" dirty="0" err="1"/>
              <a:t>from</a:t>
            </a:r>
            <a:r>
              <a:rPr lang="cs-CZ" dirty="0"/>
              <a:t> Brno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interned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camp Maloměřice-Borky, and 6500 in v Bohunice,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transports</a:t>
            </a:r>
            <a:r>
              <a:rPr lang="cs-CZ" dirty="0"/>
              <a:t> to Germany </a:t>
            </a:r>
            <a:r>
              <a:rPr lang="cs-CZ" dirty="0" err="1"/>
              <a:t>started</a:t>
            </a:r>
            <a:r>
              <a:rPr lang="cs-CZ" dirty="0"/>
              <a:t>.</a:t>
            </a:r>
          </a:p>
        </p:txBody>
      </p:sp>
      <p:pic>
        <p:nvPicPr>
          <p:cNvPr id="4" name="Zástupný obsah 5" descr="Obsah obrázku osoba, muž, držení, budova&#10;&#10;Popis byl vytvořen automaticky">
            <a:extLst>
              <a:ext uri="{FF2B5EF4-FFF2-40B4-BE49-F238E27FC236}">
                <a16:creationId xmlns:a16="http://schemas.microsoft.com/office/drawing/2014/main" id="{3C07A087-944B-4FA0-BF91-02E433E51367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6172200" y="2547426"/>
            <a:ext cx="5181603" cy="290772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EF657-5B69-4648-91A5-A15DEF2C0F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4000" dirty="0"/>
              <a:t>To </a:t>
            </a:r>
            <a:r>
              <a:rPr lang="cs-CZ" sz="4000" dirty="0" err="1"/>
              <a:t>what</a:t>
            </a:r>
            <a:r>
              <a:rPr lang="cs-CZ" sz="4000" dirty="0"/>
              <a:t> </a:t>
            </a:r>
            <a:r>
              <a:rPr lang="cs-CZ" sz="4000" dirty="0" err="1"/>
              <a:t>extent</a:t>
            </a:r>
            <a:r>
              <a:rPr lang="cs-CZ" sz="4000" dirty="0"/>
              <a:t> do Brno </a:t>
            </a:r>
            <a:r>
              <a:rPr lang="cs-CZ" sz="4000" dirty="0" err="1"/>
              <a:t>natives</a:t>
            </a:r>
            <a:r>
              <a:rPr lang="cs-CZ" sz="4000" dirty="0"/>
              <a:t> </a:t>
            </a:r>
            <a:r>
              <a:rPr lang="cs-CZ" sz="4000" dirty="0" err="1"/>
              <a:t>remember</a:t>
            </a:r>
            <a:r>
              <a:rPr lang="cs-CZ" sz="4000" dirty="0"/>
              <a:t> these </a:t>
            </a:r>
            <a:r>
              <a:rPr lang="cs-CZ" sz="4000" dirty="0" err="1"/>
              <a:t>events</a:t>
            </a:r>
            <a:r>
              <a:rPr lang="cs-CZ" sz="4000" dirty="0"/>
              <a:t> and to </a:t>
            </a:r>
            <a:r>
              <a:rPr lang="cs-CZ" sz="4000" dirty="0" err="1"/>
              <a:t>what</a:t>
            </a:r>
            <a:r>
              <a:rPr lang="cs-CZ" sz="4000" dirty="0"/>
              <a:t> </a:t>
            </a:r>
            <a:r>
              <a:rPr lang="cs-CZ" sz="4000" dirty="0" err="1"/>
              <a:t>extent</a:t>
            </a:r>
            <a:r>
              <a:rPr lang="cs-CZ" sz="4000" dirty="0"/>
              <a:t> </a:t>
            </a:r>
            <a:r>
              <a:rPr lang="cs-CZ" sz="4000" dirty="0" err="1"/>
              <a:t>they</a:t>
            </a:r>
            <a:r>
              <a:rPr lang="cs-CZ" sz="4000" dirty="0"/>
              <a:t> </a:t>
            </a:r>
            <a:r>
              <a:rPr lang="cs-CZ" sz="4000" dirty="0" err="1"/>
              <a:t>suppress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memories</a:t>
            </a:r>
            <a:r>
              <a:rPr lang="cs-CZ" sz="4000" dirty="0"/>
              <a:t>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7183FD-B124-4BC1-AFFD-4D473B7B09C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Title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Rovnost </a:t>
            </a:r>
            <a:r>
              <a:rPr lang="cs-CZ" dirty="0" err="1"/>
              <a:t>boasted</a:t>
            </a:r>
            <a:r>
              <a:rPr lang="cs-CZ" dirty="0"/>
              <a:t> on June 1st, 1945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i="1" dirty="0"/>
              <a:t>Brno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rid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Germans</a:t>
            </a:r>
            <a:r>
              <a:rPr lang="cs-CZ" i="1" dirty="0"/>
              <a:t>.</a:t>
            </a:r>
          </a:p>
          <a:p>
            <a:pPr lvl="0"/>
            <a:r>
              <a:rPr lang="cs-CZ" i="1" dirty="0"/>
              <a:t>Vyčištěno / </a:t>
            </a:r>
            <a:r>
              <a:rPr lang="cs-CZ" i="1" dirty="0" err="1"/>
              <a:t>cleansing</a:t>
            </a:r>
            <a:endParaRPr lang="cs-CZ" i="1" dirty="0"/>
          </a:p>
          <a:p>
            <a:pPr lvl="0"/>
            <a:r>
              <a:rPr lang="cs-CZ" dirty="0"/>
              <a:t>„</a:t>
            </a:r>
            <a:r>
              <a:rPr lang="cs-CZ" dirty="0" err="1"/>
              <a:t>Dies</a:t>
            </a:r>
            <a:r>
              <a:rPr lang="cs-CZ" dirty="0"/>
              <a:t> </a:t>
            </a:r>
            <a:r>
              <a:rPr lang="cs-CZ" dirty="0" err="1"/>
              <a:t>Haus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judenrein</a:t>
            </a:r>
            <a:r>
              <a:rPr lang="cs-CZ" dirty="0"/>
              <a:t>“ </a:t>
            </a:r>
          </a:p>
        </p:txBody>
      </p:sp>
      <p:pic>
        <p:nvPicPr>
          <p:cNvPr id="4" name="Zástupný obsah 5" descr="Obsah obrázku exteriér, osoba, strom, obloha&#10;&#10;Popis byl vytvořen automaticky">
            <a:extLst>
              <a:ext uri="{FF2B5EF4-FFF2-40B4-BE49-F238E27FC236}">
                <a16:creationId xmlns:a16="http://schemas.microsoft.com/office/drawing/2014/main" id="{036E40F2-D559-4A56-B494-DE11425AFEF6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6172200" y="2543970"/>
            <a:ext cx="5181603" cy="29146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88B46-5B83-4E1D-A9F7-566127E57F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Milan Uhde, nar. 1936. Rozpomínání. Co na sebe vím. (2013).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CAED1-BF9E-4C83-831E-BBE45B939BD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Brno‘s</a:t>
            </a:r>
            <a:r>
              <a:rPr lang="cs-CZ" dirty="0"/>
              <a:t> </a:t>
            </a:r>
            <a:r>
              <a:rPr lang="cs-CZ" dirty="0" err="1"/>
              <a:t>Germans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he </a:t>
            </a:r>
            <a:r>
              <a:rPr lang="cs-CZ" dirty="0" err="1"/>
              <a:t>told</a:t>
            </a:r>
            <a:r>
              <a:rPr lang="cs-CZ" dirty="0"/>
              <a:t> in his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cs-CZ" dirty="0" err="1"/>
              <a:t>stor</a:t>
            </a:r>
            <a:r>
              <a:rPr lang="de-DE" dirty="0"/>
              <a:t>y</a:t>
            </a:r>
            <a:r>
              <a:rPr lang="cs-CZ" dirty="0"/>
              <a:t> (</a:t>
            </a:r>
            <a:r>
              <a:rPr lang="cs-CZ" i="1" dirty="0"/>
              <a:t>Jak jsme vítali pana prezidenta</a:t>
            </a:r>
            <a:r>
              <a:rPr lang="cs-CZ" dirty="0"/>
              <a:t>) and </a:t>
            </a:r>
            <a:r>
              <a:rPr lang="cs-CZ" dirty="0" err="1"/>
              <a:t>invited</a:t>
            </a:r>
            <a:r>
              <a:rPr lang="cs-CZ" dirty="0"/>
              <a:t> </a:t>
            </a:r>
            <a:r>
              <a:rPr lang="cs-CZ" dirty="0" err="1"/>
              <a:t>talks</a:t>
            </a:r>
            <a:r>
              <a:rPr lang="cs-CZ" dirty="0"/>
              <a:t> (2007 </a:t>
            </a:r>
            <a:r>
              <a:rPr lang="cs-CZ" dirty="0" err="1"/>
              <a:t>till</a:t>
            </a:r>
            <a:r>
              <a:rPr lang="cs-CZ" dirty="0"/>
              <a:t> 2018) are </a:t>
            </a:r>
            <a:r>
              <a:rPr lang="cs-CZ" dirty="0" err="1"/>
              <a:t>missing</a:t>
            </a:r>
            <a:r>
              <a:rPr lang="cs-CZ" dirty="0"/>
              <a:t>. </a:t>
            </a:r>
          </a:p>
          <a:p>
            <a:pPr lvl="0"/>
            <a:r>
              <a:rPr lang="cs-CZ" dirty="0" err="1"/>
              <a:t>Why</a:t>
            </a:r>
            <a:r>
              <a:rPr lang="cs-CZ" dirty="0"/>
              <a:t>?</a:t>
            </a:r>
          </a:p>
        </p:txBody>
      </p:sp>
      <p:pic>
        <p:nvPicPr>
          <p:cNvPr id="4" name="Zástupný obsah 5" descr="Obsah obrázku muž, osoba, oblek, nošení&#10;&#10;Popis byl vytvořen automaticky">
            <a:extLst>
              <a:ext uri="{FF2B5EF4-FFF2-40B4-BE49-F238E27FC236}">
                <a16:creationId xmlns:a16="http://schemas.microsoft.com/office/drawing/2014/main" id="{5EB3EC66-620B-4E5A-981A-5458991DD4BA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7439028" y="2091534"/>
            <a:ext cx="2647946" cy="381952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ED95E-5C36-4D7A-9819-5EB51802369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 i="1"/>
              <a:t>Milan Uhde: Má cesta v k našim Němcům (2018)</a:t>
            </a:r>
            <a:endParaRPr lang="cs-CZ" sz="3200"/>
          </a:p>
        </p:txBody>
      </p:sp>
      <p:sp>
        <p:nvSpPr>
          <p:cNvPr id="3" name="Zástupný obsah 4">
            <a:extLst>
              <a:ext uri="{FF2B5EF4-FFF2-40B4-BE49-F238E27FC236}">
                <a16:creationId xmlns:a16="http://schemas.microsoft.com/office/drawing/2014/main" id="{489246EF-65E0-42D3-B492-65D1A720DCF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Ms</a:t>
            </a:r>
            <a:r>
              <a:rPr lang="cs-CZ" dirty="0"/>
              <a:t>. </a:t>
            </a:r>
            <a:r>
              <a:rPr lang="cs-CZ" dirty="0" err="1"/>
              <a:t>Czerná</a:t>
            </a:r>
            <a:r>
              <a:rPr lang="cs-CZ" dirty="0"/>
              <a:t>, a </a:t>
            </a:r>
            <a:r>
              <a:rPr lang="cs-CZ" dirty="0" err="1"/>
              <a:t>German-speaking</a:t>
            </a:r>
            <a:r>
              <a:rPr lang="cs-CZ" dirty="0"/>
              <a:t> </a:t>
            </a:r>
            <a:r>
              <a:rPr lang="cs-CZ" dirty="0" err="1"/>
              <a:t>neighbour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Kralovo</a:t>
            </a:r>
            <a:r>
              <a:rPr lang="cs-CZ" dirty="0"/>
              <a:t> Pole </a:t>
            </a:r>
            <a:r>
              <a:rPr lang="cs-CZ" dirty="0" err="1"/>
              <a:t>neighbourhood</a:t>
            </a:r>
            <a:r>
              <a:rPr lang="cs-CZ" dirty="0"/>
              <a:t> in 1945.</a:t>
            </a:r>
          </a:p>
          <a:p>
            <a:pPr lvl="0"/>
            <a:r>
              <a:rPr lang="cs-CZ" dirty="0"/>
              <a:t>174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signed</a:t>
            </a:r>
            <a:r>
              <a:rPr lang="cs-CZ" dirty="0"/>
              <a:t> a </a:t>
            </a:r>
            <a:r>
              <a:rPr lang="cs-CZ" dirty="0" err="1"/>
              <a:t>petition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her </a:t>
            </a:r>
            <a:r>
              <a:rPr lang="cs-CZ" dirty="0" err="1"/>
              <a:t>removal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expulsion</a:t>
            </a:r>
            <a:r>
              <a:rPr lang="cs-CZ" dirty="0"/>
              <a:t>:</a:t>
            </a:r>
          </a:p>
          <a:p>
            <a:pPr lvl="0"/>
            <a:r>
              <a:rPr lang="cs-CZ" i="1" dirty="0" err="1"/>
              <a:t>During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German</a:t>
            </a:r>
            <a:r>
              <a:rPr lang="cs-CZ" i="1" dirty="0"/>
              <a:t> </a:t>
            </a:r>
            <a:r>
              <a:rPr lang="cs-CZ" i="1" dirty="0" err="1"/>
              <a:t>occupation</a:t>
            </a:r>
            <a:r>
              <a:rPr lang="cs-CZ" i="1" dirty="0"/>
              <a:t>, </a:t>
            </a:r>
            <a:r>
              <a:rPr lang="cs-CZ" i="1" dirty="0" err="1"/>
              <a:t>she</a:t>
            </a:r>
            <a:r>
              <a:rPr lang="cs-CZ" i="1" dirty="0"/>
              <a:t> has </a:t>
            </a:r>
            <a:r>
              <a:rPr lang="cs-CZ" i="1" dirty="0" err="1"/>
              <a:t>been</a:t>
            </a:r>
            <a:r>
              <a:rPr lang="cs-CZ" i="1" dirty="0"/>
              <a:t> </a:t>
            </a:r>
            <a:r>
              <a:rPr lang="cs-CZ" i="1" dirty="0" err="1"/>
              <a:t>friendly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Czech-</a:t>
            </a:r>
            <a:r>
              <a:rPr lang="cs-CZ" i="1" dirty="0" err="1"/>
              <a:t>speaking</a:t>
            </a:r>
            <a:r>
              <a:rPr lang="cs-CZ" i="1" dirty="0"/>
              <a:t> </a:t>
            </a:r>
            <a:r>
              <a:rPr lang="cs-CZ" i="1" dirty="0" err="1"/>
              <a:t>neighbours</a:t>
            </a:r>
            <a:r>
              <a:rPr lang="cs-CZ" i="1" dirty="0"/>
              <a:t>, </a:t>
            </a:r>
            <a:r>
              <a:rPr lang="cs-CZ" i="1" dirty="0" err="1"/>
              <a:t>did</a:t>
            </a:r>
            <a:r>
              <a:rPr lang="cs-CZ" i="1" dirty="0"/>
              <a:t> not </a:t>
            </a:r>
            <a:r>
              <a:rPr lang="cs-CZ" i="1" dirty="0" err="1"/>
              <a:t>ask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any</a:t>
            </a:r>
            <a:r>
              <a:rPr lang="cs-CZ" i="1" dirty="0"/>
              <a:t> </a:t>
            </a:r>
            <a:r>
              <a:rPr lang="cs-CZ" i="1" dirty="0" err="1"/>
              <a:t>preferential</a:t>
            </a:r>
            <a:r>
              <a:rPr lang="cs-CZ" i="1" dirty="0"/>
              <a:t> </a:t>
            </a:r>
            <a:r>
              <a:rPr lang="cs-CZ" i="1" dirty="0" err="1"/>
              <a:t>treatment</a:t>
            </a:r>
            <a:r>
              <a:rPr lang="cs-CZ" i="1" dirty="0"/>
              <a:t>, and </a:t>
            </a:r>
            <a:r>
              <a:rPr lang="cs-CZ" i="1" dirty="0" err="1"/>
              <a:t>did</a:t>
            </a:r>
            <a:r>
              <a:rPr lang="cs-CZ" i="1" dirty="0"/>
              <a:t> not express </a:t>
            </a:r>
            <a:r>
              <a:rPr lang="cs-CZ" i="1" dirty="0" err="1"/>
              <a:t>sympathy</a:t>
            </a:r>
            <a:r>
              <a:rPr lang="cs-CZ" i="1" dirty="0"/>
              <a:t> </a:t>
            </a:r>
            <a:r>
              <a:rPr lang="cs-CZ" i="1" dirty="0" err="1"/>
              <a:t>towards</a:t>
            </a:r>
            <a:r>
              <a:rPr lang="cs-CZ" i="1" dirty="0"/>
              <a:t> Hitler.</a:t>
            </a:r>
          </a:p>
          <a:p>
            <a:pPr lvl="0"/>
            <a:r>
              <a:rPr lang="cs-CZ" dirty="0" err="1"/>
              <a:t>Uhde‘s</a:t>
            </a:r>
            <a:r>
              <a:rPr lang="cs-CZ" dirty="0"/>
              <a:t> </a:t>
            </a:r>
            <a:r>
              <a:rPr lang="cs-CZ" dirty="0" err="1"/>
              <a:t>parents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to </a:t>
            </a:r>
            <a:r>
              <a:rPr lang="cs-CZ" dirty="0" err="1"/>
              <a:t>signe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petition</a:t>
            </a:r>
            <a:r>
              <a:rPr lang="cs-CZ" dirty="0"/>
              <a:t>. </a:t>
            </a:r>
            <a:r>
              <a:rPr lang="de-DE" dirty="0" err="1"/>
              <a:t>They</a:t>
            </a:r>
            <a:r>
              <a:rPr lang="cs-CZ" dirty="0"/>
              <a:t> </a:t>
            </a:r>
            <a:r>
              <a:rPr lang="cs-CZ" dirty="0" err="1"/>
              <a:t>commented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lawyers</a:t>
            </a:r>
            <a:r>
              <a:rPr lang="cs-CZ" dirty="0"/>
              <a:t> and </a:t>
            </a:r>
            <a:r>
              <a:rPr lang="cs-CZ" dirty="0" err="1"/>
              <a:t>knew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expulsion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a </a:t>
            </a:r>
            <a:r>
              <a:rPr lang="cs-CZ" dirty="0" err="1"/>
              <a:t>law</a:t>
            </a:r>
            <a:r>
              <a:rPr lang="cs-CZ" dirty="0"/>
              <a:t>, and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make </a:t>
            </a:r>
            <a:r>
              <a:rPr lang="cs-CZ" dirty="0" err="1"/>
              <a:t>exceptions</a:t>
            </a:r>
            <a:r>
              <a:rPr lang="cs-CZ" dirty="0"/>
              <a:t> to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. </a:t>
            </a:r>
            <a:r>
              <a:rPr lang="cs-CZ" dirty="0" err="1"/>
              <a:t>Perhaps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9-year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disappointed</a:t>
            </a:r>
            <a:r>
              <a:rPr lang="cs-CZ" dirty="0"/>
              <a:t>?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>
            <a:extLst>
              <a:ext uri="{FF2B5EF4-FFF2-40B4-BE49-F238E27FC236}">
                <a16:creationId xmlns:a16="http://schemas.microsoft.com/office/drawing/2014/main" id="{647BEC8C-D11C-4CE3-9472-E29C333E022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Pavel Švanda, nar. 1936, Paměť esejisty. </a:t>
            </a:r>
            <a:r>
              <a:rPr lang="cs-CZ" sz="3200" b="1" dirty="0"/>
              <a:t>(2006)</a:t>
            </a:r>
            <a:r>
              <a:rPr lang="cs-CZ" sz="3200" dirty="0"/>
              <a:t>  </a:t>
            </a:r>
          </a:p>
        </p:txBody>
      </p:sp>
      <p:sp>
        <p:nvSpPr>
          <p:cNvPr id="3" name="Zástupný obsah 7">
            <a:extLst>
              <a:ext uri="{FF2B5EF4-FFF2-40B4-BE49-F238E27FC236}">
                <a16:creationId xmlns:a16="http://schemas.microsoft.com/office/drawing/2014/main" id="{5D630111-4D96-4423-B423-F1004841D1B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atrocities</a:t>
            </a:r>
            <a:r>
              <a:rPr lang="cs-CZ" dirty="0"/>
              <a:t> </a:t>
            </a:r>
            <a:r>
              <a:rPr lang="cs-CZ" dirty="0" err="1"/>
              <a:t>turned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money</a:t>
            </a:r>
            <a:r>
              <a:rPr lang="cs-CZ" dirty="0"/>
              <a:t> spinning business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, film, and </a:t>
            </a:r>
            <a:r>
              <a:rPr lang="cs-CZ" dirty="0" err="1"/>
              <a:t>beyond</a:t>
            </a:r>
            <a:r>
              <a:rPr lang="cs-CZ" dirty="0"/>
              <a:t>. 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repeat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cliches</a:t>
            </a:r>
            <a:r>
              <a:rPr lang="cs-CZ" dirty="0"/>
              <a:t>.</a:t>
            </a:r>
          </a:p>
          <a:p>
            <a:pPr lvl="0"/>
            <a:r>
              <a:rPr lang="cs-CZ" i="1" dirty="0"/>
              <a:t>úhledně</a:t>
            </a:r>
            <a:r>
              <a:rPr lang="cs-CZ" dirty="0"/>
              <a:t> </a:t>
            </a:r>
            <a:r>
              <a:rPr lang="cs-CZ" i="1" dirty="0"/>
              <a:t>zadrátovaný </a:t>
            </a:r>
            <a:r>
              <a:rPr lang="cs-CZ" i="1" dirty="0" err="1"/>
              <a:t>koncentráček</a:t>
            </a:r>
            <a:endParaRPr lang="cs-CZ" dirty="0"/>
          </a:p>
        </p:txBody>
      </p:sp>
      <p:pic>
        <p:nvPicPr>
          <p:cNvPr id="4" name="Zástupný obsah 10">
            <a:extLst>
              <a:ext uri="{FF2B5EF4-FFF2-40B4-BE49-F238E27FC236}">
                <a16:creationId xmlns:a16="http://schemas.microsoft.com/office/drawing/2014/main" id="{C122A28B-00D5-4912-98D3-92E63D0D7385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6172200" y="1690689"/>
            <a:ext cx="4863565" cy="414397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747</Words>
  <Application>Microsoft Office PowerPoint</Application>
  <PresentationFormat>Širokoúhlá obrazovka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Pavel Švanda, Milan Uhde, Zdeněk Rotrekl.  On the Historical Memory of Brno.</vt:lpstr>
      <vt:lpstr>Brünno</vt:lpstr>
      <vt:lpstr>“The ‘Wild Expulsions.’” Orderly and Humane: The Expulsion of the Germans after the Second World War, by R.M. Douglas, Yale University Press, 2012, </vt:lpstr>
      <vt:lpstr>Marie Ranzenhoferová, † 2019</vt:lpstr>
      <vt:lpstr>Michal Konečný, Alexandr Brummer: Brno účtující.  Brno: Host, 2017.</vt:lpstr>
      <vt:lpstr>To what extent do Brno natives remember these events and to what extent they suppress the memories? </vt:lpstr>
      <vt:lpstr>Milan Uhde, nar. 1936. Rozpomínání. Co na sebe vím. (2013).</vt:lpstr>
      <vt:lpstr>Milan Uhde: Má cesta v k našim Němcům (2018)</vt:lpstr>
      <vt:lpstr>Pavel Švanda, nar. 1936, Paměť esejisty. (2006)  </vt:lpstr>
      <vt:lpstr>Pavel Švanda, Paměť esejisty.</vt:lpstr>
      <vt:lpstr>Zdeněk Rotrekl, Hnízda ze stromu, který odchází.  Nevydáno (1920-2013)</vt:lpstr>
      <vt:lpstr>Zdeněk Rotrekl: koláž textů v představení Podezřelá krajina s anděly.</vt:lpstr>
      <vt:lpstr>Brno Reviled (Reduta Theater)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Pavel Švanda, Milan Uhde, Zdeněk Rotrekl.  O paměti města Brna a reflexi jeho pohnutých dějin.</dc:title>
  <dc:creator>Zdeněk Mareček</dc:creator>
  <cp:lastModifiedBy>Zdeněk Mareček</cp:lastModifiedBy>
  <cp:revision>28</cp:revision>
  <dcterms:created xsi:type="dcterms:W3CDTF">2019-07-15T19:06:58Z</dcterms:created>
  <dcterms:modified xsi:type="dcterms:W3CDTF">2019-07-18T23:17:08Z</dcterms:modified>
</cp:coreProperties>
</file>