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87EE3-B1DC-EA40-A0D6-FE15F787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accent1"/>
          </a:solidFill>
          <a:ln w="190500" cmpd="thinThick">
            <a:solidFill>
              <a:schemeClr val="accent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Francouzská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kinematografie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od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1959 do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současnosti</a:t>
            </a:r>
            <a:endParaRPr lang="en-US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B3ADE5-6CDC-5148-A178-62CEE0D3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4352544"/>
            <a:ext cx="6801612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FAV334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7. 3. 2019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Mgr.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Šárka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Gmiterková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Ph. D. 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strom, osoba, obloha&#10;&#10;Popis byl vytvořen automaticky">
            <a:extLst>
              <a:ext uri="{FF2B5EF4-FFF2-40B4-BE49-F238E27FC236}">
                <a16:creationId xmlns:a16="http://schemas.microsoft.com/office/drawing/2014/main" id="{C0C73043-D5AC-0341-A098-8A123BC2E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88" y="1124712"/>
            <a:ext cx="8193024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8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muž, exteriér, stojící&#10;&#10;Popis byl vytvořen automaticky">
            <a:extLst>
              <a:ext uri="{FF2B5EF4-FFF2-40B4-BE49-F238E27FC236}">
                <a16:creationId xmlns:a16="http://schemas.microsoft.com/office/drawing/2014/main" id="{0FE1B9E6-994B-ED43-8A99-6144833E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9" y="321734"/>
            <a:ext cx="4841950" cy="2905170"/>
          </a:xfrm>
          <a:prstGeom prst="rect">
            <a:avLst/>
          </a:prstGeom>
        </p:spPr>
      </p:pic>
      <p:pic>
        <p:nvPicPr>
          <p:cNvPr id="7" name="Obrázek 6" descr="Obsah obrázku budova, scéna, osoba, muž&#10;&#10;Popis byl vytvořen automaticky">
            <a:extLst>
              <a:ext uri="{FF2B5EF4-FFF2-40B4-BE49-F238E27FC236}">
                <a16:creationId xmlns:a16="http://schemas.microsoft.com/office/drawing/2014/main" id="{7A7CB8A5-BD44-2C46-8D66-326CF8AF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8" y="3631096"/>
            <a:ext cx="5233289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soba, patro, budova, interiér&#10;&#10;Popis byl vytvořen automaticky">
            <a:extLst>
              <a:ext uri="{FF2B5EF4-FFF2-40B4-BE49-F238E27FC236}">
                <a16:creationId xmlns:a16="http://schemas.microsoft.com/office/drawing/2014/main" id="{F70359BF-7C8D-E54D-A6E5-7AD5589D5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233474"/>
            <a:ext cx="5426764" cy="42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388A06-6924-8E48-83C8-8C41DC1A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U konce s dechem </a:t>
            </a:r>
            <a:br>
              <a:rPr lang="cs-CZ" dirty="0"/>
            </a:br>
            <a:r>
              <a:rPr lang="cs-CZ" dirty="0"/>
              <a:t>jako typický film nové vlny 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CBF238-7C98-BB47-A642-D17B0E85A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</a:pPr>
            <a:r>
              <a:rPr lang="en-US" sz="1500" b="1" dirty="0" err="1">
                <a:solidFill>
                  <a:srgbClr val="404040"/>
                </a:solidFill>
              </a:rPr>
              <a:t>Autentický</a:t>
            </a:r>
            <a:r>
              <a:rPr lang="en-US" sz="1500" b="1" dirty="0">
                <a:solidFill>
                  <a:srgbClr val="404040"/>
                </a:solidFill>
              </a:rPr>
              <a:t>, </a:t>
            </a:r>
            <a:r>
              <a:rPr lang="en-US" sz="1500" b="1" dirty="0" err="1">
                <a:solidFill>
                  <a:srgbClr val="404040"/>
                </a:solidFill>
              </a:rPr>
              <a:t>skoro</a:t>
            </a:r>
            <a:r>
              <a:rPr lang="en-US" sz="1500" b="1" dirty="0">
                <a:solidFill>
                  <a:srgbClr val="404040"/>
                </a:solidFill>
              </a:rPr>
              <a:t> “</a:t>
            </a:r>
            <a:r>
              <a:rPr lang="en-US" sz="1500" b="1" dirty="0" err="1">
                <a:solidFill>
                  <a:srgbClr val="404040"/>
                </a:solidFill>
              </a:rPr>
              <a:t>dokumentární</a:t>
            </a:r>
            <a:r>
              <a:rPr lang="en-US" sz="1500" b="1" dirty="0">
                <a:solidFill>
                  <a:srgbClr val="404040"/>
                </a:solidFill>
              </a:rPr>
              <a:t>” </a:t>
            </a:r>
            <a:r>
              <a:rPr lang="en-US" sz="1500" b="1" dirty="0" err="1">
                <a:solidFill>
                  <a:srgbClr val="404040"/>
                </a:solidFill>
              </a:rPr>
              <a:t>nádech</a:t>
            </a:r>
            <a:r>
              <a:rPr lang="en-US" sz="1500" b="1" dirty="0">
                <a:solidFill>
                  <a:srgbClr val="40404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Natáčení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na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lokacích</a:t>
            </a:r>
            <a:r>
              <a:rPr lang="en-US" sz="1500" dirty="0">
                <a:solidFill>
                  <a:srgbClr val="404040"/>
                </a:solidFill>
              </a:rPr>
              <a:t>, </a:t>
            </a:r>
            <a:r>
              <a:rPr lang="en-US" sz="1500" dirty="0" err="1">
                <a:solidFill>
                  <a:srgbClr val="404040"/>
                </a:solidFill>
              </a:rPr>
              <a:t>invenční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kamera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Jazyk</a:t>
            </a:r>
            <a:r>
              <a:rPr lang="en-US" sz="1500" dirty="0">
                <a:solidFill>
                  <a:srgbClr val="404040"/>
                </a:solidFill>
              </a:rPr>
              <a:t>, </a:t>
            </a:r>
            <a:r>
              <a:rPr lang="en-US" sz="1500" dirty="0" err="1">
                <a:solidFill>
                  <a:srgbClr val="404040"/>
                </a:solidFill>
              </a:rPr>
              <a:t>dialogy</a:t>
            </a:r>
            <a:r>
              <a:rPr lang="en-US" sz="1500" dirty="0">
                <a:solidFill>
                  <a:srgbClr val="404040"/>
                </a:solidFill>
              </a:rPr>
              <a:t> a </a:t>
            </a:r>
            <a:r>
              <a:rPr lang="en-US" sz="1500" dirty="0" err="1">
                <a:solidFill>
                  <a:srgbClr val="404040"/>
                </a:solidFill>
              </a:rPr>
              <a:t>herectví</a:t>
            </a:r>
            <a:endParaRPr lang="en-US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b="1" dirty="0" err="1">
                <a:solidFill>
                  <a:srgbClr val="404040"/>
                </a:solidFill>
              </a:rPr>
              <a:t>Sebeuvědomělost</a:t>
            </a:r>
            <a:endParaRPr lang="en-US" sz="1500" dirty="0">
              <a:solidFill>
                <a:srgbClr val="40404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Porušení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závazných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pravidel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střihu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solidFill>
                  <a:srgbClr val="404040"/>
                </a:solidFill>
              </a:rPr>
              <a:t>Godard </a:t>
            </a:r>
            <a:r>
              <a:rPr lang="en-US" sz="1500" dirty="0" err="1">
                <a:solidFill>
                  <a:srgbClr val="404040"/>
                </a:solidFill>
              </a:rPr>
              <a:t>jako</a:t>
            </a:r>
            <a:r>
              <a:rPr lang="en-US" sz="1500" dirty="0">
                <a:solidFill>
                  <a:srgbClr val="404040"/>
                </a:solidFill>
              </a:rPr>
              <a:t> “super-</a:t>
            </a:r>
            <a:r>
              <a:rPr lang="en-US" sz="1500" dirty="0" err="1">
                <a:solidFill>
                  <a:srgbClr val="404040"/>
                </a:solidFill>
              </a:rPr>
              <a:t>autor</a:t>
            </a:r>
            <a:r>
              <a:rPr lang="en-US" sz="1500" dirty="0">
                <a:solidFill>
                  <a:srgbClr val="404040"/>
                </a:solidFill>
              </a:rPr>
              <a:t>”</a:t>
            </a:r>
            <a:endParaRPr lang="en-US" sz="1500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b="1" dirty="0">
                <a:solidFill>
                  <a:srgbClr val="404040"/>
                </a:solidFill>
              </a:rPr>
              <a:t>Franko-</a:t>
            </a:r>
            <a:r>
              <a:rPr lang="en-US" sz="1500" b="1" dirty="0" err="1">
                <a:solidFill>
                  <a:srgbClr val="404040"/>
                </a:solidFill>
              </a:rPr>
              <a:t>Americké</a:t>
            </a:r>
            <a:r>
              <a:rPr lang="en-US" sz="1500" b="1" dirty="0">
                <a:solidFill>
                  <a:srgbClr val="404040"/>
                </a:solidFill>
              </a:rPr>
              <a:t> </a:t>
            </a:r>
            <a:r>
              <a:rPr lang="en-US" sz="1500" b="1" dirty="0" err="1">
                <a:solidFill>
                  <a:srgbClr val="404040"/>
                </a:solidFill>
              </a:rPr>
              <a:t>kulturní</a:t>
            </a:r>
            <a:r>
              <a:rPr lang="en-US" sz="1500" b="1" dirty="0">
                <a:solidFill>
                  <a:srgbClr val="404040"/>
                </a:solidFill>
              </a:rPr>
              <a:t> </a:t>
            </a:r>
            <a:r>
              <a:rPr lang="en-US" sz="1500" b="1" dirty="0" err="1">
                <a:solidFill>
                  <a:srgbClr val="404040"/>
                </a:solidFill>
              </a:rPr>
              <a:t>vazby</a:t>
            </a:r>
            <a:endParaRPr lang="en-US" sz="1500" dirty="0">
              <a:solidFill>
                <a:srgbClr val="40404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Jazzový</a:t>
            </a:r>
            <a:r>
              <a:rPr lang="en-US" sz="1500" dirty="0">
                <a:solidFill>
                  <a:srgbClr val="404040"/>
                </a:solidFill>
              </a:rPr>
              <a:t> soundtrack – Martial Solal</a:t>
            </a: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Cinefilie</a:t>
            </a:r>
            <a:r>
              <a:rPr lang="en-US" sz="1500" dirty="0">
                <a:solidFill>
                  <a:srgbClr val="404040"/>
                </a:solidFill>
              </a:rPr>
              <a:t> (</a:t>
            </a:r>
            <a:r>
              <a:rPr lang="en-US" sz="1500" dirty="0" err="1">
                <a:solidFill>
                  <a:srgbClr val="404040"/>
                </a:solidFill>
              </a:rPr>
              <a:t>béčkové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americké</a:t>
            </a:r>
            <a:r>
              <a:rPr lang="en-US" sz="1500" dirty="0">
                <a:solidFill>
                  <a:srgbClr val="404040"/>
                </a:solidFill>
              </a:rPr>
              <a:t> filmy </a:t>
            </a:r>
            <a:r>
              <a:rPr lang="en-US" sz="1500" dirty="0" err="1">
                <a:solidFill>
                  <a:srgbClr val="404040"/>
                </a:solidFill>
              </a:rPr>
              <a:t>žánru</a:t>
            </a:r>
            <a:r>
              <a:rPr lang="en-US" sz="1500" dirty="0">
                <a:solidFill>
                  <a:srgbClr val="404040"/>
                </a:solidFill>
              </a:rPr>
              <a:t> noir; </a:t>
            </a:r>
            <a:r>
              <a:rPr lang="en-US" sz="1500" dirty="0" err="1">
                <a:solidFill>
                  <a:srgbClr val="404040"/>
                </a:solidFill>
              </a:rPr>
              <a:t>Belmondo</a:t>
            </a:r>
            <a:r>
              <a:rPr lang="en-US" sz="1500" dirty="0">
                <a:solidFill>
                  <a:srgbClr val="404040"/>
                </a:solidFill>
              </a:rPr>
              <a:t> &amp; Bogart)</a:t>
            </a:r>
            <a:endParaRPr lang="en-US" sz="1500" b="1" dirty="0">
              <a:solidFill>
                <a:srgbClr val="404040"/>
              </a:solidFill>
            </a:endParaRPr>
          </a:p>
          <a:p>
            <a:pPr lvl="1">
              <a:lnSpc>
                <a:spcPct val="90000"/>
              </a:lnSpc>
            </a:pPr>
            <a:endParaRPr lang="en-US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cs-CZ" sz="15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1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F5792B-9B00-6143-B1D0-AD338F7B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Jump cut</a:t>
            </a:r>
          </a:p>
        </p:txBody>
      </p:sp>
      <p:pic>
        <p:nvPicPr>
          <p:cNvPr id="5" name="Zástupný obsah 4" descr="Obsah obrázku interiér, osoba, auto, vsedě&#10;&#10;Popis byl vytvořen automaticky">
            <a:extLst>
              <a:ext uri="{FF2B5EF4-FFF2-40B4-BE49-F238E27FC236}">
                <a16:creationId xmlns:a16="http://schemas.microsoft.com/office/drawing/2014/main" id="{F8BA5BD7-B447-6543-8E66-FBC657667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376" y="925068"/>
            <a:ext cx="6257544" cy="46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8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9D799-F772-8241-9576-F1F80D3F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Jean-</a:t>
            </a:r>
            <a:r>
              <a:rPr lang="cs-CZ" b="1" dirty="0" err="1"/>
              <a:t>paul</a:t>
            </a:r>
            <a:r>
              <a:rPr lang="cs-CZ" b="1" dirty="0"/>
              <a:t> </a:t>
            </a:r>
            <a:r>
              <a:rPr lang="cs-CZ" b="1" dirty="0" err="1"/>
              <a:t>Belmondo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jako </a:t>
            </a:r>
            <a:r>
              <a:rPr lang="cs-CZ" dirty="0" err="1"/>
              <a:t>michel</a:t>
            </a:r>
            <a:r>
              <a:rPr lang="cs-CZ" dirty="0"/>
              <a:t> </a:t>
            </a:r>
            <a:r>
              <a:rPr lang="cs-CZ" dirty="0" err="1"/>
              <a:t>poiccard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&gt;&gt; nové hvězdy, nové herectví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962576-5EB1-AD43-93AE-B84CAE077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960" y="2638425"/>
            <a:ext cx="4952081" cy="3101975"/>
          </a:xfrm>
        </p:spPr>
      </p:pic>
    </p:spTree>
    <p:extLst>
      <p:ext uri="{BB962C8B-B14F-4D97-AF65-F5344CB8AC3E}">
        <p14:creationId xmlns:p14="http://schemas.microsoft.com/office/powerpoint/2010/main" val="162505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7419794-D2C1-8F47-B06F-CF5F2938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567" y="965200"/>
            <a:ext cx="3695698" cy="49275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čelenka, osoba, čepice, muž&#10;&#10;Popis byl vytvořen automaticky">
            <a:extLst>
              <a:ext uri="{FF2B5EF4-FFF2-40B4-BE49-F238E27FC236}">
                <a16:creationId xmlns:a16="http://schemas.microsoft.com/office/drawing/2014/main" id="{A3E615BF-EED8-D745-BF8B-B1EB3118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1839180"/>
            <a:ext cx="4799456" cy="31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C4FE2-13D2-C445-A3D7-3298ADBB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978776"/>
            <a:ext cx="3786187" cy="1235787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/>
              <a:t>Béčková</a:t>
            </a:r>
            <a:r>
              <a:rPr lang="en-US" sz="2000" dirty="0"/>
              <a:t> </a:t>
            </a:r>
            <a:r>
              <a:rPr lang="en-US" sz="2000" dirty="0" err="1"/>
              <a:t>kinematografie</a:t>
            </a:r>
            <a:r>
              <a:rPr lang="en-US" sz="2000" dirty="0"/>
              <a:t> a </a:t>
            </a:r>
            <a:r>
              <a:rPr lang="en-US" sz="2000" dirty="0" err="1"/>
              <a:t>žánr</a:t>
            </a:r>
            <a:r>
              <a:rPr lang="en-US" sz="2000" dirty="0"/>
              <a:t> </a:t>
            </a:r>
            <a:r>
              <a:rPr lang="en-US" sz="2000" dirty="0" err="1"/>
              <a:t>filmu</a:t>
            </a:r>
            <a:r>
              <a:rPr lang="en-US" sz="2000" dirty="0"/>
              <a:t> noir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265705-2DB1-7440-85AD-293A61850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788" y="2640692"/>
            <a:ext cx="3471862" cy="3431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Vědomý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příklon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žánru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jeho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tradici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&gt;&gt; film noir</a:t>
            </a:r>
          </a:p>
          <a:p>
            <a:pPr marL="22860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americk</a:t>
            </a:r>
            <a:r>
              <a:rPr lang="en-US" sz="1600" dirty="0" err="1"/>
              <a:t>á</a:t>
            </a:r>
            <a:r>
              <a:rPr lang="en-US" sz="1600" dirty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40. a 50. let, </a:t>
            </a:r>
            <a:r>
              <a:rPr lang="en-US" sz="1600" dirty="0" err="1"/>
              <a:t>tak</a:t>
            </a:r>
            <a:r>
              <a:rPr lang="en-US" sz="1600" dirty="0"/>
              <a:t> </a:t>
            </a:r>
            <a:r>
              <a:rPr lang="en-US" sz="1600" dirty="0" err="1"/>
              <a:t>francouzský</a:t>
            </a:r>
            <a:r>
              <a:rPr lang="en-US" sz="1600" dirty="0"/>
              <a:t> </a:t>
            </a:r>
            <a:r>
              <a:rPr lang="en-US" sz="1600" dirty="0" err="1"/>
              <a:t>poetický</a:t>
            </a:r>
            <a:r>
              <a:rPr lang="en-US" sz="1600" dirty="0"/>
              <a:t> </a:t>
            </a:r>
            <a:r>
              <a:rPr lang="en-US" sz="1600" dirty="0" err="1"/>
              <a:t>realismus</a:t>
            </a:r>
            <a:endParaRPr lang="en-US" sz="1600" dirty="0"/>
          </a:p>
          <a:p>
            <a:pPr marL="22860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Společensko-kritický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rozměr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vespod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příběhu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lvl="1"/>
            <a:r>
              <a:rPr lang="en-US" sz="1600" dirty="0"/>
              <a:t>- </a:t>
            </a:r>
            <a:r>
              <a:rPr lang="en-US" sz="1600" dirty="0" err="1"/>
              <a:t>Násilí</a:t>
            </a:r>
            <a:endParaRPr lang="en-US" sz="1600" dirty="0"/>
          </a:p>
          <a:p>
            <a:pPr marL="22860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Městské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prostředí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Zástupný symbol obrázku 5" descr="Obsah obrázku text&#10;&#10;Popis byl vytvořen automaticky">
            <a:extLst>
              <a:ext uri="{FF2B5EF4-FFF2-40B4-BE49-F238E27FC236}">
                <a16:creationId xmlns:a16="http://schemas.microsoft.com/office/drawing/2014/main" id="{D90EE060-4132-964B-96EB-815FC10CA6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831" r="11957" b="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4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kniha, noviny&#10;&#10;Popis byl vytvořen automaticky">
            <a:extLst>
              <a:ext uri="{FF2B5EF4-FFF2-40B4-BE49-F238E27FC236}">
                <a16:creationId xmlns:a16="http://schemas.microsoft.com/office/drawing/2014/main" id="{7B02185B-38F5-A440-AD78-0C49213F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30" y="321734"/>
            <a:ext cx="3847907" cy="2905170"/>
          </a:xfrm>
          <a:prstGeom prst="rect">
            <a:avLst/>
          </a:prstGeom>
        </p:spPr>
      </p:pic>
      <p:pic>
        <p:nvPicPr>
          <p:cNvPr id="12" name="Obrázek 11" descr="Obsah obrázku text, kniha, podepsat&#10;&#10;Popis byl vytvořen automaticky">
            <a:extLst>
              <a:ext uri="{FF2B5EF4-FFF2-40B4-BE49-F238E27FC236}">
                <a16:creationId xmlns:a16="http://schemas.microsoft.com/office/drawing/2014/main" id="{7A3B0D47-A147-3F44-8D04-AC70F502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40" y="3631096"/>
            <a:ext cx="3730486" cy="27605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exteriér, osoba&#10;&#10;Popis byl vytvořen automaticky">
            <a:extLst>
              <a:ext uri="{FF2B5EF4-FFF2-40B4-BE49-F238E27FC236}">
                <a16:creationId xmlns:a16="http://schemas.microsoft.com/office/drawing/2014/main" id="{49102971-1382-AD46-AC24-18096764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09" y="321734"/>
            <a:ext cx="4046614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42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už, budova, stojící&#10;&#10;Popis byl vytvořen automaticky">
            <a:extLst>
              <a:ext uri="{FF2B5EF4-FFF2-40B4-BE49-F238E27FC236}">
                <a16:creationId xmlns:a16="http://schemas.microsoft.com/office/drawing/2014/main" id="{B9DFB3AE-9CC4-FA47-A5E2-3B13953E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53" y="321734"/>
            <a:ext cx="3631462" cy="2905170"/>
          </a:xfrm>
          <a:prstGeom prst="rect">
            <a:avLst/>
          </a:prstGeom>
        </p:spPr>
      </p:pic>
      <p:pic>
        <p:nvPicPr>
          <p:cNvPr id="5" name="Obrázek 4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A2280A65-08F7-8D40-AEF9-DA384BBF2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10" y="3631096"/>
            <a:ext cx="3680746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F4CD4A0D-C51E-964D-A282-AFA5A30FB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309" y="321734"/>
            <a:ext cx="3740213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zeď, dítě&#10;&#10;Popis byl vytvořen automaticky">
            <a:extLst>
              <a:ext uri="{FF2B5EF4-FFF2-40B4-BE49-F238E27FC236}">
                <a16:creationId xmlns:a16="http://schemas.microsoft.com/office/drawing/2014/main" id="{772BBD28-910A-904E-B00A-935722589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5" r="-1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3" name="Obrázek 2" descr="Obsah obrázku osoba, interiér, zeď, držení&#10;&#10;Popis byl vytvořen automaticky">
            <a:extLst>
              <a:ext uri="{FF2B5EF4-FFF2-40B4-BE49-F238E27FC236}">
                <a16:creationId xmlns:a16="http://schemas.microsoft.com/office/drawing/2014/main" id="{20983E8F-8D1F-9C4D-BE24-627019194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8" r="5014" b="2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kniha, osoba, muž&#10;&#10;Popis byl vytvořen automaticky">
            <a:extLst>
              <a:ext uri="{FF2B5EF4-FFF2-40B4-BE49-F238E27FC236}">
                <a16:creationId xmlns:a16="http://schemas.microsoft.com/office/drawing/2014/main" id="{2836F2AF-2DC6-4648-BFB8-FC184BF44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" b="1"/>
          <a:stretch/>
        </p:blipFill>
        <p:spPr>
          <a:xfrm>
            <a:off x="2295827" y="965200"/>
            <a:ext cx="3478439" cy="4927598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C1B787D-EB43-0A42-8504-5D30D3555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8" r="1" b="1"/>
          <a:stretch/>
        </p:blipFill>
        <p:spPr>
          <a:xfrm>
            <a:off x="6417734" y="965201"/>
            <a:ext cx="3493227" cy="49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96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6B951-2E90-E24B-823C-65740A6A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Kameraman a scenárista</a:t>
            </a:r>
            <a:br>
              <a:rPr lang="cs-CZ" dirty="0"/>
            </a:br>
            <a:r>
              <a:rPr lang="cs-CZ" dirty="0"/>
              <a:t>ohrožené profese?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ECC94C-8931-8D4B-9E8C-59E53C85B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3150" y="4352464"/>
            <a:ext cx="7429500" cy="1645920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2"/>
                </a:solidFill>
              </a:rPr>
              <a:t>„Film není řemeslo. Je to umění. A to neznamená týmovou práci. Na place je každý sám za sebe, stejně jako je umělec sám s prázdným papírem.  A být sám… znamená klást otázky.  A dělat filmy znamená hledat na ně odpovědi. Nedovedu si představit nic romantičtějšího.“ </a:t>
            </a:r>
          </a:p>
          <a:p>
            <a:r>
              <a:rPr lang="cs-CZ" dirty="0">
                <a:solidFill>
                  <a:schemeClr val="bg2"/>
                </a:solidFill>
              </a:rPr>
              <a:t>			Jean-</a:t>
            </a:r>
            <a:r>
              <a:rPr lang="cs-CZ" dirty="0" err="1">
                <a:solidFill>
                  <a:schemeClr val="bg2"/>
                </a:solidFill>
              </a:rPr>
              <a:t>Luc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Godard</a:t>
            </a:r>
            <a:endParaRPr lang="cs-CZ" dirty="0">
              <a:solidFill>
                <a:schemeClr val="bg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6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894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0BE160-092A-D842-B420-AE86542D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2300">
                <a:solidFill>
                  <a:srgbClr val="FFFFFF"/>
                </a:solidFill>
              </a:rPr>
              <a:t>kameraman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436DB-4E8B-43A5-AE55-1C527B62E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797433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960120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96638D-E9BD-7045-8BE6-7CF8D3D2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551" y="1444752"/>
            <a:ext cx="4652840" cy="39684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50. léta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Vedoucí kameraman a pomocný kameraman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Práce ve studiu – kontrola nad svícením, pozicí i pohybem kamery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60. léta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Vyžadována hlavně flexibilita a mobilita mimo studio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Úzký spolupracovník režiséra – nejen technická expertiza, ale hlavně osobní vazby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Technologické inovace – lehké přenosné přístroje a citlivá surovina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Lidé se zázemím v dokumentárním filmu anebo reportážích (Nestor Almendros, Raoul Coutard)</a:t>
            </a:r>
          </a:p>
        </p:txBody>
      </p:sp>
    </p:spTree>
    <p:extLst>
      <p:ext uri="{BB962C8B-B14F-4D97-AF65-F5344CB8AC3E}">
        <p14:creationId xmlns:p14="http://schemas.microsoft.com/office/powerpoint/2010/main" val="188230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21BD2AA-0448-134B-A095-7A563F1F6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87" r="-1" b="6053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5" name="Obrázek 4" descr="Obsah obrázku šicí stroj, zeď, interiér&#10;&#10;Popis byl vytvořen automaticky">
            <a:extLst>
              <a:ext uri="{FF2B5EF4-FFF2-40B4-BE49-F238E27FC236}">
                <a16:creationId xmlns:a16="http://schemas.microsoft.com/office/drawing/2014/main" id="{EF654B87-F80D-4540-8481-656ADFD1E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814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stůl, interiér, skupina&#10;&#10;Popis byl vytvořen automaticky">
            <a:extLst>
              <a:ext uri="{FF2B5EF4-FFF2-40B4-BE49-F238E27FC236}">
                <a16:creationId xmlns:a16="http://schemas.microsoft.com/office/drawing/2014/main" id="{BBBD091A-F0F6-6C4B-9B5A-1AE08E27E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8" r="18417" b="-2"/>
          <a:stretch/>
        </p:blipFill>
        <p:spPr>
          <a:xfrm>
            <a:off x="321724" y="321732"/>
            <a:ext cx="5728548" cy="6214533"/>
          </a:xfrm>
          <a:prstGeom prst="rect">
            <a:avLst/>
          </a:prstGeom>
        </p:spPr>
      </p:pic>
      <p:pic>
        <p:nvPicPr>
          <p:cNvPr id="3" name="Obrázek 2" descr="Obsah obrázku osoba, interiér, muž, zrcadlo&#10;&#10;Popis byl vytvořen automaticky">
            <a:extLst>
              <a:ext uri="{FF2B5EF4-FFF2-40B4-BE49-F238E27FC236}">
                <a16:creationId xmlns:a16="http://schemas.microsoft.com/office/drawing/2014/main" id="{59BA1AFF-9464-3B46-A58A-A65D5553F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5" r="17324" b="-1"/>
          <a:stretch/>
        </p:blipFill>
        <p:spPr>
          <a:xfrm>
            <a:off x="6141728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87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C20FE-B2FF-CB40-BC7C-E19D5F05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Eric rohmer</a:t>
            </a:r>
            <a:br>
              <a:rPr lang="en-US" sz="2400"/>
            </a:br>
            <a:r>
              <a:rPr lang="en-US" sz="2400"/>
              <a:t>1920–2010 </a:t>
            </a:r>
          </a:p>
        </p:txBody>
      </p:sp>
      <p:pic>
        <p:nvPicPr>
          <p:cNvPr id="6" name="Zástupný symbol obrázku 5" descr="Obsah obrázku osoba, muž, interiér, zeď&#10;&#10;Popis byl vytvořen automaticky">
            <a:extLst>
              <a:ext uri="{FF2B5EF4-FFF2-40B4-BE49-F238E27FC236}">
                <a16:creationId xmlns:a16="http://schemas.microsoft.com/office/drawing/2014/main" id="{C7D8C093-A666-524E-BB0D-D746BC2AF3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1248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7D177C-A0A8-5144-ABF2-CD24BB8A2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Pravým jménem Maurice Schérer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Publikoval román roku 1946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Od roku 1948 působí jako filmový kritik, od roku 1947 vede filmový klub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Natočil několik filmů v letech 1950-1958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Během vzestupu nové vlny zůstává v pozadí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i="1"/>
              <a:t>Znamení lv</a:t>
            </a:r>
            <a:r>
              <a:rPr lang="en-US" sz="1700" b="1"/>
              <a:t>a jako neúspěšný film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Následuje řada krátkých filmů a práce pro televizi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Velký úspěch až po útlumu nové vlny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i="1"/>
              <a:t>Moje noc s Maud </a:t>
            </a:r>
            <a:r>
              <a:rPr lang="en-US" sz="1700"/>
              <a:t>(1969)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i="1"/>
              <a:t>Klářino koleno </a:t>
            </a:r>
            <a:r>
              <a:rPr lang="en-US" sz="1700"/>
              <a:t>(1970)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1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72A8714-B7C5-0A4E-905F-5F018468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 err="1"/>
              <a:t>Rohmer</a:t>
            </a:r>
            <a:r>
              <a:rPr lang="cs-CZ" dirty="0"/>
              <a:t> jako autor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05850A2-976D-0B48-8063-B7184DB9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404040"/>
                </a:solidFill>
              </a:rPr>
              <a:t>„literární“ filmař &gt;&gt; důležitost dialogů</a:t>
            </a:r>
          </a:p>
          <a:p>
            <a:r>
              <a:rPr lang="cs-CZ" dirty="0">
                <a:solidFill>
                  <a:srgbClr val="404040"/>
                </a:solidFill>
              </a:rPr>
              <a:t>Elegance, lehkovážnost, optimismus</a:t>
            </a:r>
          </a:p>
          <a:p>
            <a:r>
              <a:rPr lang="cs-CZ" dirty="0">
                <a:solidFill>
                  <a:srgbClr val="404040"/>
                </a:solidFill>
              </a:rPr>
              <a:t>Jednoduché filmy – bez formálních výbojů, realismus </a:t>
            </a:r>
            <a:r>
              <a:rPr lang="cs-CZ" dirty="0" err="1">
                <a:solidFill>
                  <a:srgbClr val="404040"/>
                </a:solidFill>
              </a:rPr>
              <a:t>Bazinovského</a:t>
            </a:r>
            <a:r>
              <a:rPr lang="cs-CZ" dirty="0">
                <a:solidFill>
                  <a:srgbClr val="404040"/>
                </a:solidFill>
              </a:rPr>
              <a:t> stylu</a:t>
            </a:r>
          </a:p>
          <a:p>
            <a:pPr>
              <a:buFont typeface="Arial"/>
              <a:buChar char="•"/>
            </a:pPr>
            <a:r>
              <a:rPr lang="en-GB" dirty="0" err="1">
                <a:solidFill>
                  <a:srgbClr val="404040"/>
                </a:solidFill>
              </a:rPr>
              <a:t>Založil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si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malou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produkční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společnost</a:t>
            </a:r>
            <a:r>
              <a:rPr lang="en-GB" dirty="0">
                <a:solidFill>
                  <a:srgbClr val="404040"/>
                </a:solidFill>
              </a:rPr>
              <a:t> v </a:t>
            </a:r>
            <a:r>
              <a:rPr lang="en-GB" dirty="0" err="1">
                <a:solidFill>
                  <a:srgbClr val="404040"/>
                </a:solidFill>
              </a:rPr>
              <a:t>roce</a:t>
            </a:r>
            <a:r>
              <a:rPr lang="en-GB" dirty="0">
                <a:solidFill>
                  <a:srgbClr val="404040"/>
                </a:solidFill>
              </a:rPr>
              <a:t> 1962 – </a:t>
            </a:r>
            <a:r>
              <a:rPr lang="en-GB" i="1" dirty="0">
                <a:solidFill>
                  <a:srgbClr val="404040"/>
                </a:solidFill>
              </a:rPr>
              <a:t>Les Films du </a:t>
            </a:r>
            <a:r>
              <a:rPr lang="en-GB" i="1" dirty="0" err="1">
                <a:solidFill>
                  <a:srgbClr val="404040"/>
                </a:solidFill>
              </a:rPr>
              <a:t>Losange</a:t>
            </a:r>
            <a:r>
              <a:rPr lang="en-GB" dirty="0">
                <a:solidFill>
                  <a:srgbClr val="404040"/>
                </a:solidFill>
              </a:rPr>
              <a:t> [s </a:t>
            </a:r>
            <a:r>
              <a:rPr lang="en-GB" dirty="0" err="1">
                <a:solidFill>
                  <a:srgbClr val="404040"/>
                </a:solidFill>
              </a:rPr>
              <a:t>Barbetem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Schroederem</a:t>
            </a:r>
            <a:r>
              <a:rPr lang="en-GB" dirty="0">
                <a:solidFill>
                  <a:srgbClr val="404040"/>
                </a:solidFill>
              </a:rPr>
              <a:t>]; </a:t>
            </a:r>
            <a:r>
              <a:rPr lang="en-GB" dirty="0" err="1">
                <a:solidFill>
                  <a:srgbClr val="404040"/>
                </a:solidFill>
              </a:rPr>
              <a:t>fungovala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až</a:t>
            </a:r>
            <a:r>
              <a:rPr lang="en-GB" dirty="0">
                <a:solidFill>
                  <a:srgbClr val="404040"/>
                </a:solidFill>
              </a:rPr>
              <a:t> do </a:t>
            </a:r>
            <a:r>
              <a:rPr lang="en-GB" dirty="0" err="1">
                <a:solidFill>
                  <a:srgbClr val="404040"/>
                </a:solidFill>
              </a:rPr>
              <a:t>roku</a:t>
            </a:r>
            <a:r>
              <a:rPr lang="en-GB" dirty="0">
                <a:solidFill>
                  <a:srgbClr val="404040"/>
                </a:solidFill>
              </a:rPr>
              <a:t> 1998</a:t>
            </a:r>
          </a:p>
          <a:p>
            <a:pPr>
              <a:buFont typeface="Arial"/>
              <a:buChar char="•"/>
            </a:pPr>
            <a:r>
              <a:rPr lang="en-GB" dirty="0" err="1">
                <a:solidFill>
                  <a:srgbClr val="404040"/>
                </a:solidFill>
              </a:rPr>
              <a:t>Pracoval</a:t>
            </a:r>
            <a:r>
              <a:rPr lang="en-GB" dirty="0">
                <a:solidFill>
                  <a:srgbClr val="404040"/>
                </a:solidFill>
              </a:rPr>
              <a:t> s </a:t>
            </a:r>
            <a:r>
              <a:rPr lang="en-GB" dirty="0" err="1">
                <a:solidFill>
                  <a:srgbClr val="404040"/>
                </a:solidFill>
              </a:rPr>
              <a:t>malým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týmem</a:t>
            </a:r>
            <a:r>
              <a:rPr lang="en-GB" dirty="0">
                <a:solidFill>
                  <a:srgbClr val="404040"/>
                </a:solidFill>
              </a:rPr>
              <a:t>, </a:t>
            </a:r>
            <a:r>
              <a:rPr lang="en-GB" dirty="0" err="1">
                <a:solidFill>
                  <a:srgbClr val="404040"/>
                </a:solidFill>
              </a:rPr>
              <a:t>nízkým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rozpočtem</a:t>
            </a:r>
            <a:r>
              <a:rPr lang="en-GB" dirty="0">
                <a:solidFill>
                  <a:srgbClr val="404040"/>
                </a:solidFill>
              </a:rPr>
              <a:t>, bez </a:t>
            </a:r>
            <a:r>
              <a:rPr lang="en-GB" dirty="0" err="1">
                <a:solidFill>
                  <a:srgbClr val="404040"/>
                </a:solidFill>
              </a:rPr>
              <a:t>velkých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hvězd</a:t>
            </a:r>
            <a:r>
              <a:rPr lang="en-GB" dirty="0">
                <a:solidFill>
                  <a:srgbClr val="404040"/>
                </a:solidFill>
              </a:rPr>
              <a:t> – ale </a:t>
            </a:r>
            <a:r>
              <a:rPr lang="en-GB" dirty="0" err="1">
                <a:solidFill>
                  <a:srgbClr val="404040"/>
                </a:solidFill>
              </a:rPr>
              <a:t>vždy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úzká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spolupráce</a:t>
            </a:r>
            <a:r>
              <a:rPr lang="en-GB" dirty="0">
                <a:solidFill>
                  <a:srgbClr val="404040"/>
                </a:solidFill>
              </a:rPr>
              <a:t> s </a:t>
            </a:r>
            <a:r>
              <a:rPr lang="en-GB" dirty="0" err="1">
                <a:solidFill>
                  <a:srgbClr val="404040"/>
                </a:solidFill>
              </a:rPr>
              <a:t>herci</a:t>
            </a:r>
            <a:r>
              <a:rPr lang="en-GB" dirty="0">
                <a:solidFill>
                  <a:srgbClr val="404040"/>
                </a:solidFill>
              </a:rPr>
              <a:t> a </a:t>
            </a:r>
            <a:r>
              <a:rPr lang="en-GB" dirty="0" err="1">
                <a:solidFill>
                  <a:srgbClr val="404040"/>
                </a:solidFill>
              </a:rPr>
              <a:t>hlavně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herečkami</a:t>
            </a:r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7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084B56B-98D9-4947-B8A6-835BABE3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i="1" dirty="0" err="1"/>
              <a:t>Znamení</a:t>
            </a:r>
            <a:r>
              <a:rPr lang="en-US" sz="2400" i="1" dirty="0"/>
              <a:t> </a:t>
            </a:r>
            <a:r>
              <a:rPr lang="en-US" sz="2400" i="1" dirty="0" err="1"/>
              <a:t>lv</a:t>
            </a:r>
            <a:r>
              <a:rPr lang="en-US" sz="2400" dirty="0" err="1"/>
              <a:t>a</a:t>
            </a:r>
            <a:r>
              <a:rPr lang="en-US" sz="2400" dirty="0"/>
              <a:t> (1962)</a:t>
            </a:r>
          </a:p>
        </p:txBody>
      </p:sp>
      <p:pic>
        <p:nvPicPr>
          <p:cNvPr id="8" name="Zástupný symbol obrázku 7" descr="Obsah obrázku text, kniha, osoba, muž&#10;&#10;Popis byl vytvořen automaticky">
            <a:extLst>
              <a:ext uri="{FF2B5EF4-FFF2-40B4-BE49-F238E27FC236}">
                <a16:creationId xmlns:a16="http://schemas.microsoft.com/office/drawing/2014/main" id="{3454D4A3-24B5-DA47-AC41-7B4E33CD3B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547" b="15047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26FD44B-2479-A84E-A8ED-B7A5E466D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Znovuobjevený</a:t>
            </a:r>
            <a:r>
              <a:rPr lang="en-US" sz="2000" dirty="0">
                <a:solidFill>
                  <a:schemeClr val="tx1"/>
                </a:solidFill>
              </a:rPr>
              <a:t> film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Kulminace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Rohmerova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prvotního</a:t>
            </a:r>
            <a:r>
              <a:rPr lang="en-US" sz="2000" dirty="0">
                <a:solidFill>
                  <a:schemeClr val="tx1"/>
                </a:solidFill>
              </a:rPr>
              <a:t> “</a:t>
            </a:r>
            <a:r>
              <a:rPr lang="en-US" sz="2000" dirty="0" err="1">
                <a:solidFill>
                  <a:schemeClr val="tx1"/>
                </a:solidFill>
              </a:rPr>
              <a:t>těžkého</a:t>
            </a:r>
            <a:r>
              <a:rPr lang="en-US" sz="2000" dirty="0">
                <a:solidFill>
                  <a:schemeClr val="tx1"/>
                </a:solidFill>
              </a:rPr>
              <a:t>” </a:t>
            </a:r>
            <a:r>
              <a:rPr lang="en-US" sz="2000" dirty="0" err="1">
                <a:solidFill>
                  <a:schemeClr val="tx1"/>
                </a:solidFill>
              </a:rPr>
              <a:t>období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Týmová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spolupráce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režisérů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Nové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vlny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“</a:t>
            </a:r>
            <a:r>
              <a:rPr lang="en-US" sz="2000" dirty="0" err="1">
                <a:solidFill>
                  <a:schemeClr val="tx1"/>
                </a:solidFill>
              </a:rPr>
              <a:t>Dokument</a:t>
            </a:r>
            <a:r>
              <a:rPr lang="en-US" sz="2000">
                <a:solidFill>
                  <a:schemeClr val="tx1"/>
                </a:solidFill>
              </a:rPr>
              <a:t>” </a:t>
            </a:r>
            <a:r>
              <a:rPr lang="en-US" sz="2000" dirty="0">
                <a:solidFill>
                  <a:schemeClr val="tx1"/>
                </a:solidFill>
              </a:rPr>
              <a:t>o </a:t>
            </a:r>
            <a:r>
              <a:rPr lang="en-US" sz="2000" dirty="0" err="1">
                <a:solidFill>
                  <a:schemeClr val="tx1"/>
                </a:solidFill>
              </a:rPr>
              <a:t>Paříži</a:t>
            </a:r>
            <a:r>
              <a:rPr lang="en-US" sz="2000" dirty="0">
                <a:solidFill>
                  <a:schemeClr val="tx1"/>
                </a:solidFill>
              </a:rPr>
              <a:t> v </a:t>
            </a:r>
            <a:r>
              <a:rPr lang="en-US" sz="2000" dirty="0" err="1">
                <a:solidFill>
                  <a:schemeClr val="tx1"/>
                </a:solidFill>
              </a:rPr>
              <a:t>létě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roku</a:t>
            </a:r>
            <a:r>
              <a:rPr lang="en-US" sz="2000" dirty="0">
                <a:solidFill>
                  <a:schemeClr val="tx1"/>
                </a:solidFill>
              </a:rPr>
              <a:t> 1959 </a:t>
            </a:r>
          </a:p>
          <a:p>
            <a:pPr marL="800100" lvl="1" indent="-342900">
              <a:buFontTx/>
              <a:buChar char="-"/>
            </a:pPr>
            <a:r>
              <a:rPr lang="en-US" sz="1900" dirty="0" err="1">
                <a:solidFill>
                  <a:schemeClr val="tx1"/>
                </a:solidFill>
              </a:rPr>
              <a:t>Zásadní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topografie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Paříže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Radikální</a:t>
            </a:r>
            <a:r>
              <a:rPr lang="en-US" sz="2000" dirty="0">
                <a:solidFill>
                  <a:schemeClr val="tx1"/>
                </a:solidFill>
              </a:rPr>
              <a:t> anti-</a:t>
            </a:r>
            <a:r>
              <a:rPr lang="en-US" sz="2000" dirty="0" err="1">
                <a:solidFill>
                  <a:schemeClr val="tx1"/>
                </a:solidFill>
              </a:rPr>
              <a:t>hrdina</a:t>
            </a:r>
            <a:r>
              <a:rPr lang="en-US" sz="2000" dirty="0">
                <a:solidFill>
                  <a:schemeClr val="tx1"/>
                </a:solidFill>
              </a:rPr>
              <a:t> (v </a:t>
            </a:r>
            <a:r>
              <a:rPr lang="en-US" sz="2000" dirty="0" err="1">
                <a:solidFill>
                  <a:schemeClr val="tx1"/>
                </a:solidFill>
              </a:rPr>
              <a:t>hlavní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roli</a:t>
            </a:r>
            <a:r>
              <a:rPr lang="en-US" sz="2000" dirty="0">
                <a:solidFill>
                  <a:schemeClr val="tx1"/>
                </a:solidFill>
              </a:rPr>
              <a:t> Jess Hahn)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7C7713BF-5E91-B649-B907-0F0FDB49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Jean </a:t>
            </a:r>
            <a:r>
              <a:rPr lang="cs-CZ" dirty="0" err="1"/>
              <a:t>luc</a:t>
            </a:r>
            <a:r>
              <a:rPr lang="cs-CZ" dirty="0"/>
              <a:t> </a:t>
            </a:r>
            <a:r>
              <a:rPr lang="cs-CZ" dirty="0" err="1"/>
              <a:t>godard</a:t>
            </a:r>
            <a:br>
              <a:rPr lang="cs-CZ" dirty="0"/>
            </a:br>
            <a:r>
              <a:rPr lang="cs-CZ" dirty="0"/>
              <a:t>* 1930</a:t>
            </a:r>
          </a:p>
        </p:txBody>
      </p:sp>
      <p:pic>
        <p:nvPicPr>
          <p:cNvPr id="14" name="Zástupný symbol obrázku 13" descr="Obsah obrázku osoba, muž, brýle, nošení&#10;&#10;Popis byl vytvořen automaticky">
            <a:extLst>
              <a:ext uri="{FF2B5EF4-FFF2-40B4-BE49-F238E27FC236}">
                <a16:creationId xmlns:a16="http://schemas.microsoft.com/office/drawing/2014/main" id="{3C38ABBB-8CE3-CA42-96F5-B670FE9724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497" r="22497"/>
          <a:stretch>
            <a:fillRect/>
          </a:stretch>
        </p:blipFill>
        <p:spPr/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E2DAFBC-7B57-094E-9197-4DC6BC18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7" y="3549918"/>
            <a:ext cx="3885057" cy="2850882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Filmový kritik pro časopisy </a:t>
            </a:r>
            <a:r>
              <a:rPr lang="cs-CZ" sz="1400" i="1" dirty="0" err="1">
                <a:solidFill>
                  <a:schemeClr val="tx1"/>
                </a:solidFill>
              </a:rPr>
              <a:t>Arts</a:t>
            </a:r>
            <a:r>
              <a:rPr lang="cs-CZ" sz="1400" dirty="0">
                <a:solidFill>
                  <a:schemeClr val="tx1"/>
                </a:solidFill>
              </a:rPr>
              <a:t> a </a:t>
            </a:r>
            <a:r>
              <a:rPr lang="cs-CZ" sz="1400" i="1" dirty="0" err="1">
                <a:solidFill>
                  <a:schemeClr val="tx1"/>
                </a:solidFill>
              </a:rPr>
              <a:t>Cahiers</a:t>
            </a:r>
            <a:r>
              <a:rPr lang="cs-CZ" sz="1400" i="1" dirty="0">
                <a:solidFill>
                  <a:schemeClr val="tx1"/>
                </a:solidFill>
              </a:rPr>
              <a:t> </a:t>
            </a:r>
            <a:r>
              <a:rPr lang="cs-CZ" sz="1400" i="1" dirty="0" err="1">
                <a:solidFill>
                  <a:schemeClr val="tx1"/>
                </a:solidFill>
              </a:rPr>
              <a:t>du</a:t>
            </a:r>
            <a:r>
              <a:rPr lang="cs-CZ" sz="1400" i="1" dirty="0">
                <a:solidFill>
                  <a:schemeClr val="tx1"/>
                </a:solidFill>
              </a:rPr>
              <a:t> </a:t>
            </a:r>
            <a:r>
              <a:rPr lang="cs-CZ" sz="1400" i="1" dirty="0" err="1">
                <a:solidFill>
                  <a:schemeClr val="tx1"/>
                </a:solidFill>
              </a:rPr>
              <a:t>Cinema</a:t>
            </a:r>
            <a:endParaRPr lang="cs-CZ" sz="1400" i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V průběhu 50. let natočil 4 krátkometrážní filmy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Operace Beton </a:t>
            </a:r>
            <a:r>
              <a:rPr lang="cs-CZ" sz="1400" dirty="0">
                <a:solidFill>
                  <a:schemeClr val="tx1"/>
                </a:solidFill>
              </a:rPr>
              <a:t>(1954)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Všichni kluci se jmenují Patrik </a:t>
            </a:r>
            <a:r>
              <a:rPr lang="cs-CZ" sz="1400" dirty="0">
                <a:solidFill>
                  <a:schemeClr val="tx1"/>
                </a:solidFill>
              </a:rPr>
              <a:t>(1957)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Příběh vody </a:t>
            </a:r>
            <a:r>
              <a:rPr lang="cs-CZ" sz="1400" dirty="0">
                <a:solidFill>
                  <a:schemeClr val="tx1"/>
                </a:solidFill>
              </a:rPr>
              <a:t>(1958)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Charlotta a její kluk </a:t>
            </a:r>
            <a:r>
              <a:rPr lang="cs-CZ" sz="1400" dirty="0">
                <a:solidFill>
                  <a:schemeClr val="tx1"/>
                </a:solidFill>
              </a:rPr>
              <a:t>(1958)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Celovečerní debut </a:t>
            </a:r>
            <a:r>
              <a:rPr lang="cs-CZ" sz="1400" b="1" i="1" dirty="0">
                <a:solidFill>
                  <a:schemeClr val="tx1"/>
                </a:solidFill>
              </a:rPr>
              <a:t>U konce s dechem </a:t>
            </a:r>
            <a:r>
              <a:rPr lang="cs-CZ" sz="1400" dirty="0">
                <a:solidFill>
                  <a:schemeClr val="tx1"/>
                </a:solidFill>
              </a:rPr>
              <a:t>(1960)</a:t>
            </a:r>
          </a:p>
        </p:txBody>
      </p:sp>
    </p:spTree>
    <p:extLst>
      <p:ext uri="{BB962C8B-B14F-4D97-AF65-F5344CB8AC3E}">
        <p14:creationId xmlns:p14="http://schemas.microsoft.com/office/powerpoint/2010/main" val="304186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muž, osoba&#10;&#10;Popis byl vytvořen automaticky">
            <a:extLst>
              <a:ext uri="{FF2B5EF4-FFF2-40B4-BE49-F238E27FC236}">
                <a16:creationId xmlns:a16="http://schemas.microsoft.com/office/drawing/2014/main" id="{29CDE645-D75B-614E-8D31-3E0BC617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319" y="643467"/>
            <a:ext cx="1626602" cy="247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084CA04E-114A-1C4A-AADF-AB90390D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218" y="650497"/>
            <a:ext cx="1637503" cy="246862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xt, fotka&#10;&#10;Popis byl vytvořen automaticky">
            <a:extLst>
              <a:ext uri="{FF2B5EF4-FFF2-40B4-BE49-F238E27FC236}">
                <a16:creationId xmlns:a16="http://schemas.microsoft.com/office/drawing/2014/main" id="{15780DA6-05F7-D549-9F21-48478EA6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651" y="3748194"/>
            <a:ext cx="1612739" cy="24716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text, noviny, kniha, zastavit&#10;&#10;Popis byl vytvořen automaticky">
            <a:extLst>
              <a:ext uri="{FF2B5EF4-FFF2-40B4-BE49-F238E27FC236}">
                <a16:creationId xmlns:a16="http://schemas.microsoft.com/office/drawing/2014/main" id="{E2AAEBF7-938E-5340-8F52-314FAA78D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843061"/>
            <a:ext cx="3252903" cy="518593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 descr="Obsah obrázku osoba, patro, budova&#10;&#10;Popis byl vytvořen automaticky">
            <a:extLst>
              <a:ext uri="{FF2B5EF4-FFF2-40B4-BE49-F238E27FC236}">
                <a16:creationId xmlns:a16="http://schemas.microsoft.com/office/drawing/2014/main" id="{8C271046-779D-FE47-9545-7CBDC2692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260" y="3755224"/>
            <a:ext cx="1885419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9DD6A-4981-8D4A-81CE-8DACFFC2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/>
              <a:t>JLG jako auteurská </a:t>
            </a:r>
            <a:r>
              <a:rPr lang="en-US" sz="2800" dirty="0"/>
              <a:t>star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C4CD58-6366-3044-BA3C-F725F7257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1" y="964692"/>
            <a:ext cx="3707652" cy="477533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všech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režisérů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nové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vlny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Godard,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kdo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cíleně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vytvářel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jasnou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dobře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rozpoznatelnou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image.’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Alison Smith, ‘The Auteur as Star: Jean-Luc Godard’. Gaffney &amp; Holmes (eds.),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Stardom in Postwar France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(2007), s. 134.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Obrázek 7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03FDF47D-8380-C545-89B9-A5BF64F36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1" b="13972"/>
          <a:stretch/>
        </p:blipFill>
        <p:spPr>
          <a:xfrm>
            <a:off x="5203583" y="2475145"/>
            <a:ext cx="2820953" cy="326488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Zástupný symbol obrázku 5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C5D6EE14-ACFA-C04C-9211-EC61BEB836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-4" b="13159"/>
          <a:stretch/>
        </p:blipFill>
        <p:spPr>
          <a:xfrm>
            <a:off x="8346269" y="2475145"/>
            <a:ext cx="2885611" cy="326488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62870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C9079A88-8AC4-674F-8B6D-64DC9DC0F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Godard</a:t>
            </a:r>
            <a:r>
              <a:rPr lang="cs-CZ" dirty="0"/>
              <a:t> ve filmu </a:t>
            </a:r>
          </a:p>
          <a:p>
            <a:r>
              <a:rPr lang="cs-CZ" i="1" dirty="0"/>
              <a:t>U konce s dechem</a:t>
            </a:r>
          </a:p>
        </p:txBody>
      </p:sp>
      <p:pic>
        <p:nvPicPr>
          <p:cNvPr id="14" name="Zástupný obsah 13" descr="Obsah obrázku osoba, muž, budova, oblek&#10;&#10;Popis byl vytvořen automaticky">
            <a:extLst>
              <a:ext uri="{FF2B5EF4-FFF2-40B4-BE49-F238E27FC236}">
                <a16:creationId xmlns:a16="http://schemas.microsoft.com/office/drawing/2014/main" id="{AA34ABBD-5C60-F74D-BB06-035DC20F51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0840" y="3143250"/>
            <a:ext cx="3414170" cy="2597150"/>
          </a:xfr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685220FE-71F9-CA40-B05E-06C7AA522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Godard</a:t>
            </a:r>
            <a:r>
              <a:rPr lang="cs-CZ" dirty="0"/>
              <a:t> poslouchá Beethovena ve filmu </a:t>
            </a:r>
            <a:r>
              <a:rPr lang="cs-CZ" i="1" dirty="0"/>
              <a:t>znamení lva </a:t>
            </a:r>
            <a:r>
              <a:rPr lang="cs-CZ" dirty="0"/>
              <a:t>(r. </a:t>
            </a:r>
            <a:r>
              <a:rPr lang="cs-CZ" dirty="0" err="1"/>
              <a:t>Eric</a:t>
            </a:r>
            <a:r>
              <a:rPr lang="cs-CZ" dirty="0"/>
              <a:t> </a:t>
            </a:r>
            <a:r>
              <a:rPr lang="cs-CZ" dirty="0" err="1"/>
              <a:t>Rohmer</a:t>
            </a:r>
            <a:r>
              <a:rPr lang="cs-CZ" dirty="0"/>
              <a:t>)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C0F029B9-87ED-FC40-87F4-8F5EC840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Cameo</a:t>
            </a:r>
            <a:r>
              <a:rPr lang="cs-CZ" dirty="0"/>
              <a:t> role</a:t>
            </a:r>
          </a:p>
        </p:txBody>
      </p:sp>
      <p:pic>
        <p:nvPicPr>
          <p:cNvPr id="5" name="Zástupný obsah 4" descr="Obsah obrázku interiér, zeď, osoba, muž&#10;&#10;Popis byl vytvořen automaticky">
            <a:extLst>
              <a:ext uri="{FF2B5EF4-FFF2-40B4-BE49-F238E27FC236}">
                <a16:creationId xmlns:a16="http://schemas.microsoft.com/office/drawing/2014/main" id="{EF44DBED-C687-E34E-AA59-0B77A3CA16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38888" y="3246891"/>
            <a:ext cx="4252912" cy="2389868"/>
          </a:xfrm>
        </p:spPr>
      </p:pic>
    </p:spTree>
    <p:extLst>
      <p:ext uri="{BB962C8B-B14F-4D97-AF65-F5344CB8AC3E}">
        <p14:creationId xmlns:p14="http://schemas.microsoft.com/office/powerpoint/2010/main" val="256894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noviny&#10;&#10;Popis byl vytvořen automaticky">
            <a:extLst>
              <a:ext uri="{FF2B5EF4-FFF2-40B4-BE49-F238E27FC236}">
                <a16:creationId xmlns:a16="http://schemas.microsoft.com/office/drawing/2014/main" id="{789B31BC-842A-CC47-B4BA-6812FB437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1" r="16910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8" name="Obrázek 7" descr="Obsah obrázku noviny, text, interiér&#10;&#10;Popis byl vytvořen automaticky">
            <a:extLst>
              <a:ext uri="{FF2B5EF4-FFF2-40B4-BE49-F238E27FC236}">
                <a16:creationId xmlns:a16="http://schemas.microsoft.com/office/drawing/2014/main" id="{210ECAD2-2BB4-EC4A-B6F9-379A6020A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1" r="1613" b="-1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7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9535479-735F-425C-820F-EE2A1625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E389A0-C1B0-1F41-8E22-C5FC9600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chemeClr val="accent1"/>
          </a:solidFill>
          <a:ln w="17780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U konce s dechem jako „revoluce“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A167D-12A6-0640-A725-86F07281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r>
              <a:rPr lang="en-US"/>
              <a:t>“</a:t>
            </a:r>
            <a:r>
              <a:rPr lang="en-US" err="1"/>
              <a:t>Žádný</a:t>
            </a:r>
            <a:r>
              <a:rPr lang="en-US"/>
              <a:t> </a:t>
            </a:r>
            <a:r>
              <a:rPr lang="en-US" err="1"/>
              <a:t>režisér</a:t>
            </a:r>
            <a:r>
              <a:rPr lang="en-US"/>
              <a:t> pod 30 let </a:t>
            </a:r>
            <a:r>
              <a:rPr lang="en-US" err="1"/>
              <a:t>nerozmontoval</a:t>
            </a:r>
            <a:r>
              <a:rPr lang="en-US"/>
              <a:t> </a:t>
            </a:r>
            <a:r>
              <a:rPr lang="en-US" err="1"/>
              <a:t>starou</a:t>
            </a:r>
            <a:r>
              <a:rPr lang="en-US"/>
              <a:t> </a:t>
            </a:r>
            <a:r>
              <a:rPr lang="en-US" err="1"/>
              <a:t>stavebnici</a:t>
            </a:r>
            <a:r>
              <a:rPr lang="en-US"/>
              <a:t> </a:t>
            </a:r>
            <a:r>
              <a:rPr lang="en-US" err="1"/>
              <a:t>filmařských</a:t>
            </a:r>
            <a:r>
              <a:rPr lang="en-US"/>
              <a:t> </a:t>
            </a:r>
            <a:r>
              <a:rPr lang="en-US" err="1"/>
              <a:t>postupů</a:t>
            </a:r>
            <a:r>
              <a:rPr lang="en-US"/>
              <a:t> [Meccano-set] </a:t>
            </a:r>
            <a:r>
              <a:rPr lang="en-US" err="1"/>
              <a:t>tak</a:t>
            </a:r>
            <a:r>
              <a:rPr lang="en-US"/>
              <a:t> </a:t>
            </a:r>
            <a:r>
              <a:rPr lang="en-US" err="1"/>
              <a:t>šikovně</a:t>
            </a:r>
            <a:r>
              <a:rPr lang="en-US"/>
              <a:t> a s </a:t>
            </a:r>
            <a:r>
              <a:rPr lang="en-US" err="1"/>
              <a:t>gustem</a:t>
            </a:r>
            <a:r>
              <a:rPr lang="en-US"/>
              <a:t>. Godard </a:t>
            </a:r>
            <a:r>
              <a:rPr lang="en-US" err="1"/>
              <a:t>zahodil</a:t>
            </a:r>
            <a:r>
              <a:rPr lang="en-US"/>
              <a:t> </a:t>
            </a:r>
            <a:r>
              <a:rPr lang="en-US" err="1"/>
              <a:t>veškerá</a:t>
            </a:r>
            <a:r>
              <a:rPr lang="en-US"/>
              <a:t> </a:t>
            </a:r>
            <a:r>
              <a:rPr lang="en-US" err="1"/>
              <a:t>pravidla</a:t>
            </a:r>
            <a:r>
              <a:rPr lang="en-US"/>
              <a:t> </a:t>
            </a:r>
            <a:r>
              <a:rPr lang="en-US" err="1"/>
              <a:t>filmové</a:t>
            </a:r>
            <a:r>
              <a:rPr lang="en-US"/>
              <a:t> </a:t>
            </a:r>
            <a:r>
              <a:rPr lang="en-US" err="1"/>
              <a:t>gramatiky</a:t>
            </a:r>
            <a:r>
              <a:rPr lang="en-US"/>
              <a:t> a </a:t>
            </a:r>
            <a:r>
              <a:rPr lang="en-US" err="1"/>
              <a:t>syntaxe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smetiště</a:t>
            </a:r>
            <a:r>
              <a:rPr lang="en-US"/>
              <a:t> </a:t>
            </a:r>
            <a:r>
              <a:rPr lang="en-US" err="1"/>
              <a:t>dějin</a:t>
            </a:r>
            <a:r>
              <a:rPr lang="en-US"/>
              <a:t>.”</a:t>
            </a:r>
          </a:p>
          <a:p>
            <a:pPr lvl="1"/>
            <a:r>
              <a:rPr lang="en-GB"/>
              <a:t>Georges </a:t>
            </a:r>
            <a:r>
              <a:rPr lang="en-GB" err="1"/>
              <a:t>Sadoul</a:t>
            </a:r>
            <a:r>
              <a:rPr lang="en-GB"/>
              <a:t>, ‘</a:t>
            </a:r>
            <a:r>
              <a:rPr lang="fr-FR" i="1"/>
              <a:t>Le Quai des brumes</a:t>
            </a:r>
            <a:r>
              <a:rPr lang="fr-FR"/>
              <a:t> 1960: </a:t>
            </a:r>
            <a:r>
              <a:rPr lang="fr-FR" i="1"/>
              <a:t>A bout de souffle</a:t>
            </a:r>
            <a:r>
              <a:rPr lang="fr-FR"/>
              <a:t> by Jean-Luc Godard’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127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668AB9-54E6-F341-86B1-DB027822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U konce s dechem </a:t>
            </a:r>
            <a:br>
              <a:rPr lang="cs-CZ" dirty="0"/>
            </a:br>
            <a:r>
              <a:rPr lang="cs-CZ" dirty="0"/>
              <a:t>jako typický film nové vlny 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EEFB6A-FF0B-E045-A56C-803FFA50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404040"/>
                </a:solidFill>
              </a:rPr>
              <a:t>Nízkorozpočtový</a:t>
            </a:r>
            <a:r>
              <a:rPr lang="en-US" b="1" dirty="0">
                <a:solidFill>
                  <a:srgbClr val="404040"/>
                </a:solidFill>
              </a:rPr>
              <a:t> film / </a:t>
            </a:r>
            <a:r>
              <a:rPr lang="en-US" b="1" dirty="0" err="1">
                <a:solidFill>
                  <a:srgbClr val="404040"/>
                </a:solidFill>
              </a:rPr>
              <a:t>Malý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štáb</a:t>
            </a:r>
            <a:endParaRPr lang="en-US" b="1" dirty="0">
              <a:solidFill>
                <a:srgbClr val="404040"/>
              </a:solidFill>
            </a:endParaRPr>
          </a:p>
          <a:p>
            <a:pPr lvl="1"/>
            <a:r>
              <a:rPr lang="en-US" dirty="0">
                <a:solidFill>
                  <a:srgbClr val="404040"/>
                </a:solidFill>
              </a:rPr>
              <a:t>Georges de Beauregard – </a:t>
            </a:r>
            <a:r>
              <a:rPr lang="en-US" dirty="0" err="1">
                <a:solidFill>
                  <a:srgbClr val="404040"/>
                </a:solidFill>
              </a:rPr>
              <a:t>jeden</a:t>
            </a:r>
            <a:r>
              <a:rPr lang="en-US" dirty="0">
                <a:solidFill>
                  <a:srgbClr val="404040"/>
                </a:solidFill>
              </a:rPr>
              <a:t> z </a:t>
            </a:r>
            <a:r>
              <a:rPr lang="en-US" dirty="0" err="1">
                <a:solidFill>
                  <a:srgbClr val="404040"/>
                </a:solidFill>
              </a:rPr>
              <a:t>producentů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nové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vlny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b="1" dirty="0" err="1">
                <a:solidFill>
                  <a:srgbClr val="404040"/>
                </a:solidFill>
              </a:rPr>
              <a:t>Natáčení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přímo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na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lokacích</a:t>
            </a:r>
            <a:endParaRPr lang="en-US" b="1" dirty="0">
              <a:solidFill>
                <a:srgbClr val="404040"/>
              </a:solidFill>
            </a:endParaRPr>
          </a:p>
          <a:p>
            <a:pPr lvl="1"/>
            <a:r>
              <a:rPr lang="en-US" dirty="0">
                <a:solidFill>
                  <a:srgbClr val="404040"/>
                </a:solidFill>
              </a:rPr>
              <a:t>Raoul </a:t>
            </a:r>
            <a:r>
              <a:rPr lang="en-US" dirty="0" err="1">
                <a:solidFill>
                  <a:srgbClr val="404040"/>
                </a:solidFill>
              </a:rPr>
              <a:t>Coutard</a:t>
            </a:r>
            <a:r>
              <a:rPr lang="en-US" dirty="0">
                <a:solidFill>
                  <a:srgbClr val="404040"/>
                </a:solidFill>
              </a:rPr>
              <a:t> (</a:t>
            </a:r>
            <a:r>
              <a:rPr lang="en-US" dirty="0" err="1">
                <a:solidFill>
                  <a:srgbClr val="404040"/>
                </a:solidFill>
              </a:rPr>
              <a:t>jeden</a:t>
            </a:r>
            <a:r>
              <a:rPr lang="en-US" dirty="0">
                <a:solidFill>
                  <a:srgbClr val="404040"/>
                </a:solidFill>
              </a:rPr>
              <a:t> z </a:t>
            </a:r>
            <a:r>
              <a:rPr lang="en-US" dirty="0" err="1">
                <a:solidFill>
                  <a:srgbClr val="404040"/>
                </a:solidFill>
              </a:rPr>
              <a:t>klíčových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kameramanů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nové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vlny</a:t>
            </a:r>
            <a:r>
              <a:rPr lang="en-US" dirty="0">
                <a:solidFill>
                  <a:srgbClr val="404040"/>
                </a:solidFill>
              </a:rPr>
              <a:t>) </a:t>
            </a:r>
          </a:p>
          <a:p>
            <a:r>
              <a:rPr lang="en-US" b="1" dirty="0">
                <a:solidFill>
                  <a:srgbClr val="404040"/>
                </a:solidFill>
              </a:rPr>
              <a:t>‘</a:t>
            </a:r>
            <a:r>
              <a:rPr lang="en-US" b="1" dirty="0" err="1">
                <a:solidFill>
                  <a:srgbClr val="404040"/>
                </a:solidFill>
              </a:rPr>
              <a:t>Skript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až</a:t>
            </a:r>
            <a:r>
              <a:rPr lang="en-US" b="1" dirty="0">
                <a:solidFill>
                  <a:srgbClr val="404040"/>
                </a:solidFill>
              </a:rPr>
              <a:t> v </a:t>
            </a:r>
            <a:r>
              <a:rPr lang="en-US" b="1" dirty="0" err="1">
                <a:solidFill>
                  <a:srgbClr val="404040"/>
                </a:solidFill>
              </a:rPr>
              <a:t>rámci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akce</a:t>
            </a:r>
            <a:r>
              <a:rPr lang="en-US" b="1" dirty="0">
                <a:solidFill>
                  <a:srgbClr val="404040"/>
                </a:solidFill>
              </a:rPr>
              <a:t>’</a:t>
            </a:r>
            <a:r>
              <a:rPr lang="en-US" dirty="0">
                <a:solidFill>
                  <a:srgbClr val="404040"/>
                </a:solidFill>
              </a:rPr>
              <a:t> (Michel Marie)</a:t>
            </a:r>
          </a:p>
          <a:p>
            <a:pPr lvl="1"/>
            <a:r>
              <a:rPr lang="en-US" dirty="0" err="1">
                <a:solidFill>
                  <a:srgbClr val="404040"/>
                </a:solidFill>
              </a:rPr>
              <a:t>Týmový</a:t>
            </a:r>
            <a:r>
              <a:rPr lang="en-US" dirty="0">
                <a:solidFill>
                  <a:srgbClr val="404040"/>
                </a:solidFill>
              </a:rPr>
              <a:t> film (Truffaut/</a:t>
            </a:r>
            <a:r>
              <a:rPr lang="en-US" dirty="0" err="1">
                <a:solidFill>
                  <a:srgbClr val="404040"/>
                </a:solidFill>
              </a:rPr>
              <a:t>Chabrol</a:t>
            </a:r>
            <a:r>
              <a:rPr lang="en-US" dirty="0">
                <a:solidFill>
                  <a:srgbClr val="404040"/>
                </a:solidFill>
              </a:rPr>
              <a:t>)</a:t>
            </a:r>
          </a:p>
          <a:p>
            <a:r>
              <a:rPr lang="cs-CZ" b="1" dirty="0">
                <a:solidFill>
                  <a:srgbClr val="404040"/>
                </a:solidFill>
              </a:rPr>
              <a:t>Improvizace</a:t>
            </a:r>
          </a:p>
        </p:txBody>
      </p:sp>
    </p:spTree>
    <p:extLst>
      <p:ext uri="{BB962C8B-B14F-4D97-AF65-F5344CB8AC3E}">
        <p14:creationId xmlns:p14="http://schemas.microsoft.com/office/powerpoint/2010/main" val="722290476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629</Words>
  <Application>Microsoft Macintosh PowerPoint</Application>
  <PresentationFormat>Širokoúhlá obrazovka</PresentationFormat>
  <Paragraphs>88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Gill Sans MT</vt:lpstr>
      <vt:lpstr>Balík</vt:lpstr>
      <vt:lpstr>Francouzská kinematografie od roku 1959 do současnosti</vt:lpstr>
      <vt:lpstr>Prezentace aplikace PowerPoint</vt:lpstr>
      <vt:lpstr>Jean luc godard * 1930</vt:lpstr>
      <vt:lpstr>Prezentace aplikace PowerPoint</vt:lpstr>
      <vt:lpstr>JLG jako auteurská star</vt:lpstr>
      <vt:lpstr>Cameo role</vt:lpstr>
      <vt:lpstr>Prezentace aplikace PowerPoint</vt:lpstr>
      <vt:lpstr>U konce s dechem jako „revoluce“</vt:lpstr>
      <vt:lpstr>U konce s dechem  jako typický film nové vlny 1)</vt:lpstr>
      <vt:lpstr>Prezentace aplikace PowerPoint</vt:lpstr>
      <vt:lpstr>Prezentace aplikace PowerPoint</vt:lpstr>
      <vt:lpstr>U konce s dechem  jako typický film nové vlny 2)</vt:lpstr>
      <vt:lpstr>Jump cut</vt:lpstr>
      <vt:lpstr>Jean-paul Belmondo  jako michel poiccard  &gt;&gt; nové hvězdy, nové herectví</vt:lpstr>
      <vt:lpstr>Prezentace aplikace PowerPoint</vt:lpstr>
      <vt:lpstr>Béčková kinematografie a žánr filmu noir</vt:lpstr>
      <vt:lpstr>Prezentace aplikace PowerPoint</vt:lpstr>
      <vt:lpstr>Prezentace aplikace PowerPoint</vt:lpstr>
      <vt:lpstr>Prezentace aplikace PowerPoint</vt:lpstr>
      <vt:lpstr>Kameraman a scenárista ohrožené profese?</vt:lpstr>
      <vt:lpstr>kameraman</vt:lpstr>
      <vt:lpstr>Prezentace aplikace PowerPoint</vt:lpstr>
      <vt:lpstr>Prezentace aplikace PowerPoint</vt:lpstr>
      <vt:lpstr>Eric rohmer 1920–2010 </vt:lpstr>
      <vt:lpstr>Rohmer jako autor</vt:lpstr>
      <vt:lpstr>Znamení lva (1962)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Francouzská kinematografie od roku 1959 do současnosti</dc:title>
  <dc:creator>Šárka Gmiterková</dc:creator>
  <cp:lastModifiedBy>Šárka Gmiterková</cp:lastModifiedBy>
  <cp:revision>5</cp:revision>
  <dcterms:created xsi:type="dcterms:W3CDTF">2019-03-06T18:40:03Z</dcterms:created>
  <dcterms:modified xsi:type="dcterms:W3CDTF">2019-03-13T09:40:11Z</dcterms:modified>
</cp:coreProperties>
</file>