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5"/>
  </p:normalViewPr>
  <p:slideViewPr>
    <p:cSldViewPr snapToGrid="0" snapToObjects="1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C3EF8-8CE9-40AB-8116-FAFC80A5BE19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60D1045C-BEB6-42CB-ADF3-537A08C453F3}">
      <dgm:prSet/>
      <dgm:spPr/>
      <dgm:t>
        <a:bodyPr/>
        <a:lstStyle/>
        <a:p>
          <a:r>
            <a:rPr lang="cs-CZ" b="1"/>
            <a:t>18. 4. </a:t>
          </a:r>
          <a:r>
            <a:rPr lang="cs-CZ"/>
            <a:t>– přednáška včetně videotime je zrušena </a:t>
          </a:r>
          <a:endParaRPr lang="en-US"/>
        </a:p>
      </dgm:t>
    </dgm:pt>
    <dgm:pt modelId="{E3EEC6D9-F430-4AF9-A928-A21743FD48BB}" type="parTrans" cxnId="{27819FEC-E207-4C3C-B3A7-F5BB26192648}">
      <dgm:prSet/>
      <dgm:spPr/>
      <dgm:t>
        <a:bodyPr/>
        <a:lstStyle/>
        <a:p>
          <a:endParaRPr lang="en-US"/>
        </a:p>
      </dgm:t>
    </dgm:pt>
    <dgm:pt modelId="{055A3B3D-2582-41D8-868A-67D2DCE91CD0}" type="sibTrans" cxnId="{27819FEC-E207-4C3C-B3A7-F5BB26192648}">
      <dgm:prSet/>
      <dgm:spPr/>
      <dgm:t>
        <a:bodyPr/>
        <a:lstStyle/>
        <a:p>
          <a:endParaRPr lang="en-US"/>
        </a:p>
      </dgm:t>
    </dgm:pt>
    <dgm:pt modelId="{9560CDE6-C7A5-4FCA-BF9A-D13F373385FC}">
      <dgm:prSet/>
      <dgm:spPr/>
      <dgm:t>
        <a:bodyPr/>
        <a:lstStyle/>
        <a:p>
          <a:r>
            <a:rPr lang="cs-CZ"/>
            <a:t>Navzdory informacím v rozvrhu se přednášky dne </a:t>
          </a:r>
          <a:r>
            <a:rPr lang="cs-CZ" b="1"/>
            <a:t>2. a 9. 5. konají</a:t>
          </a:r>
          <a:r>
            <a:rPr lang="cs-CZ"/>
            <a:t>! </a:t>
          </a:r>
          <a:endParaRPr lang="en-US"/>
        </a:p>
      </dgm:t>
    </dgm:pt>
    <dgm:pt modelId="{7545FA13-33BA-4038-831B-C4223A4AB918}" type="parTrans" cxnId="{15944F5B-E185-419E-BD25-F66A8617216E}">
      <dgm:prSet/>
      <dgm:spPr/>
      <dgm:t>
        <a:bodyPr/>
        <a:lstStyle/>
        <a:p>
          <a:endParaRPr lang="en-US"/>
        </a:p>
      </dgm:t>
    </dgm:pt>
    <dgm:pt modelId="{559ACE46-1995-49C6-B5BA-A88EBF06CE01}" type="sibTrans" cxnId="{15944F5B-E185-419E-BD25-F66A8617216E}">
      <dgm:prSet/>
      <dgm:spPr/>
      <dgm:t>
        <a:bodyPr/>
        <a:lstStyle/>
        <a:p>
          <a:endParaRPr lang="en-US"/>
        </a:p>
      </dgm:t>
    </dgm:pt>
    <dgm:pt modelId="{A8B6803A-7810-9F4F-80F8-249976EB1380}" type="pres">
      <dgm:prSet presAssocID="{C37C3EF8-8CE9-40AB-8116-FAFC80A5BE19}" presName="linear" presStyleCnt="0">
        <dgm:presLayoutVars>
          <dgm:animLvl val="lvl"/>
          <dgm:resizeHandles val="exact"/>
        </dgm:presLayoutVars>
      </dgm:prSet>
      <dgm:spPr/>
    </dgm:pt>
    <dgm:pt modelId="{1287C7A7-1617-3B45-9CAE-8B064E52E121}" type="pres">
      <dgm:prSet presAssocID="{60D1045C-BEB6-42CB-ADF3-537A08C453F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AE964F0-DB53-4047-9774-65D5F1F61717}" type="pres">
      <dgm:prSet presAssocID="{055A3B3D-2582-41D8-868A-67D2DCE91CD0}" presName="spacer" presStyleCnt="0"/>
      <dgm:spPr/>
    </dgm:pt>
    <dgm:pt modelId="{11CF9A82-61C4-5640-9B91-BF81587CEE21}" type="pres">
      <dgm:prSet presAssocID="{9560CDE6-C7A5-4FCA-BF9A-D13F373385F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D2BC654-0896-CE48-9332-79B241DF5A2F}" type="presOf" srcId="{60D1045C-BEB6-42CB-ADF3-537A08C453F3}" destId="{1287C7A7-1617-3B45-9CAE-8B064E52E121}" srcOrd="0" destOrd="0" presId="urn:microsoft.com/office/officeart/2005/8/layout/vList2"/>
    <dgm:cxn modelId="{15944F5B-E185-419E-BD25-F66A8617216E}" srcId="{C37C3EF8-8CE9-40AB-8116-FAFC80A5BE19}" destId="{9560CDE6-C7A5-4FCA-BF9A-D13F373385FC}" srcOrd="1" destOrd="0" parTransId="{7545FA13-33BA-4038-831B-C4223A4AB918}" sibTransId="{559ACE46-1995-49C6-B5BA-A88EBF06CE01}"/>
    <dgm:cxn modelId="{A705965D-C6CF-8F4E-A80B-B98166767B33}" type="presOf" srcId="{9560CDE6-C7A5-4FCA-BF9A-D13F373385FC}" destId="{11CF9A82-61C4-5640-9B91-BF81587CEE21}" srcOrd="0" destOrd="0" presId="urn:microsoft.com/office/officeart/2005/8/layout/vList2"/>
    <dgm:cxn modelId="{27819FEC-E207-4C3C-B3A7-F5BB26192648}" srcId="{C37C3EF8-8CE9-40AB-8116-FAFC80A5BE19}" destId="{60D1045C-BEB6-42CB-ADF3-537A08C453F3}" srcOrd="0" destOrd="0" parTransId="{E3EEC6D9-F430-4AF9-A928-A21743FD48BB}" sibTransId="{055A3B3D-2582-41D8-868A-67D2DCE91CD0}"/>
    <dgm:cxn modelId="{0F295EF8-943F-3246-A7F6-E60B0443431B}" type="presOf" srcId="{C37C3EF8-8CE9-40AB-8116-FAFC80A5BE19}" destId="{A8B6803A-7810-9F4F-80F8-249976EB1380}" srcOrd="0" destOrd="0" presId="urn:microsoft.com/office/officeart/2005/8/layout/vList2"/>
    <dgm:cxn modelId="{A9E8A511-5D9E-624B-BFF5-553EBDDB25E2}" type="presParOf" srcId="{A8B6803A-7810-9F4F-80F8-249976EB1380}" destId="{1287C7A7-1617-3B45-9CAE-8B064E52E121}" srcOrd="0" destOrd="0" presId="urn:microsoft.com/office/officeart/2005/8/layout/vList2"/>
    <dgm:cxn modelId="{1CA381C8-6115-EB4D-ACE9-46E2C64E7340}" type="presParOf" srcId="{A8B6803A-7810-9F4F-80F8-249976EB1380}" destId="{DAE964F0-DB53-4047-9774-65D5F1F61717}" srcOrd="1" destOrd="0" presId="urn:microsoft.com/office/officeart/2005/8/layout/vList2"/>
    <dgm:cxn modelId="{341EC879-A208-6044-8488-23A10045074C}" type="presParOf" srcId="{A8B6803A-7810-9F4F-80F8-249976EB1380}" destId="{11CF9A82-61C4-5640-9B91-BF81587CEE2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7C7A7-1617-3B45-9CAE-8B064E52E121}">
      <dsp:nvSpPr>
        <dsp:cNvPr id="0" name=""/>
        <dsp:cNvSpPr/>
      </dsp:nvSpPr>
      <dsp:spPr>
        <a:xfrm>
          <a:off x="0" y="150285"/>
          <a:ext cx="6151562" cy="24218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600" b="1" kern="1200"/>
            <a:t>18. 4. </a:t>
          </a:r>
          <a:r>
            <a:rPr lang="cs-CZ" sz="4600" kern="1200"/>
            <a:t>– přednáška včetně videotime je zrušena </a:t>
          </a:r>
          <a:endParaRPr lang="en-US" sz="4600" kern="1200"/>
        </a:p>
      </dsp:txBody>
      <dsp:txXfrm>
        <a:off x="118227" y="268512"/>
        <a:ext cx="5915108" cy="2185445"/>
      </dsp:txXfrm>
    </dsp:sp>
    <dsp:sp modelId="{11CF9A82-61C4-5640-9B91-BF81587CEE21}">
      <dsp:nvSpPr>
        <dsp:cNvPr id="0" name=""/>
        <dsp:cNvSpPr/>
      </dsp:nvSpPr>
      <dsp:spPr>
        <a:xfrm>
          <a:off x="0" y="2704665"/>
          <a:ext cx="6151562" cy="24218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600" kern="1200"/>
            <a:t>Navzdory informacím v rozvrhu se přednášky dne </a:t>
          </a:r>
          <a:r>
            <a:rPr lang="cs-CZ" sz="4600" b="1" kern="1200"/>
            <a:t>2. a 9. 5. konají</a:t>
          </a:r>
          <a:r>
            <a:rPr lang="cs-CZ" sz="4600" kern="1200"/>
            <a:t>! </a:t>
          </a:r>
          <a:endParaRPr lang="en-US" sz="4600" kern="1200"/>
        </a:p>
      </dsp:txBody>
      <dsp:txXfrm>
        <a:off x="118227" y="2822892"/>
        <a:ext cx="5915108" cy="2185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7F5C93-5FD3-0C4A-95D0-7C5D0217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accent1"/>
          </a:solidFill>
          <a:ln w="190500" cmpd="thinThick">
            <a:solidFill>
              <a:schemeClr val="accent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Francouzská kinematografie od roku 1959 do současnosti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A0EE32-A196-4242-BC08-9765D4925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4352544"/>
            <a:ext cx="6801612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FAV334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21. 3. 2019</a:t>
            </a:r>
          </a:p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Mgr. Šárka Gmiterková, Ph. D. </a:t>
            </a:r>
          </a:p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66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noviny, budova, exteriér&#10;&#10;Popis byl vytvořen automaticky">
            <a:extLst>
              <a:ext uri="{FF2B5EF4-FFF2-40B4-BE49-F238E27FC236}">
                <a16:creationId xmlns:a16="http://schemas.microsoft.com/office/drawing/2014/main" id="{518BDD46-4C8D-0845-9342-CBB790AC5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9" r="-1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3" name="Obrázek 2" descr="Obsah obrázku budova, interiér, zeď, muž&#10;&#10;Popis byl vytvořen automaticky">
            <a:extLst>
              <a:ext uri="{FF2B5EF4-FFF2-40B4-BE49-F238E27FC236}">
                <a16:creationId xmlns:a16="http://schemas.microsoft.com/office/drawing/2014/main" id="{DB9810DF-B101-AB41-A85C-8BDCEED3D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8" b="-1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0326EC71-2F93-49F2-8A52-B5E037F8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60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3CA037-B343-40C1-893A-BB3C58EB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3978237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4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ABA24D-ECE3-5848-A3FF-6FB5A4C4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err="1"/>
              <a:t>Mužský</a:t>
            </a:r>
            <a:r>
              <a:rPr lang="en-US" dirty="0"/>
              <a:t> </a:t>
            </a:r>
            <a:r>
              <a:rPr lang="en-US" dirty="0" err="1"/>
              <a:t>hrdina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i="1" dirty="0" err="1"/>
              <a:t>flâneur</a:t>
            </a:r>
            <a:br>
              <a:rPr lang="en-US" i="1" dirty="0"/>
            </a:br>
            <a:r>
              <a:rPr lang="en-US" dirty="0"/>
              <a:t>(</a:t>
            </a:r>
            <a:r>
              <a:rPr lang="en-US" i="1" dirty="0" err="1"/>
              <a:t>flâner</a:t>
            </a:r>
            <a:r>
              <a:rPr lang="en-US" dirty="0"/>
              <a:t> = </a:t>
            </a:r>
            <a:r>
              <a:rPr lang="en-US" dirty="0" err="1"/>
              <a:t>toulat</a:t>
            </a:r>
            <a:r>
              <a:rPr lang="en-US" dirty="0"/>
              <a:t> se, </a:t>
            </a:r>
            <a:r>
              <a:rPr lang="en-US" dirty="0" err="1"/>
              <a:t>bloumat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B1211B-FE4E-6D45-B93C-18A4EF188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 u="sng" dirty="0" err="1"/>
              <a:t>Definice</a:t>
            </a:r>
            <a:r>
              <a:rPr lang="en-US" dirty="0"/>
              <a:t> :  </a:t>
            </a:r>
            <a:r>
              <a:rPr lang="en-US" dirty="0" err="1"/>
              <a:t>Muž</a:t>
            </a:r>
            <a:r>
              <a:rPr lang="en-US" dirty="0"/>
              <a:t> </a:t>
            </a:r>
            <a:r>
              <a:rPr lang="en-US" dirty="0" err="1"/>
              <a:t>toulající</a:t>
            </a:r>
            <a:r>
              <a:rPr lang="en-US" dirty="0"/>
              <a:t> se </a:t>
            </a:r>
            <a:r>
              <a:rPr lang="en-US" dirty="0" err="1"/>
              <a:t>městskými</a:t>
            </a:r>
            <a:r>
              <a:rPr lang="en-US" dirty="0"/>
              <a:t> </a:t>
            </a:r>
            <a:r>
              <a:rPr lang="en-US" dirty="0" err="1"/>
              <a:t>ulicemi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patří</a:t>
            </a:r>
            <a:r>
              <a:rPr lang="en-US" dirty="0"/>
              <a:t> </a:t>
            </a:r>
            <a:r>
              <a:rPr lang="en-US" dirty="0" err="1"/>
              <a:t>davu</a:t>
            </a:r>
            <a:r>
              <a:rPr lang="en-US" dirty="0"/>
              <a:t> (Baudelaire)</a:t>
            </a:r>
          </a:p>
          <a:p>
            <a:pPr marL="742950" lvl="1" indent="-285750"/>
            <a:r>
              <a:rPr lang="en-US" dirty="0" err="1"/>
              <a:t>Zásadní</a:t>
            </a:r>
            <a:r>
              <a:rPr lang="en-US" dirty="0"/>
              <a:t> </a:t>
            </a:r>
            <a:r>
              <a:rPr lang="en-US" dirty="0" err="1"/>
              <a:t>postava</a:t>
            </a:r>
            <a:r>
              <a:rPr lang="en-US" dirty="0"/>
              <a:t> 19. </a:t>
            </a:r>
            <a:r>
              <a:rPr lang="en-US" dirty="0" err="1"/>
              <a:t>století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přichází</a:t>
            </a:r>
            <a:r>
              <a:rPr lang="en-US" dirty="0"/>
              <a:t> se </a:t>
            </a:r>
            <a:r>
              <a:rPr lang="en-US" dirty="0" err="1"/>
              <a:t>zrodem</a:t>
            </a:r>
            <a:r>
              <a:rPr lang="en-US" dirty="0"/>
              <a:t> modern </a:t>
            </a:r>
            <a:r>
              <a:rPr lang="en-US" dirty="0" err="1"/>
              <a:t>éry</a:t>
            </a:r>
            <a:r>
              <a:rPr lang="en-US" dirty="0"/>
              <a:t> &gt;&gt; </a:t>
            </a:r>
            <a:r>
              <a:rPr lang="en-US" dirty="0" err="1"/>
              <a:t>buržoazní</a:t>
            </a:r>
            <a:r>
              <a:rPr lang="en-US" dirty="0"/>
              <a:t> dandy,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pozoruje</a:t>
            </a:r>
            <a:r>
              <a:rPr lang="en-US" dirty="0"/>
              <a:t> </a:t>
            </a:r>
            <a:r>
              <a:rPr lang="en-US" dirty="0" err="1"/>
              <a:t>městský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, ale </a:t>
            </a:r>
            <a:r>
              <a:rPr lang="en-US" dirty="0" err="1"/>
              <a:t>také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něm</a:t>
            </a:r>
            <a:r>
              <a:rPr lang="en-US" dirty="0"/>
              <a:t> </a:t>
            </a:r>
            <a:r>
              <a:rPr lang="en-US" dirty="0" err="1"/>
              <a:t>podílí</a:t>
            </a:r>
            <a:endParaRPr lang="en-US" dirty="0"/>
          </a:p>
          <a:p>
            <a:pPr marL="514350" indent="-285750"/>
            <a:r>
              <a:rPr lang="en-US" dirty="0" err="1"/>
              <a:t>Dva</a:t>
            </a:r>
            <a:r>
              <a:rPr lang="en-US" dirty="0"/>
              <a:t> “</a:t>
            </a:r>
            <a:r>
              <a:rPr lang="en-US" dirty="0" err="1"/>
              <a:t>flaneuři</a:t>
            </a:r>
            <a:r>
              <a:rPr lang="en-US" dirty="0"/>
              <a:t>”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filmech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pPr marL="971550" lvl="2" indent="-285750"/>
            <a:r>
              <a:rPr lang="en-US" dirty="0"/>
              <a:t>Pierre </a:t>
            </a:r>
            <a:r>
              <a:rPr lang="en-US" dirty="0" err="1"/>
              <a:t>Wesserlin</a:t>
            </a:r>
            <a:r>
              <a:rPr lang="en-US" dirty="0"/>
              <a:t> (</a:t>
            </a:r>
            <a:r>
              <a:rPr lang="en-US" i="1" dirty="0" err="1"/>
              <a:t>Znamení</a:t>
            </a:r>
            <a:r>
              <a:rPr lang="en-US" i="1" dirty="0"/>
              <a:t> </a:t>
            </a:r>
            <a:r>
              <a:rPr lang="en-US" i="1" dirty="0" err="1"/>
              <a:t>lva</a:t>
            </a:r>
            <a:r>
              <a:rPr lang="en-US" dirty="0"/>
              <a:t>)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nedobrovolný</a:t>
            </a:r>
            <a:r>
              <a:rPr lang="en-US" dirty="0"/>
              <a:t> flaneur</a:t>
            </a:r>
          </a:p>
          <a:p>
            <a:pPr marL="971550" lvl="2" indent="-285750"/>
            <a:r>
              <a:rPr lang="en-US" dirty="0"/>
              <a:t>Cleo (</a:t>
            </a:r>
            <a:r>
              <a:rPr lang="en-US" i="1" dirty="0"/>
              <a:t>Cleo od 5 do 7</a:t>
            </a:r>
            <a:r>
              <a:rPr lang="en-US" dirty="0"/>
              <a:t>)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ženská</a:t>
            </a:r>
            <a:r>
              <a:rPr lang="en-US" dirty="0"/>
              <a:t> </a:t>
            </a:r>
            <a:r>
              <a:rPr lang="en-US" dirty="0" err="1"/>
              <a:t>verze</a:t>
            </a:r>
            <a:r>
              <a:rPr lang="en-US" dirty="0"/>
              <a:t> </a:t>
            </a:r>
            <a:r>
              <a:rPr lang="en-US" dirty="0" err="1"/>
              <a:t>flaneura</a:t>
            </a:r>
            <a:r>
              <a:rPr lang="en-US" dirty="0"/>
              <a:t> &gt;&gt; </a:t>
            </a:r>
            <a:r>
              <a:rPr lang="en-US" dirty="0" err="1"/>
              <a:t>flaneuse</a:t>
            </a:r>
            <a:r>
              <a:rPr lang="en-US" dirty="0"/>
              <a:t>?</a:t>
            </a:r>
          </a:p>
          <a:p>
            <a:pPr lvl="1" indent="0">
              <a:buNone/>
            </a:pPr>
            <a:endParaRPr lang="en-US" dirty="0"/>
          </a:p>
          <a:p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9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banlieue Nanterre.tiff">
            <a:extLst>
              <a:ext uri="{FF2B5EF4-FFF2-40B4-BE49-F238E27FC236}">
                <a16:creationId xmlns:a16="http://schemas.microsoft.com/office/drawing/2014/main" id="{E5D7518E-4FE7-F74C-8333-5DC200A5B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r="-2" b="20103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Content Placeholder 7" descr="Screen Shot 2015-02-23 at 13.41.46.png">
            <a:extLst>
              <a:ext uri="{FF2B5EF4-FFF2-40B4-BE49-F238E27FC236}">
                <a16:creationId xmlns:a16="http://schemas.microsoft.com/office/drawing/2014/main" id="{5B66AC5E-E344-B54A-AB2A-BC7A21AA5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 r="-3" b="18232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Content Placeholder 3" descr="man in city 1.tiff">
            <a:extLst>
              <a:ext uri="{FF2B5EF4-FFF2-40B4-BE49-F238E27FC236}">
                <a16:creationId xmlns:a16="http://schemas.microsoft.com/office/drawing/2014/main" id="{40BF7F10-8A49-3D4D-A408-D5764B0AC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Content Placeholder 3" descr="3595-le-signe-du-lion.jpg">
            <a:extLst>
              <a:ext uri="{FF2B5EF4-FFF2-40B4-BE49-F238E27FC236}">
                <a16:creationId xmlns:a16="http://schemas.microsoft.com/office/drawing/2014/main" id="{BDD3C3EF-A315-F647-848E-D144CD2D7E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r="-2" b="19159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036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170639-55BD-074A-B42D-75865330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i="1" dirty="0" err="1">
                <a:solidFill>
                  <a:schemeClr val="bg1"/>
                </a:solidFill>
              </a:rPr>
              <a:t>Štěstí</a:t>
            </a:r>
            <a:r>
              <a:rPr lang="en-US" sz="2800" dirty="0">
                <a:solidFill>
                  <a:schemeClr val="bg1"/>
                </a:solidFill>
              </a:rPr>
              <a:t> (1965)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7AAD73-D9CE-4C46-91E0-A1A59E8B0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Nejvíc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dezinterpretovaný</a:t>
            </a:r>
            <a:r>
              <a:rPr lang="en-US" dirty="0">
                <a:solidFill>
                  <a:schemeClr val="bg1"/>
                </a:solidFill>
              </a:rPr>
              <a:t> film Agnes </a:t>
            </a:r>
            <a:r>
              <a:rPr lang="en-US" dirty="0" err="1">
                <a:solidFill>
                  <a:schemeClr val="bg1"/>
                </a:solidFill>
              </a:rPr>
              <a:t>Vardové</a:t>
            </a:r>
            <a:r>
              <a:rPr lang="en-US" dirty="0">
                <a:solidFill>
                  <a:schemeClr val="bg1"/>
                </a:solidFill>
              </a:rPr>
              <a:t> &gt;&gt; </a:t>
            </a:r>
            <a:r>
              <a:rPr lang="en-US" dirty="0" err="1">
                <a:solidFill>
                  <a:schemeClr val="bg1"/>
                </a:solidFill>
              </a:rPr>
              <a:t>sentimentální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selanka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oslavující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patriarchální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rodinné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štěstí</a:t>
            </a:r>
            <a:r>
              <a:rPr lang="en-US" dirty="0">
                <a:solidFill>
                  <a:schemeClr val="bg1"/>
                </a:solidFill>
              </a:rPr>
              <a:t> X </a:t>
            </a:r>
            <a:r>
              <a:rPr lang="en-US" dirty="0" err="1">
                <a:solidFill>
                  <a:schemeClr val="bg1"/>
                </a:solidFill>
              </a:rPr>
              <a:t>krutě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ironický</a:t>
            </a:r>
            <a:r>
              <a:rPr lang="en-US" dirty="0">
                <a:solidFill>
                  <a:schemeClr val="bg1"/>
                </a:solidFill>
              </a:rPr>
              <a:t> film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Ironie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přítomná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dialozích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cyklické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struktuře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příběhu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vizuální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rovině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velmi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subtilní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zpochybňování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tradičního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ideálu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ženy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hlavně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matky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domácnosti</a:t>
            </a:r>
            <a:endParaRPr lang="en-US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/>
              <a:t>skryté politikum každodenního života – dělba práce v domácnosti, hledání osobního naplnění v redukci vlastního života na péči o druhé </a:t>
            </a:r>
            <a:endParaRPr lang="en-US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08CE9585-9E54-CE47-8444-90E6B277AD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4013"/>
          <a:stretch/>
        </p:blipFill>
        <p:spPr>
          <a:xfrm>
            <a:off x="6586093" y="643467"/>
            <a:ext cx="3674108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62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tráva, strom, muž&#10;&#10;Popis byl vytvořen automaticky">
            <a:extLst>
              <a:ext uri="{FF2B5EF4-FFF2-40B4-BE49-F238E27FC236}">
                <a16:creationId xmlns:a16="http://schemas.microsoft.com/office/drawing/2014/main" id="{A1E7054F-6343-3744-B3FF-7A1C82529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" r="-1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6" name="Obrázek 5" descr="Obsah obrázku rostlina, květina, váza, stůl&#10;&#10;Popis byl vytvořen automaticky">
            <a:extLst>
              <a:ext uri="{FF2B5EF4-FFF2-40B4-BE49-F238E27FC236}">
                <a16:creationId xmlns:a16="http://schemas.microsoft.com/office/drawing/2014/main" id="{746C7E2A-50BF-F342-A78B-FF92017C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4" r="1" b="1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26EC71-2F93-49F2-8A52-B5E037F8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60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3CA037-B343-40C1-893A-BB3C58EB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3978237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08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interiér, osoba, zeď, kniha&#10;&#10;Popis byl vytvořen automaticky">
            <a:extLst>
              <a:ext uri="{FF2B5EF4-FFF2-40B4-BE49-F238E27FC236}">
                <a16:creationId xmlns:a16="http://schemas.microsoft.com/office/drawing/2014/main" id="{BAC3CC3C-D351-314F-AFC9-E13C5F849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6" r="-3" b="9779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7" name="Obrázek 6" descr="Obsah obrázku osoba, šicí stroj, interiér, spotřebič&#10;&#10;Popis byl vytvořen automaticky">
            <a:extLst>
              <a:ext uri="{FF2B5EF4-FFF2-40B4-BE49-F238E27FC236}">
                <a16:creationId xmlns:a16="http://schemas.microsoft.com/office/drawing/2014/main" id="{5E8C8D1E-A497-3547-A485-FF495467F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29" r="-3" b="1566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3" name="Obrázek 2" descr="Obsah obrázku osoba, interiér, zeď&#10;&#10;Popis byl vytvořen automaticky">
            <a:extLst>
              <a:ext uri="{FF2B5EF4-FFF2-40B4-BE49-F238E27FC236}">
                <a16:creationId xmlns:a16="http://schemas.microsoft.com/office/drawing/2014/main" id="{1402CC39-01CC-EF4B-A993-5BE53F279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97" r="-3" b="4694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Obrázek 4" descr="Obsah obrázku osoba, muž, interiér&#10;&#10;Popis byl vytvořen automaticky">
            <a:extLst>
              <a:ext uri="{FF2B5EF4-FFF2-40B4-BE49-F238E27FC236}">
                <a16:creationId xmlns:a16="http://schemas.microsoft.com/office/drawing/2014/main" id="{EB1A6DF8-8426-D74C-A313-D96C260EB3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7086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97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zeď, muž&#10;&#10;Popis byl vytvořen automaticky">
            <a:extLst>
              <a:ext uri="{FF2B5EF4-FFF2-40B4-BE49-F238E27FC236}">
                <a16:creationId xmlns:a16="http://schemas.microsoft.com/office/drawing/2014/main" id="{013EC6A9-E38D-814D-A2A6-FDE3B46A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26" y="643467"/>
            <a:ext cx="4069147" cy="254321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interiér, osoba, zeď&#10;&#10;Popis byl vytvořen automaticky">
            <a:extLst>
              <a:ext uri="{FF2B5EF4-FFF2-40B4-BE49-F238E27FC236}">
                <a16:creationId xmlns:a16="http://schemas.microsoft.com/office/drawing/2014/main" id="{C15A2B95-1536-D846-8732-083CE2599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212" y="643467"/>
            <a:ext cx="4069147" cy="254321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Obsah obrázku osoba, interiér, jídlo, mladý&#10;&#10;Popis byl vytvořen automaticky">
            <a:extLst>
              <a:ext uri="{FF2B5EF4-FFF2-40B4-BE49-F238E27FC236}">
                <a16:creationId xmlns:a16="http://schemas.microsoft.com/office/drawing/2014/main" id="{B01CC2EF-11F5-9D46-996E-E80AD7034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437" y="3671316"/>
            <a:ext cx="3327924" cy="2545862"/>
          </a:xfrm>
          <a:prstGeom prst="rect">
            <a:avLst/>
          </a:prstGeom>
        </p:spPr>
      </p:pic>
      <p:pic>
        <p:nvPicPr>
          <p:cNvPr id="5" name="Obrázek 4" descr="Obsah obrázku osoba, interiér, stůl&#10;&#10;Popis byl vytvořen automaticky">
            <a:extLst>
              <a:ext uri="{FF2B5EF4-FFF2-40B4-BE49-F238E27FC236}">
                <a16:creationId xmlns:a16="http://schemas.microsoft.com/office/drawing/2014/main" id="{B975EF06-CD67-2844-9A08-C2110DB0B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864" y="3671316"/>
            <a:ext cx="3039843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2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69EB52-F079-A941-86A7-42548F06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cs-CZ" sz="2600"/>
              <a:t>Informace k organizaci kurzu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C4F829A-6CD3-4C5E-8E36-DC6A2AC5E5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665140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6226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54DAE1-0709-6840-A0A5-1CAD8F33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/>
              <a:t>Agnes </a:t>
            </a:r>
            <a:r>
              <a:rPr lang="en-US" sz="2000" dirty="0" err="1"/>
              <a:t>varda</a:t>
            </a:r>
            <a:br>
              <a:rPr lang="en-US" sz="2000" dirty="0"/>
            </a:br>
            <a:r>
              <a:rPr lang="en-US" sz="2000" dirty="0"/>
              <a:t>(1928)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17972AE-5DAB-354B-AB01-7A2BB9AEE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0" y="2640692"/>
            <a:ext cx="3044952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- „Matka nové vlny“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Mýtus o neznalé filmařce – začátečnici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- „Tři životy </a:t>
            </a:r>
            <a:r>
              <a:rPr lang="cs-CZ" dirty="0" err="1">
                <a:solidFill>
                  <a:schemeClr val="tx1"/>
                </a:solidFill>
              </a:rPr>
              <a:t>Agnes</a:t>
            </a:r>
            <a:r>
              <a:rPr lang="cs-CZ" dirty="0">
                <a:solidFill>
                  <a:schemeClr val="tx1"/>
                </a:solidFill>
              </a:rPr>
              <a:t>“ – jako fotografka, jako filmařka, jako multimediální umělkyně &gt;&gt; všechny tyto aspekty se v její tvorbě harmonicky snoubí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Subtilní, nenápadná </a:t>
            </a:r>
            <a:r>
              <a:rPr lang="cs-CZ" sz="1600" dirty="0" err="1">
                <a:solidFill>
                  <a:schemeClr val="tx1"/>
                </a:solidFill>
              </a:rPr>
              <a:t>intermedialita</a:t>
            </a:r>
            <a:r>
              <a:rPr lang="cs-CZ" sz="1600" dirty="0">
                <a:solidFill>
                  <a:schemeClr val="tx1"/>
                </a:solidFill>
              </a:rPr>
              <a:t> a politická angažovanost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Zástupný symbol obrázku 7" descr="Obsah obrázku osoba, počítač, muž, držení&#10;&#10;Popis byl vytvořen automaticky">
            <a:extLst>
              <a:ext uri="{FF2B5EF4-FFF2-40B4-BE49-F238E27FC236}">
                <a16:creationId xmlns:a16="http://schemas.microsoft.com/office/drawing/2014/main" id="{860DC498-4D16-0A4C-8901-D809CF853A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117" r="22355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8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C5C0C-9521-BE46-A76E-1083CCB0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i="1" dirty="0" err="1"/>
              <a:t>Všichni</a:t>
            </a:r>
            <a:r>
              <a:rPr lang="en-US" sz="2000" i="1" dirty="0"/>
              <a:t> </a:t>
            </a:r>
            <a:r>
              <a:rPr lang="en-US" sz="2000" i="1" dirty="0" err="1"/>
              <a:t>možní</a:t>
            </a:r>
            <a:r>
              <a:rPr lang="en-US" sz="2000" i="1" dirty="0"/>
              <a:t> </a:t>
            </a:r>
            <a:r>
              <a:rPr lang="en-US" sz="2000" i="1" dirty="0" err="1"/>
              <a:t>sběrači</a:t>
            </a:r>
            <a:r>
              <a:rPr lang="en-US" sz="2000" i="1" dirty="0"/>
              <a:t> a </a:t>
            </a:r>
            <a:r>
              <a:rPr lang="en-US" sz="2000" i="1" dirty="0" err="1"/>
              <a:t>já</a:t>
            </a:r>
            <a:endParaRPr lang="en-US" sz="2000" i="1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00E1D85-0430-D849-B157-F40758B414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747" r="1" b="7749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E1A77-52E0-C14C-B2FE-6798ED547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Dokumentární</a:t>
            </a:r>
            <a:r>
              <a:rPr lang="en-US" dirty="0">
                <a:solidFill>
                  <a:schemeClr val="tx1"/>
                </a:solidFill>
              </a:rPr>
              <a:t> film (2000)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Portrét doby, kdy vedle sebe koexistují přebytek a hladová populace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Sběračkou (obrazů) je ale i sama režisérka &gt;&gt; </a:t>
            </a:r>
            <a:r>
              <a:rPr lang="cs-CZ" dirty="0" err="1">
                <a:solidFill>
                  <a:schemeClr val="tx1"/>
                </a:solidFill>
              </a:rPr>
              <a:t>sebereflexivní</a:t>
            </a:r>
            <a:r>
              <a:rPr lang="cs-CZ" dirty="0">
                <a:solidFill>
                  <a:schemeClr val="tx1"/>
                </a:solidFill>
              </a:rPr>
              <a:t> pozice, tvorba jako sběračství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Zájem o lidi a jevy na okraji společnosti (</a:t>
            </a:r>
            <a:r>
              <a:rPr lang="cs-CZ" i="1" dirty="0">
                <a:solidFill>
                  <a:schemeClr val="tx1"/>
                </a:solidFill>
              </a:rPr>
              <a:t>Bez střechy a bez zákona</a:t>
            </a:r>
            <a:r>
              <a:rPr lang="cs-CZ" dirty="0">
                <a:solidFill>
                  <a:schemeClr val="tx1"/>
                </a:solidFill>
              </a:rPr>
              <a:t>, 1985)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Tvorba ve smyslu </a:t>
            </a:r>
            <a:r>
              <a:rPr lang="cs-CZ" b="1" dirty="0">
                <a:solidFill>
                  <a:schemeClr val="tx1"/>
                </a:solidFill>
              </a:rPr>
              <a:t>„</a:t>
            </a:r>
            <a:r>
              <a:rPr lang="cs-CZ" b="1" dirty="0" err="1">
                <a:solidFill>
                  <a:schemeClr val="tx1"/>
                </a:solidFill>
              </a:rPr>
              <a:t>cinécriture</a:t>
            </a:r>
            <a:r>
              <a:rPr lang="cs-CZ" b="1" dirty="0">
                <a:solidFill>
                  <a:schemeClr val="tx1"/>
                </a:solidFill>
              </a:rPr>
              <a:t>“ </a:t>
            </a:r>
            <a:r>
              <a:rPr lang="cs-CZ" dirty="0">
                <a:solidFill>
                  <a:schemeClr val="tx1"/>
                </a:solidFill>
              </a:rPr>
              <a:t>= psát filmem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Není tu tak silně přítomná </a:t>
            </a:r>
            <a:r>
              <a:rPr lang="cs-CZ" dirty="0" err="1">
                <a:solidFill>
                  <a:schemeClr val="tx1"/>
                </a:solidFill>
              </a:rPr>
              <a:t>auterská</a:t>
            </a:r>
            <a:r>
              <a:rPr lang="cs-CZ" dirty="0">
                <a:solidFill>
                  <a:schemeClr val="tx1"/>
                </a:solidFill>
              </a:rPr>
              <a:t> pozice ve smyslu definovaném pravým břehem NV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Všechny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projekty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napříč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filmografií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velmi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osobní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48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bloha, muž, okno, osoba&#10;&#10;Popis byl vytvořen automaticky">
            <a:extLst>
              <a:ext uri="{FF2B5EF4-FFF2-40B4-BE49-F238E27FC236}">
                <a16:creationId xmlns:a16="http://schemas.microsoft.com/office/drawing/2014/main" id="{79C9BB53-C680-F344-BF49-913A77EF3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243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14" name="Obrázek 13" descr="Obsah obrázku exteriér, budova, země, muž&#10;&#10;Popis byl vytvořen automaticky">
            <a:extLst>
              <a:ext uri="{FF2B5EF4-FFF2-40B4-BE49-F238E27FC236}">
                <a16:creationId xmlns:a16="http://schemas.microsoft.com/office/drawing/2014/main" id="{8FBA505B-0D90-4C4A-A09B-AC666051E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3" r="-1" b="5065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6" name="Obrázek 5" descr="Obsah obrázku tráva, exteriér, zvíře, savci&#10;&#10;Popis byl vytvořen automaticky">
            <a:extLst>
              <a:ext uri="{FF2B5EF4-FFF2-40B4-BE49-F238E27FC236}">
                <a16:creationId xmlns:a16="http://schemas.microsoft.com/office/drawing/2014/main" id="{167DE142-AEBF-384C-82E8-6612A2FE6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85" r="1" b="1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36669-E0A8-9840-A48D-84D95F3FB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5925310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 err="1"/>
              <a:t>Cléo</a:t>
            </a:r>
            <a:r>
              <a:rPr lang="en-US" sz="2400" dirty="0"/>
              <a:t> od 5 do 7 (1962)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0098F9-BCA9-5745-A2FE-CE80EDC3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2888" y="2928938"/>
            <a:ext cx="5729287" cy="324326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sz="1600" dirty="0">
                <a:solidFill>
                  <a:schemeClr val="tx1"/>
                </a:solidFill>
              </a:rPr>
              <a:t>- příběh zpěvačky </a:t>
            </a:r>
            <a:r>
              <a:rPr lang="cs-CZ" sz="1600" dirty="0" err="1">
                <a:solidFill>
                  <a:schemeClr val="tx1"/>
                </a:solidFill>
              </a:rPr>
              <a:t>Cleo</a:t>
            </a:r>
            <a:r>
              <a:rPr lang="cs-CZ" sz="1600" dirty="0">
                <a:solidFill>
                  <a:schemeClr val="tx1"/>
                </a:solidFill>
              </a:rPr>
              <a:t>, která čeká na výsledky biopsie, a blízkost smrti naruší její myšlenky, zvyky i vědomí sebe samotné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- oslavovaný jako přední film </a:t>
            </a:r>
            <a:r>
              <a:rPr lang="cs-CZ" sz="1600" dirty="0" err="1">
                <a:solidFill>
                  <a:schemeClr val="tx1"/>
                </a:solidFill>
              </a:rPr>
              <a:t>cinema-verité</a:t>
            </a:r>
            <a:r>
              <a:rPr lang="cs-CZ" sz="1600" dirty="0">
                <a:solidFill>
                  <a:schemeClr val="tx1"/>
                </a:solidFill>
              </a:rPr>
              <a:t> X velmi stylizované dílo,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- přechod z barvy do černobílého obrazu / film ve filmu / propracované jízdy kamery / subjektivní </a:t>
            </a:r>
            <a:r>
              <a:rPr lang="cs-CZ" sz="1600" dirty="0" err="1">
                <a:solidFill>
                  <a:schemeClr val="tx1"/>
                </a:solidFill>
              </a:rPr>
              <a:t>voiceovery</a:t>
            </a:r>
            <a:r>
              <a:rPr lang="cs-CZ" sz="1600" dirty="0">
                <a:solidFill>
                  <a:schemeClr val="tx1"/>
                </a:solidFill>
              </a:rPr>
              <a:t> / hudební číslo 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- Dvojí čas – objektivní a subjektivní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- Proto-feministický film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- Žena, která je viděna a která se zároveň dívá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Zástupný symbol obrázku 5" descr="Obsah obrázku text, kniha, noviny&#10;&#10;Popis byl vytvořen automaticky">
            <a:extLst>
              <a:ext uri="{FF2B5EF4-FFF2-40B4-BE49-F238E27FC236}">
                <a16:creationId xmlns:a16="http://schemas.microsoft.com/office/drawing/2014/main" id="{1875E18F-EA5C-B041-A9B9-5D3821E753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686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muž, budova, držení&#10;&#10;Popis byl vytvořen automaticky">
            <a:extLst>
              <a:ext uri="{FF2B5EF4-FFF2-40B4-BE49-F238E27FC236}">
                <a16:creationId xmlns:a16="http://schemas.microsoft.com/office/drawing/2014/main" id="{45492302-B4DB-4F49-A2AF-4577A31E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39" y="1124712"/>
            <a:ext cx="7373721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2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osoba, interiér, strop&#10;&#10;Popis byl vytvořen automaticky">
            <a:extLst>
              <a:ext uri="{FF2B5EF4-FFF2-40B4-BE49-F238E27FC236}">
                <a16:creationId xmlns:a16="http://schemas.microsoft.com/office/drawing/2014/main" id="{EECC0C8A-4B45-A841-B116-F0A3C727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8" y="321734"/>
            <a:ext cx="4648272" cy="2905170"/>
          </a:xfrm>
          <a:prstGeom prst="rect">
            <a:avLst/>
          </a:prstGeom>
        </p:spPr>
      </p:pic>
      <p:pic>
        <p:nvPicPr>
          <p:cNvPr id="6" name="Obrázek 5" descr="Obsah obrázku osoba, interiér, fotka, dítě&#10;&#10;Popis byl vytvořen automaticky">
            <a:extLst>
              <a:ext uri="{FF2B5EF4-FFF2-40B4-BE49-F238E27FC236}">
                <a16:creationId xmlns:a16="http://schemas.microsoft.com/office/drawing/2014/main" id="{680A2131-188D-2B47-961B-36C26D5AE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25" y="3631096"/>
            <a:ext cx="4488716" cy="27605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osoba, interiér, zeď, držení&#10;&#10;Popis byl vytvořen automaticky">
            <a:extLst>
              <a:ext uri="{FF2B5EF4-FFF2-40B4-BE49-F238E27FC236}">
                <a16:creationId xmlns:a16="http://schemas.microsoft.com/office/drawing/2014/main" id="{317B6E09-83A8-E545-BCD4-17609A23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660831"/>
            <a:ext cx="5426764" cy="33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6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auto, osoba, autobus, vlak&#10;&#10;Popis byl vytvořen automaticky">
            <a:extLst>
              <a:ext uri="{FF2B5EF4-FFF2-40B4-BE49-F238E27FC236}">
                <a16:creationId xmlns:a16="http://schemas.microsoft.com/office/drawing/2014/main" id="{30F50F6A-85C5-9642-930F-104BDC39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" y="1932178"/>
            <a:ext cx="4789827" cy="2993641"/>
          </a:xfrm>
          <a:prstGeom prst="rect">
            <a:avLst/>
          </a:prstGeom>
        </p:spPr>
      </p:pic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osoba, exteriér, země&#10;&#10;Popis byl vytvořen automaticky">
            <a:extLst>
              <a:ext uri="{FF2B5EF4-FFF2-40B4-BE49-F238E27FC236}">
                <a16:creationId xmlns:a16="http://schemas.microsoft.com/office/drawing/2014/main" id="{C3B4C518-5D63-3F43-B4BB-6DC0F02E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1959166"/>
            <a:ext cx="4799456" cy="29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0470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345</Words>
  <Application>Microsoft Macintosh PowerPoint</Application>
  <PresentationFormat>Širokoúhlá obrazovka</PresentationFormat>
  <Paragraphs>42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Balík</vt:lpstr>
      <vt:lpstr>Francouzská kinematografie od roku 1959 do současnosti</vt:lpstr>
      <vt:lpstr>Informace k organizaci kurzu</vt:lpstr>
      <vt:lpstr>Agnes varda (1928)</vt:lpstr>
      <vt:lpstr>Všichni možní sběrači a já</vt:lpstr>
      <vt:lpstr>Prezentace aplikace PowerPoint</vt:lpstr>
      <vt:lpstr>Cléo od 5 do 7 (1962)</vt:lpstr>
      <vt:lpstr>Prezentace aplikace PowerPoint</vt:lpstr>
      <vt:lpstr>Prezentace aplikace PowerPoint</vt:lpstr>
      <vt:lpstr>Prezentace aplikace PowerPoint</vt:lpstr>
      <vt:lpstr>Prezentace aplikace PowerPoint</vt:lpstr>
      <vt:lpstr>Mužský hrdina jako flâneur (flâner = toulat se, bloumat)</vt:lpstr>
      <vt:lpstr>Prezentace aplikace PowerPoint</vt:lpstr>
      <vt:lpstr>Štěstí (1965)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Francouzská kinematografie od roku 1959 do současnosti</dc:title>
  <dc:creator>Šárka Gmiterková</dc:creator>
  <cp:lastModifiedBy>Šárka Gmiterková</cp:lastModifiedBy>
  <cp:revision>2</cp:revision>
  <dcterms:created xsi:type="dcterms:W3CDTF">2019-03-20T20:37:47Z</dcterms:created>
  <dcterms:modified xsi:type="dcterms:W3CDTF">2019-03-20T20:42:54Z</dcterms:modified>
</cp:coreProperties>
</file>