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D5E83-2BA2-41B8-A9EB-595AB526B4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D53A07-C35F-445E-AA93-358B769DE3F4}">
      <dgm:prSet/>
      <dgm:spPr/>
      <dgm:t>
        <a:bodyPr/>
        <a:lstStyle/>
        <a:p>
          <a:r>
            <a:rPr lang="cs-CZ"/>
            <a:t>Subtilní erotismus </a:t>
          </a:r>
          <a:endParaRPr lang="en-US"/>
        </a:p>
      </dgm:t>
    </dgm:pt>
    <dgm:pt modelId="{5AF15AB0-7E0F-45F0-935A-E2D184EBEF38}" type="parTrans" cxnId="{AF4184BC-55F6-410B-B711-DDD56E4D4FF7}">
      <dgm:prSet/>
      <dgm:spPr/>
      <dgm:t>
        <a:bodyPr/>
        <a:lstStyle/>
        <a:p>
          <a:endParaRPr lang="en-US"/>
        </a:p>
      </dgm:t>
    </dgm:pt>
    <dgm:pt modelId="{19CE631E-E179-4785-AE38-14A74D886459}" type="sibTrans" cxnId="{AF4184BC-55F6-410B-B711-DDD56E4D4FF7}">
      <dgm:prSet/>
      <dgm:spPr/>
      <dgm:t>
        <a:bodyPr/>
        <a:lstStyle/>
        <a:p>
          <a:endParaRPr lang="en-US"/>
        </a:p>
      </dgm:t>
    </dgm:pt>
    <dgm:pt modelId="{B797CCC7-06A7-4E6F-BE42-5DDF23C5CD38}">
      <dgm:prSet/>
      <dgm:spPr/>
      <dgm:t>
        <a:bodyPr/>
        <a:lstStyle/>
        <a:p>
          <a:r>
            <a:rPr lang="cs-CZ"/>
            <a:t>Krása spojená s diskursem hloubky &gt;&gt; přichází zevnitř, není jen na povrchu</a:t>
          </a:r>
          <a:endParaRPr lang="en-US"/>
        </a:p>
      </dgm:t>
    </dgm:pt>
    <dgm:pt modelId="{5BA1E011-45E9-4636-8B9D-F9DF8588C548}" type="parTrans" cxnId="{C08BABB8-81E2-4867-909C-96A59C9FF0A3}">
      <dgm:prSet/>
      <dgm:spPr/>
      <dgm:t>
        <a:bodyPr/>
        <a:lstStyle/>
        <a:p>
          <a:endParaRPr lang="en-US"/>
        </a:p>
      </dgm:t>
    </dgm:pt>
    <dgm:pt modelId="{571387B8-DC8A-4C27-8126-B5E05126C868}" type="sibTrans" cxnId="{C08BABB8-81E2-4867-909C-96A59C9FF0A3}">
      <dgm:prSet/>
      <dgm:spPr/>
      <dgm:t>
        <a:bodyPr/>
        <a:lstStyle/>
        <a:p>
          <a:endParaRPr lang="en-US"/>
        </a:p>
      </dgm:t>
    </dgm:pt>
    <dgm:pt modelId="{49393BC5-EB74-43DE-B85F-110C147F5A0C}">
      <dgm:prSet/>
      <dgm:spPr/>
      <dgm:t>
        <a:bodyPr/>
        <a:lstStyle/>
        <a:p>
          <a:r>
            <a:rPr lang="cs-CZ"/>
            <a:t>Androgynní</a:t>
          </a:r>
          <a:endParaRPr lang="en-US"/>
        </a:p>
      </dgm:t>
    </dgm:pt>
    <dgm:pt modelId="{B0C3F585-43E3-42EA-9896-5BE8F805E578}" type="parTrans" cxnId="{FCA5BFBA-6D2C-4BDC-947F-DEDA462F2EC6}">
      <dgm:prSet/>
      <dgm:spPr/>
      <dgm:t>
        <a:bodyPr/>
        <a:lstStyle/>
        <a:p>
          <a:endParaRPr lang="en-US"/>
        </a:p>
      </dgm:t>
    </dgm:pt>
    <dgm:pt modelId="{B7A42A26-82E7-47E8-8DC8-FDC2A7D187D4}" type="sibTrans" cxnId="{FCA5BFBA-6D2C-4BDC-947F-DEDA462F2EC6}">
      <dgm:prSet/>
      <dgm:spPr/>
      <dgm:t>
        <a:bodyPr/>
        <a:lstStyle/>
        <a:p>
          <a:endParaRPr lang="en-US"/>
        </a:p>
      </dgm:t>
    </dgm:pt>
    <dgm:pt modelId="{905883D9-F4B8-4705-8348-2C8C340146F0}">
      <dgm:prSet/>
      <dgm:spPr/>
      <dgm:t>
        <a:bodyPr/>
        <a:lstStyle/>
        <a:p>
          <a:r>
            <a:rPr lang="cs-CZ"/>
            <a:t>Namísto celkových záběrů na tělo preference detailů na tvář</a:t>
          </a:r>
          <a:endParaRPr lang="en-US"/>
        </a:p>
      </dgm:t>
    </dgm:pt>
    <dgm:pt modelId="{EE192839-AE6C-4111-A02F-63EA8D40A0DC}" type="parTrans" cxnId="{D2835815-20E6-47B7-924D-B84D6C4AA49F}">
      <dgm:prSet/>
      <dgm:spPr/>
      <dgm:t>
        <a:bodyPr/>
        <a:lstStyle/>
        <a:p>
          <a:endParaRPr lang="en-US"/>
        </a:p>
      </dgm:t>
    </dgm:pt>
    <dgm:pt modelId="{1B497C4A-7851-492F-894F-285D57ADD610}" type="sibTrans" cxnId="{D2835815-20E6-47B7-924D-B84D6C4AA49F}">
      <dgm:prSet/>
      <dgm:spPr/>
      <dgm:t>
        <a:bodyPr/>
        <a:lstStyle/>
        <a:p>
          <a:endParaRPr lang="en-US"/>
        </a:p>
      </dgm:t>
    </dgm:pt>
    <dgm:pt modelId="{B72E8BB5-146A-4345-B4A6-DC79CE21915F}">
      <dgm:prSet/>
      <dgm:spPr/>
      <dgm:t>
        <a:bodyPr/>
        <a:lstStyle/>
        <a:p>
          <a:r>
            <a:rPr lang="cs-CZ"/>
            <a:t>Pohybují se ve veřejném prostoru bohémské elity (jako jejich partneři)</a:t>
          </a:r>
          <a:endParaRPr lang="en-US"/>
        </a:p>
      </dgm:t>
    </dgm:pt>
    <dgm:pt modelId="{181DC249-7350-4310-8B57-43B9683E1431}" type="parTrans" cxnId="{CAE36B12-4F81-4116-B35E-8176B25868CA}">
      <dgm:prSet/>
      <dgm:spPr/>
      <dgm:t>
        <a:bodyPr/>
        <a:lstStyle/>
        <a:p>
          <a:endParaRPr lang="en-US"/>
        </a:p>
      </dgm:t>
    </dgm:pt>
    <dgm:pt modelId="{01915C9E-9E71-4D62-91ED-62B35FD641FB}" type="sibTrans" cxnId="{CAE36B12-4F81-4116-B35E-8176B25868CA}">
      <dgm:prSet/>
      <dgm:spPr/>
      <dgm:t>
        <a:bodyPr/>
        <a:lstStyle/>
        <a:p>
          <a:endParaRPr lang="en-US"/>
        </a:p>
      </dgm:t>
    </dgm:pt>
    <dgm:pt modelId="{7B5AA7FF-F2C3-41CF-8E77-ADACCDAE8024}">
      <dgm:prSet/>
      <dgm:spPr/>
      <dgm:t>
        <a:bodyPr/>
        <a:lstStyle/>
        <a:p>
          <a:r>
            <a:rPr lang="cs-CZ"/>
            <a:t>Žena spojená s emocemi, nikoliv s raciem a myšlenkami</a:t>
          </a:r>
          <a:endParaRPr lang="en-US"/>
        </a:p>
      </dgm:t>
    </dgm:pt>
    <dgm:pt modelId="{D40EEF3C-5125-445C-B23C-FF6A3F8B89D0}" type="parTrans" cxnId="{15D074AA-D072-449C-9C72-B54113567BF8}">
      <dgm:prSet/>
      <dgm:spPr/>
      <dgm:t>
        <a:bodyPr/>
        <a:lstStyle/>
        <a:p>
          <a:endParaRPr lang="en-US"/>
        </a:p>
      </dgm:t>
    </dgm:pt>
    <dgm:pt modelId="{2D15B83C-C295-4E8F-9E45-50DC908ADFC9}" type="sibTrans" cxnId="{15D074AA-D072-449C-9C72-B54113567BF8}">
      <dgm:prSet/>
      <dgm:spPr/>
      <dgm:t>
        <a:bodyPr/>
        <a:lstStyle/>
        <a:p>
          <a:endParaRPr lang="en-US"/>
        </a:p>
      </dgm:t>
    </dgm:pt>
    <dgm:pt modelId="{06B3C39A-3CDB-D340-ADBE-EA08C961AC0C}" type="pres">
      <dgm:prSet presAssocID="{A5CD5E83-2BA2-41B8-A9EB-595AB526B4D4}" presName="linear" presStyleCnt="0">
        <dgm:presLayoutVars>
          <dgm:animLvl val="lvl"/>
          <dgm:resizeHandles val="exact"/>
        </dgm:presLayoutVars>
      </dgm:prSet>
      <dgm:spPr/>
    </dgm:pt>
    <dgm:pt modelId="{4B143FC1-780D-6E49-904D-91F1EA763603}" type="pres">
      <dgm:prSet presAssocID="{B3D53A07-C35F-445E-AA93-358B769DE3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0ACA6E-AF36-D945-8B12-5C94E534C542}" type="pres">
      <dgm:prSet presAssocID="{B3D53A07-C35F-445E-AA93-358B769DE3F4}" presName="childText" presStyleLbl="revTx" presStyleIdx="0" presStyleCnt="1">
        <dgm:presLayoutVars>
          <dgm:bulletEnabled val="1"/>
        </dgm:presLayoutVars>
      </dgm:prSet>
      <dgm:spPr/>
    </dgm:pt>
    <dgm:pt modelId="{3675B664-E859-3F43-9194-56B3DAEFEEDB}" type="pres">
      <dgm:prSet presAssocID="{B72E8BB5-146A-4345-B4A6-DC79CE2191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B77027-A393-8249-AD3D-D0CED28C4F0B}" type="pres">
      <dgm:prSet presAssocID="{01915C9E-9E71-4D62-91ED-62B35FD641FB}" presName="spacer" presStyleCnt="0"/>
      <dgm:spPr/>
    </dgm:pt>
    <dgm:pt modelId="{ECD32E83-9724-6E48-9ACF-834E5DDFBF68}" type="pres">
      <dgm:prSet presAssocID="{7B5AA7FF-F2C3-41CF-8E77-ADACCDAE80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E36B12-4F81-4116-B35E-8176B25868CA}" srcId="{A5CD5E83-2BA2-41B8-A9EB-595AB526B4D4}" destId="{B72E8BB5-146A-4345-B4A6-DC79CE21915F}" srcOrd="1" destOrd="0" parTransId="{181DC249-7350-4310-8B57-43B9683E1431}" sibTransId="{01915C9E-9E71-4D62-91ED-62B35FD641FB}"/>
    <dgm:cxn modelId="{D2835815-20E6-47B7-924D-B84D6C4AA49F}" srcId="{B3D53A07-C35F-445E-AA93-358B769DE3F4}" destId="{905883D9-F4B8-4705-8348-2C8C340146F0}" srcOrd="2" destOrd="0" parTransId="{EE192839-AE6C-4111-A02F-63EA8D40A0DC}" sibTransId="{1B497C4A-7851-492F-894F-285D57ADD610}"/>
    <dgm:cxn modelId="{7CB53D47-F5BE-8741-99C1-C9376840B592}" type="presOf" srcId="{B72E8BB5-146A-4345-B4A6-DC79CE21915F}" destId="{3675B664-E859-3F43-9194-56B3DAEFEEDB}" srcOrd="0" destOrd="0" presId="urn:microsoft.com/office/officeart/2005/8/layout/vList2"/>
    <dgm:cxn modelId="{DCFFA281-8C91-444E-B850-266E69CFDD83}" type="presOf" srcId="{B797CCC7-06A7-4E6F-BE42-5DDF23C5CD38}" destId="{050ACA6E-AF36-D945-8B12-5C94E534C542}" srcOrd="0" destOrd="0" presId="urn:microsoft.com/office/officeart/2005/8/layout/vList2"/>
    <dgm:cxn modelId="{5305AF95-5C5E-B845-8F9F-5ADB92E7B307}" type="presOf" srcId="{B3D53A07-C35F-445E-AA93-358B769DE3F4}" destId="{4B143FC1-780D-6E49-904D-91F1EA763603}" srcOrd="0" destOrd="0" presId="urn:microsoft.com/office/officeart/2005/8/layout/vList2"/>
    <dgm:cxn modelId="{76F91BA3-B534-2D48-8DDA-15D545843048}" type="presOf" srcId="{905883D9-F4B8-4705-8348-2C8C340146F0}" destId="{050ACA6E-AF36-D945-8B12-5C94E534C542}" srcOrd="0" destOrd="2" presId="urn:microsoft.com/office/officeart/2005/8/layout/vList2"/>
    <dgm:cxn modelId="{2A0D9CA4-F621-E847-BE49-3E341042F723}" type="presOf" srcId="{49393BC5-EB74-43DE-B85F-110C147F5A0C}" destId="{050ACA6E-AF36-D945-8B12-5C94E534C542}" srcOrd="0" destOrd="1" presId="urn:microsoft.com/office/officeart/2005/8/layout/vList2"/>
    <dgm:cxn modelId="{15D074AA-D072-449C-9C72-B54113567BF8}" srcId="{A5CD5E83-2BA2-41B8-A9EB-595AB526B4D4}" destId="{7B5AA7FF-F2C3-41CF-8E77-ADACCDAE8024}" srcOrd="2" destOrd="0" parTransId="{D40EEF3C-5125-445C-B23C-FF6A3F8B89D0}" sibTransId="{2D15B83C-C295-4E8F-9E45-50DC908ADFC9}"/>
    <dgm:cxn modelId="{54956BAF-0998-6E4B-9E4A-3870228BD852}" type="presOf" srcId="{7B5AA7FF-F2C3-41CF-8E77-ADACCDAE8024}" destId="{ECD32E83-9724-6E48-9ACF-834E5DDFBF68}" srcOrd="0" destOrd="0" presId="urn:microsoft.com/office/officeart/2005/8/layout/vList2"/>
    <dgm:cxn modelId="{C08BABB8-81E2-4867-909C-96A59C9FF0A3}" srcId="{B3D53A07-C35F-445E-AA93-358B769DE3F4}" destId="{B797CCC7-06A7-4E6F-BE42-5DDF23C5CD38}" srcOrd="0" destOrd="0" parTransId="{5BA1E011-45E9-4636-8B9D-F9DF8588C548}" sibTransId="{571387B8-DC8A-4C27-8126-B5E05126C868}"/>
    <dgm:cxn modelId="{FCA5BFBA-6D2C-4BDC-947F-DEDA462F2EC6}" srcId="{B3D53A07-C35F-445E-AA93-358B769DE3F4}" destId="{49393BC5-EB74-43DE-B85F-110C147F5A0C}" srcOrd="1" destOrd="0" parTransId="{B0C3F585-43E3-42EA-9896-5BE8F805E578}" sibTransId="{B7A42A26-82E7-47E8-8DC8-FDC2A7D187D4}"/>
    <dgm:cxn modelId="{AF4184BC-55F6-410B-B711-DDD56E4D4FF7}" srcId="{A5CD5E83-2BA2-41B8-A9EB-595AB526B4D4}" destId="{B3D53A07-C35F-445E-AA93-358B769DE3F4}" srcOrd="0" destOrd="0" parTransId="{5AF15AB0-7E0F-45F0-935A-E2D184EBEF38}" sibTransId="{19CE631E-E179-4785-AE38-14A74D886459}"/>
    <dgm:cxn modelId="{73FBB9D1-BA6F-4942-8C20-B14E41274B92}" type="presOf" srcId="{A5CD5E83-2BA2-41B8-A9EB-595AB526B4D4}" destId="{06B3C39A-3CDB-D340-ADBE-EA08C961AC0C}" srcOrd="0" destOrd="0" presId="urn:microsoft.com/office/officeart/2005/8/layout/vList2"/>
    <dgm:cxn modelId="{2794DB8E-2037-8B4E-8455-8F43B29A1324}" type="presParOf" srcId="{06B3C39A-3CDB-D340-ADBE-EA08C961AC0C}" destId="{4B143FC1-780D-6E49-904D-91F1EA763603}" srcOrd="0" destOrd="0" presId="urn:microsoft.com/office/officeart/2005/8/layout/vList2"/>
    <dgm:cxn modelId="{ECDE0F6A-6044-0E47-BDC5-BBE6AFA1810D}" type="presParOf" srcId="{06B3C39A-3CDB-D340-ADBE-EA08C961AC0C}" destId="{050ACA6E-AF36-D945-8B12-5C94E534C542}" srcOrd="1" destOrd="0" presId="urn:microsoft.com/office/officeart/2005/8/layout/vList2"/>
    <dgm:cxn modelId="{BD59F8A8-F959-0A43-9AEE-DBCFEBF423E3}" type="presParOf" srcId="{06B3C39A-3CDB-D340-ADBE-EA08C961AC0C}" destId="{3675B664-E859-3F43-9194-56B3DAEFEEDB}" srcOrd="2" destOrd="0" presId="urn:microsoft.com/office/officeart/2005/8/layout/vList2"/>
    <dgm:cxn modelId="{4E6C15FF-A513-9C4B-9291-00ECA8501D05}" type="presParOf" srcId="{06B3C39A-3CDB-D340-ADBE-EA08C961AC0C}" destId="{09B77027-A393-8249-AD3D-D0CED28C4F0B}" srcOrd="3" destOrd="0" presId="urn:microsoft.com/office/officeart/2005/8/layout/vList2"/>
    <dgm:cxn modelId="{ECD94EA6-2D42-9642-BBDE-CF84D9151682}" type="presParOf" srcId="{06B3C39A-3CDB-D340-ADBE-EA08C961AC0C}" destId="{ECD32E83-9724-6E48-9ACF-834E5DDFBF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3FC1-780D-6E49-904D-91F1EA763603}">
      <dsp:nvSpPr>
        <dsp:cNvPr id="0" name=""/>
        <dsp:cNvSpPr/>
      </dsp:nvSpPr>
      <dsp:spPr>
        <a:xfrm>
          <a:off x="0" y="14699"/>
          <a:ext cx="6151562" cy="1140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Subtilní erotismus </a:t>
          </a:r>
          <a:endParaRPr lang="en-US" sz="3000" kern="1200"/>
        </a:p>
      </dsp:txBody>
      <dsp:txXfrm>
        <a:off x="55687" y="70386"/>
        <a:ext cx="6040188" cy="1029376"/>
      </dsp:txXfrm>
    </dsp:sp>
    <dsp:sp modelId="{050ACA6E-AF36-D945-8B12-5C94E534C542}">
      <dsp:nvSpPr>
        <dsp:cNvPr id="0" name=""/>
        <dsp:cNvSpPr/>
      </dsp:nvSpPr>
      <dsp:spPr>
        <a:xfrm>
          <a:off x="0" y="1155450"/>
          <a:ext cx="6151562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Krása spojená s diskursem hloubky &gt;&gt; přichází zevnitř, není jen na povrchu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Androgynní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kern="1200"/>
            <a:t>Namísto celkových záběrů na tělo preference detailů na tvář</a:t>
          </a:r>
          <a:endParaRPr lang="en-US" sz="2300" kern="1200"/>
        </a:p>
      </dsp:txBody>
      <dsp:txXfrm>
        <a:off x="0" y="1155450"/>
        <a:ext cx="6151562" cy="1738800"/>
      </dsp:txXfrm>
    </dsp:sp>
    <dsp:sp modelId="{3675B664-E859-3F43-9194-56B3DAEFEEDB}">
      <dsp:nvSpPr>
        <dsp:cNvPr id="0" name=""/>
        <dsp:cNvSpPr/>
      </dsp:nvSpPr>
      <dsp:spPr>
        <a:xfrm>
          <a:off x="0" y="2894250"/>
          <a:ext cx="6151562" cy="114075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Pohybují se ve veřejném prostoru bohémské elity (jako jejich partneři)</a:t>
          </a:r>
          <a:endParaRPr lang="en-US" sz="3000" kern="1200"/>
        </a:p>
      </dsp:txBody>
      <dsp:txXfrm>
        <a:off x="55687" y="2949937"/>
        <a:ext cx="6040188" cy="1029376"/>
      </dsp:txXfrm>
    </dsp:sp>
    <dsp:sp modelId="{ECD32E83-9724-6E48-9ACF-834E5DDFBF68}">
      <dsp:nvSpPr>
        <dsp:cNvPr id="0" name=""/>
        <dsp:cNvSpPr/>
      </dsp:nvSpPr>
      <dsp:spPr>
        <a:xfrm>
          <a:off x="0" y="4121400"/>
          <a:ext cx="6151562" cy="114075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Žena spojená s emocemi, nikoliv s raciem a myšlenkami</a:t>
          </a:r>
          <a:endParaRPr lang="en-US" sz="3000" kern="1200"/>
        </a:p>
      </dsp:txBody>
      <dsp:txXfrm>
        <a:off x="55687" y="4177087"/>
        <a:ext cx="6040188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DF6002-1205-7B44-B035-82B1EB36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Francouzská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kinematografie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od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1959 do </a:t>
            </a:r>
            <a:r>
              <a:rPr lang="en-US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současnosti</a:t>
            </a:r>
            <a:endParaRPr lang="en-US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DC026F-8865-2B4A-8861-692F37FC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FAV334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28. 3. 2019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Šárka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Gmiterková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Ph. D. 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1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D9299D-4C47-4A4B-9D3E-CEB9858B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cs-CZ" sz="2200"/>
              <a:t>Hrdinky/herečky ve filmech nové vlny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C6B868-22EF-4C1A-9E76-010052236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292656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07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10C484-007B-E946-9EFE-89E4E47C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/>
              <a:t>Jean </a:t>
            </a:r>
            <a:r>
              <a:rPr lang="en-US" sz="2000" dirty="0" err="1"/>
              <a:t>paul</a:t>
            </a:r>
            <a:r>
              <a:rPr lang="en-US" sz="2000" dirty="0"/>
              <a:t> </a:t>
            </a:r>
            <a:r>
              <a:rPr lang="en-US" sz="2000" dirty="0" err="1"/>
              <a:t>belmondo</a:t>
            </a:r>
            <a:r>
              <a:rPr lang="en-US" sz="2000" dirty="0"/>
              <a:t> </a:t>
            </a:r>
            <a:r>
              <a:rPr lang="en-US" sz="2000" cap="none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alain</a:t>
            </a:r>
            <a:r>
              <a:rPr lang="en-US" sz="2000" dirty="0"/>
              <a:t> </a:t>
            </a:r>
            <a:r>
              <a:rPr lang="en-US" sz="2000" dirty="0" err="1"/>
              <a:t>delon</a:t>
            </a:r>
            <a:br>
              <a:rPr lang="en-US" sz="2000" dirty="0"/>
            </a:br>
            <a:r>
              <a:rPr lang="en-US" sz="2000" cap="none" dirty="0"/>
              <a:t>“</a:t>
            </a:r>
            <a:r>
              <a:rPr lang="en-US" sz="2000" cap="none" dirty="0" err="1"/>
              <a:t>Jeden</a:t>
            </a:r>
            <a:r>
              <a:rPr lang="en-US" sz="2000" cap="none" dirty="0"/>
              <a:t> se </a:t>
            </a:r>
            <a:r>
              <a:rPr lang="en-US" sz="2000" cap="none" dirty="0" err="1"/>
              <a:t>směje</a:t>
            </a:r>
            <a:r>
              <a:rPr lang="en-US" sz="2000" cap="none" dirty="0"/>
              <a:t> a </a:t>
            </a:r>
            <a:r>
              <a:rPr lang="en-US" sz="2000" cap="none" dirty="0" err="1"/>
              <a:t>druhý</a:t>
            </a:r>
            <a:r>
              <a:rPr lang="en-US" sz="2000" cap="none" dirty="0"/>
              <a:t> ne”</a:t>
            </a:r>
            <a:endParaRPr lang="en-US" sz="2000" dirty="0"/>
          </a:p>
        </p:txBody>
      </p:sp>
      <p:pic>
        <p:nvPicPr>
          <p:cNvPr id="6" name="Obrázek 5" descr="Obsah obrázku osoba, zeď, interiér, muž&#10;&#10;Popis byl vytvořen automaticky">
            <a:extLst>
              <a:ext uri="{FF2B5EF4-FFF2-40B4-BE49-F238E27FC236}">
                <a16:creationId xmlns:a16="http://schemas.microsoft.com/office/drawing/2014/main" id="{96C4E847-1A89-6044-9EA0-25607356A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84" b="14618"/>
          <a:stretch/>
        </p:blipFill>
        <p:spPr>
          <a:xfrm>
            <a:off x="6096000" y="10"/>
            <a:ext cx="6095999" cy="3433472"/>
          </a:xfrm>
          <a:prstGeom prst="rect">
            <a:avLst/>
          </a:prstGeom>
        </p:spPr>
      </p:pic>
      <p:pic>
        <p:nvPicPr>
          <p:cNvPr id="8" name="Obrázek 7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C3D5FAAC-8F1D-4D4E-B008-62246E267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95" r="-1" b="21645"/>
          <a:stretch/>
        </p:blipFill>
        <p:spPr>
          <a:xfrm>
            <a:off x="6099887" y="3433483"/>
            <a:ext cx="6092113" cy="34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2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48662B-9608-7845-AF79-E5049D28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 err="1"/>
              <a:t>Belmondo</a:t>
            </a:r>
            <a:r>
              <a:rPr lang="cs-CZ" dirty="0"/>
              <a:t> a </a:t>
            </a:r>
            <a:r>
              <a:rPr lang="cs-CZ" dirty="0" err="1"/>
              <a:t>delon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C03EF0-98AD-EE42-87D2-BA1740A1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rgbClr val="404040"/>
                </a:solidFill>
              </a:rPr>
              <a:t>Společně se objevili ve filmech </a:t>
            </a:r>
            <a:r>
              <a:rPr lang="cs-CZ" i="1" dirty="0">
                <a:solidFill>
                  <a:srgbClr val="404040"/>
                </a:solidFill>
              </a:rPr>
              <a:t>Buď hezká a mlč </a:t>
            </a:r>
            <a:r>
              <a:rPr lang="cs-CZ" dirty="0">
                <a:solidFill>
                  <a:srgbClr val="404040"/>
                </a:solidFill>
              </a:rPr>
              <a:t>(1958), </a:t>
            </a:r>
            <a:r>
              <a:rPr lang="cs-CZ" i="1" dirty="0" err="1">
                <a:solidFill>
                  <a:srgbClr val="404040"/>
                </a:solidFill>
              </a:rPr>
              <a:t>Borsalino</a:t>
            </a:r>
            <a:r>
              <a:rPr lang="cs-CZ" dirty="0">
                <a:solidFill>
                  <a:srgbClr val="404040"/>
                </a:solidFill>
              </a:rPr>
              <a:t> (1970) a </a:t>
            </a:r>
            <a:r>
              <a:rPr lang="cs-CZ" i="1" dirty="0">
                <a:solidFill>
                  <a:srgbClr val="404040"/>
                </a:solidFill>
              </a:rPr>
              <a:t>Poloviční šance </a:t>
            </a:r>
            <a:r>
              <a:rPr lang="cs-CZ" dirty="0">
                <a:solidFill>
                  <a:srgbClr val="404040"/>
                </a:solidFill>
              </a:rPr>
              <a:t>(1998)</a:t>
            </a:r>
          </a:p>
          <a:p>
            <a:r>
              <a:rPr lang="cs-CZ" dirty="0">
                <a:solidFill>
                  <a:srgbClr val="404040"/>
                </a:solidFill>
              </a:rPr>
              <a:t>Nejvýraznější poválečné francouzské hvězdy &gt;&gt; paralelní, ale odlišné verze maskulinity</a:t>
            </a:r>
          </a:p>
          <a:p>
            <a:r>
              <a:rPr lang="cs-CZ" dirty="0">
                <a:solidFill>
                  <a:srgbClr val="404040"/>
                </a:solidFill>
              </a:rPr>
              <a:t>Ve druhé polovině 60.let mají oba drsnější image v souladu s preferovanými žánry policejních filmů, kriminálek a dobrodružných komedií (X Jean-</a:t>
            </a:r>
            <a:r>
              <a:rPr lang="cs-CZ" dirty="0" err="1">
                <a:solidFill>
                  <a:srgbClr val="404040"/>
                </a:solidFill>
              </a:rPr>
              <a:t>Pierre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Léaud</a:t>
            </a:r>
            <a:r>
              <a:rPr lang="cs-CZ" dirty="0">
                <a:solidFill>
                  <a:srgbClr val="404040"/>
                </a:solidFill>
              </a:rPr>
              <a:t> i Louis de </a:t>
            </a:r>
            <a:r>
              <a:rPr lang="cs-CZ" dirty="0" err="1">
                <a:solidFill>
                  <a:srgbClr val="404040"/>
                </a:solidFill>
              </a:rPr>
              <a:t>Funés</a:t>
            </a:r>
            <a:r>
              <a:rPr lang="cs-CZ" dirty="0">
                <a:solidFill>
                  <a:srgbClr val="404040"/>
                </a:solidFill>
              </a:rPr>
              <a:t>)</a:t>
            </a:r>
          </a:p>
          <a:p>
            <a:r>
              <a:rPr lang="cs-CZ" dirty="0">
                <a:solidFill>
                  <a:srgbClr val="404040"/>
                </a:solidFill>
              </a:rPr>
              <a:t>Od 90.let jejich filmové kariéry upadají, nadále působí na divadle, v televizi a oba podnikají (</a:t>
            </a:r>
            <a:r>
              <a:rPr lang="cs-CZ" dirty="0" err="1">
                <a:solidFill>
                  <a:srgbClr val="404040"/>
                </a:solidFill>
              </a:rPr>
              <a:t>Belmondo</a:t>
            </a:r>
            <a:r>
              <a:rPr lang="cs-CZ" dirty="0">
                <a:solidFill>
                  <a:srgbClr val="404040"/>
                </a:solidFill>
              </a:rPr>
              <a:t> s vínem, Delon má vlastní značku parfémů)</a:t>
            </a:r>
          </a:p>
          <a:p>
            <a:r>
              <a:rPr lang="cs-CZ" dirty="0">
                <a:solidFill>
                  <a:srgbClr val="404040"/>
                </a:solidFill>
              </a:rPr>
              <a:t>Zůstávají důležitou součástí francouzské kultury (pravidelné reprízy a připomínání starších filmů)</a:t>
            </a: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0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DF1C50-AF51-C34B-A42D-1A79FB95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Jean paul belmondo</a:t>
            </a:r>
            <a:br>
              <a:rPr lang="en-US" sz="2400"/>
            </a:br>
            <a:r>
              <a:rPr lang="en-US" sz="2400"/>
              <a:t>(1933)</a:t>
            </a:r>
            <a:endParaRPr lang="en-US" sz="24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01248F-FFB3-A144-9156-6CDA463A9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40692"/>
            <a:ext cx="4486656" cy="325525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- Z </a:t>
            </a:r>
            <a:r>
              <a:rPr lang="en-US" sz="1800" dirty="0" err="1">
                <a:solidFill>
                  <a:schemeClr val="tx1"/>
                </a:solidFill>
              </a:rPr>
              <a:t>umělecké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rodiny</a:t>
            </a:r>
            <a:endParaRPr lang="en-US" sz="18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- 1952–1956 studium na konzervatoři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- V </a:t>
            </a:r>
            <a:r>
              <a:rPr lang="en-US" sz="1800" dirty="0" err="1">
                <a:solidFill>
                  <a:schemeClr val="tx1"/>
                </a:solidFill>
              </a:rPr>
              <a:t>první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polovině</a:t>
            </a:r>
            <a:r>
              <a:rPr lang="en-US" sz="1800" dirty="0">
                <a:solidFill>
                  <a:schemeClr val="tx1"/>
                </a:solidFill>
              </a:rPr>
              <a:t> 60. let </a:t>
            </a:r>
            <a:r>
              <a:rPr lang="en-US" sz="1800" dirty="0" err="1">
                <a:solidFill>
                  <a:schemeClr val="tx1"/>
                </a:solidFill>
              </a:rPr>
              <a:t>pravidelná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spolupráce</a:t>
            </a:r>
            <a:r>
              <a:rPr lang="en-US" sz="1800" dirty="0">
                <a:solidFill>
                  <a:schemeClr val="tx1"/>
                </a:solidFill>
              </a:rPr>
              <a:t> s </a:t>
            </a:r>
            <a:r>
              <a:rPr lang="en-US" sz="1800" dirty="0" err="1">
                <a:solidFill>
                  <a:schemeClr val="tx1"/>
                </a:solidFill>
              </a:rPr>
              <a:t>Godardem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i="1" dirty="0">
                <a:solidFill>
                  <a:schemeClr val="tx1"/>
                </a:solidFill>
              </a:rPr>
              <a:t>U </a:t>
            </a:r>
            <a:r>
              <a:rPr lang="en-US" sz="1800" i="1" dirty="0" err="1">
                <a:solidFill>
                  <a:schemeClr val="tx1"/>
                </a:solidFill>
              </a:rPr>
              <a:t>konce</a:t>
            </a:r>
            <a:r>
              <a:rPr lang="en-US" sz="1800" i="1" dirty="0">
                <a:solidFill>
                  <a:schemeClr val="tx1"/>
                </a:solidFill>
              </a:rPr>
              <a:t> s </a:t>
            </a:r>
            <a:r>
              <a:rPr lang="en-US" sz="1800" i="1" dirty="0" err="1">
                <a:solidFill>
                  <a:schemeClr val="tx1"/>
                </a:solidFill>
              </a:rPr>
              <a:t>dechem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Žena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je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žena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Bláznivý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Petříček</a:t>
            </a:r>
            <a:r>
              <a:rPr lang="en-US" sz="1800" dirty="0">
                <a:solidFill>
                  <a:schemeClr val="tx1"/>
                </a:solidFill>
              </a:rPr>
              <a:t>) a </a:t>
            </a:r>
            <a:r>
              <a:rPr lang="en-US" sz="1800" dirty="0" err="1">
                <a:solidFill>
                  <a:schemeClr val="tx1"/>
                </a:solidFill>
              </a:rPr>
              <a:t>Melvillem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cs-CZ" sz="1800" i="1" dirty="0">
                <a:solidFill>
                  <a:schemeClr val="tx1"/>
                </a:solidFill>
              </a:rPr>
              <a:t>Práskač, Kněz </a:t>
            </a:r>
            <a:r>
              <a:rPr lang="cs-CZ" sz="1800" i="1" dirty="0" err="1">
                <a:solidFill>
                  <a:schemeClr val="tx1"/>
                </a:solidFill>
              </a:rPr>
              <a:t>Léon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Morin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- Záhy naskočil do mainstreamových filmů, spojený s žánrem akční komedie (</a:t>
            </a:r>
            <a:r>
              <a:rPr lang="cs-CZ" sz="1800" i="1" dirty="0">
                <a:solidFill>
                  <a:schemeClr val="tx1"/>
                </a:solidFill>
              </a:rPr>
              <a:t>Muž z Ria, Muž z Hongkongu, Zvíře</a:t>
            </a:r>
            <a:r>
              <a:rPr lang="cs-CZ" sz="1800" dirty="0">
                <a:solidFill>
                  <a:schemeClr val="tx1"/>
                </a:solidFill>
              </a:rPr>
              <a:t>), taky historické komedie (</a:t>
            </a:r>
            <a:r>
              <a:rPr lang="cs-CZ" sz="1800" i="1" dirty="0" err="1">
                <a:solidFill>
                  <a:schemeClr val="tx1"/>
                </a:solidFill>
              </a:rPr>
              <a:t>Cartouche</a:t>
            </a:r>
            <a:r>
              <a:rPr lang="cs-CZ" sz="1800" dirty="0">
                <a:solidFill>
                  <a:schemeClr val="tx1"/>
                </a:solidFill>
              </a:rPr>
              <a:t>) i kriminálky (</a:t>
            </a:r>
            <a:r>
              <a:rPr lang="cs-CZ" sz="1800" i="1" dirty="0">
                <a:solidFill>
                  <a:schemeClr val="tx1"/>
                </a:solidFill>
              </a:rPr>
              <a:t>Profesionál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2" name="Zástupný symbol obrázku 11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52DC1F77-41EB-3A43-A44C-CA9D34C018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32" r="16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19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FCA9E-4637-BC41-BFA5-C6ABF9FD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Jean paul belmondo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528103-9181-AA48-AEE9-F663B98F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>
                <a:solidFill>
                  <a:srgbClr val="404040"/>
                </a:solidFill>
              </a:rPr>
              <a:t>zábavný a sexy silák, ale zároveň i </a:t>
            </a:r>
            <a:r>
              <a:rPr lang="cs-CZ" sz="1500" dirty="0" err="1">
                <a:solidFill>
                  <a:srgbClr val="404040"/>
                </a:solidFill>
              </a:rPr>
              <a:t>comicsová</a:t>
            </a:r>
            <a:r>
              <a:rPr lang="cs-CZ" sz="1500" dirty="0">
                <a:solidFill>
                  <a:srgbClr val="404040"/>
                </a:solidFill>
              </a:rPr>
              <a:t> nadsázka </a:t>
            </a:r>
          </a:p>
          <a:p>
            <a:pPr>
              <a:lnSpc>
                <a:spcPct val="90000"/>
              </a:lnSpc>
            </a:pPr>
            <a:r>
              <a:rPr lang="cs-CZ" sz="1500" dirty="0" err="1">
                <a:solidFill>
                  <a:srgbClr val="404040"/>
                </a:solidFill>
              </a:rPr>
              <a:t>drsňáctví</a:t>
            </a:r>
            <a:r>
              <a:rPr lang="cs-CZ" sz="1500" dirty="0">
                <a:solidFill>
                  <a:srgbClr val="404040"/>
                </a:solidFill>
              </a:rPr>
              <a:t> jako nevážná hra &gt;&gt; tradiční macho i jeho podrývání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solidFill>
                  <a:srgbClr val="404040"/>
                </a:solidFill>
              </a:rPr>
              <a:t>Jedinečná pozice &gt;&gt; od 60.let na jeho hvězdný status ukazují jak samotné názvy filmů, které se odvíjejí kolem jeho role (</a:t>
            </a:r>
            <a:r>
              <a:rPr lang="cs-CZ" sz="1500" i="1" dirty="0">
                <a:solidFill>
                  <a:srgbClr val="404040"/>
                </a:solidFill>
              </a:rPr>
              <a:t>Velký šéf, Zvíře, Následník</a:t>
            </a:r>
            <a:r>
              <a:rPr lang="cs-CZ" sz="1500" dirty="0">
                <a:solidFill>
                  <a:srgbClr val="404040"/>
                </a:solidFill>
              </a:rPr>
              <a:t>), tak dvojrole (</a:t>
            </a:r>
            <a:r>
              <a:rPr lang="cs-CZ" sz="1500" i="1" dirty="0">
                <a:solidFill>
                  <a:srgbClr val="404040"/>
                </a:solidFill>
              </a:rPr>
              <a:t>Zvíře</a:t>
            </a:r>
            <a:r>
              <a:rPr lang="cs-CZ" sz="1500" dirty="0">
                <a:solidFill>
                  <a:srgbClr val="404040"/>
                </a:solidFill>
              </a:rPr>
              <a:t> – gay a macho svůdník) 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solidFill>
                  <a:srgbClr val="404040"/>
                </a:solidFill>
              </a:rPr>
              <a:t>V porovnání s Delonem ten ošklivější – „</a:t>
            </a:r>
            <a:r>
              <a:rPr lang="cs-CZ" sz="1500" dirty="0" err="1">
                <a:solidFill>
                  <a:srgbClr val="404040"/>
                </a:solidFill>
              </a:rPr>
              <a:t>il</a:t>
            </a:r>
            <a:r>
              <a:rPr lang="cs-CZ" sz="1500" dirty="0">
                <a:solidFill>
                  <a:srgbClr val="404040"/>
                </a:solidFill>
              </a:rPr>
              <a:t> brutto“, „</a:t>
            </a:r>
            <a:r>
              <a:rPr lang="cs-CZ" sz="1500" dirty="0" err="1">
                <a:solidFill>
                  <a:srgbClr val="404040"/>
                </a:solidFill>
              </a:rPr>
              <a:t>gueule</a:t>
            </a:r>
            <a:r>
              <a:rPr lang="cs-CZ" sz="1500" dirty="0">
                <a:solidFill>
                  <a:srgbClr val="404040"/>
                </a:solidFill>
              </a:rPr>
              <a:t>“ X v počátku kariéry rámovaný jako francouzský milovník</a:t>
            </a:r>
          </a:p>
          <a:p>
            <a:pPr>
              <a:lnSpc>
                <a:spcPct val="90000"/>
              </a:lnSpc>
            </a:pPr>
            <a:r>
              <a:rPr lang="cs-CZ" sz="1500" dirty="0">
                <a:solidFill>
                  <a:srgbClr val="404040"/>
                </a:solidFill>
              </a:rPr>
              <a:t>Hlavní fyzickou atrakcí je tělo – dynamické, pohyblivé, akční (řadu kaskadérských kousků si dělal sám)</a:t>
            </a:r>
          </a:p>
        </p:txBody>
      </p:sp>
    </p:spTree>
    <p:extLst>
      <p:ext uri="{BB962C8B-B14F-4D97-AF65-F5344CB8AC3E}">
        <p14:creationId xmlns:p14="http://schemas.microsoft.com/office/powerpoint/2010/main" val="413404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56228C-1DA3-2C4D-913A-F2CFA80E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/>
              <a:t>Alain </a:t>
            </a:r>
            <a:r>
              <a:rPr lang="en-US" sz="2400" dirty="0" err="1"/>
              <a:t>delon</a:t>
            </a:r>
            <a:r>
              <a:rPr lang="en-US" sz="2400" dirty="0"/>
              <a:t> (1935)</a:t>
            </a:r>
          </a:p>
        </p:txBody>
      </p:sp>
      <p:pic>
        <p:nvPicPr>
          <p:cNvPr id="8" name="Zástupný symbol obrázku 7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74B90888-9107-7344-9CC9-6EAC4C37FD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84" r="1" b="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ED3FBE6-4E4B-5D44-8D18-83971069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Nepochází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uměleckého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prostředí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nestudoval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herectví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Zpočátku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pohyboval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mezi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Francií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Itálií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i="1" dirty="0"/>
              <a:t>Rocco a </a:t>
            </a:r>
            <a:r>
              <a:rPr lang="en-US" i="1" dirty="0" err="1"/>
              <a:t>jeho</a:t>
            </a:r>
            <a:r>
              <a:rPr lang="en-US" i="1" dirty="0"/>
              <a:t> </a:t>
            </a:r>
            <a:r>
              <a:rPr lang="en-US" i="1" dirty="0" err="1"/>
              <a:t>bratři</a:t>
            </a:r>
            <a:r>
              <a:rPr lang="en-US" i="1" dirty="0"/>
              <a:t> </a:t>
            </a:r>
            <a:r>
              <a:rPr lang="en-US" dirty="0"/>
              <a:t>(1960, r. </a:t>
            </a:r>
            <a:r>
              <a:rPr lang="en-US" dirty="0" err="1"/>
              <a:t>Luchino</a:t>
            </a:r>
            <a:r>
              <a:rPr lang="en-US" dirty="0"/>
              <a:t> Visconti)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Gep</a:t>
            </a:r>
            <a:r>
              <a:rPr lang="en-US" i="1" dirty="0" err="1"/>
              <a:t>ard</a:t>
            </a:r>
            <a:r>
              <a:rPr lang="en-US" i="1" dirty="0"/>
              <a:t> </a:t>
            </a:r>
            <a:r>
              <a:rPr lang="en-US" dirty="0"/>
              <a:t>(1963, r. </a:t>
            </a:r>
            <a:r>
              <a:rPr lang="en-US" dirty="0" err="1"/>
              <a:t>Luchino</a:t>
            </a:r>
            <a:r>
              <a:rPr lang="en-US" dirty="0"/>
              <a:t> Visconti)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Zatmění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(1962, r. Michelangelo Antonioni)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Rozvíjí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obraz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tvrdého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gangstera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ale bez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komediálních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rysů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&gt;&gt;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melancholický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enigmatický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Definovaný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svým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nesmírně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atraktivním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fyzickým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zevnějškem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2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8C1B-5EEB-B24A-A029-EB361A30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Alain </a:t>
            </a:r>
            <a:r>
              <a:rPr lang="en-US" sz="2000" dirty="0" err="1"/>
              <a:t>delon</a:t>
            </a:r>
            <a:endParaRPr lang="en-US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28B74A-605D-AD45-8E1A-98CCB013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”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rozporuplně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krásný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&gt;&gt;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cynická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krutost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chladnokrevnost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postav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Velmi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narcistní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obraz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odrazy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zrcadlech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náchylný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objektifikaci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objekt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pohled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Minimalistický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herecký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projev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&gt;&gt;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tlumený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pohyb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gesta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symbol obrázku 5" descr="Obsah obrázku osoba, muž, interiér, budova&#10;&#10;Popis byl vytvořen automaticky">
            <a:extLst>
              <a:ext uri="{FF2B5EF4-FFF2-40B4-BE49-F238E27FC236}">
                <a16:creationId xmlns:a16="http://schemas.microsoft.com/office/drawing/2014/main" id="{F5766F8C-98FF-F84B-A171-A8214F014F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39" r="-1" b="13738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6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145B4B-2292-134E-9483-7048A0FD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Konec nové vlny a její odkaz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61744E-8B1E-3248-98B6-DE73F8AE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404040"/>
                </a:solidFill>
              </a:rPr>
              <a:t>Retrospektiva nové vlny v </a:t>
            </a:r>
            <a:r>
              <a:rPr lang="cs-CZ" dirty="0" err="1">
                <a:solidFill>
                  <a:srgbClr val="404040"/>
                </a:solidFill>
              </a:rPr>
              <a:t>Cahiers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du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cinema</a:t>
            </a:r>
            <a:r>
              <a:rPr lang="cs-CZ" dirty="0">
                <a:solidFill>
                  <a:srgbClr val="404040"/>
                </a:solidFill>
              </a:rPr>
              <a:t> (1962)</a:t>
            </a:r>
          </a:p>
          <a:p>
            <a:r>
              <a:rPr lang="cs-CZ" i="1" dirty="0">
                <a:solidFill>
                  <a:srgbClr val="404040"/>
                </a:solidFill>
              </a:rPr>
              <a:t>Pohrdání </a:t>
            </a:r>
            <a:r>
              <a:rPr lang="cs-CZ" dirty="0">
                <a:solidFill>
                  <a:srgbClr val="404040"/>
                </a:solidFill>
              </a:rPr>
              <a:t>(r. Jean-</a:t>
            </a:r>
            <a:r>
              <a:rPr lang="cs-CZ" dirty="0" err="1">
                <a:solidFill>
                  <a:srgbClr val="404040"/>
                </a:solidFill>
              </a:rPr>
              <a:t>Luc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Godard</a:t>
            </a:r>
            <a:r>
              <a:rPr lang="cs-CZ" dirty="0">
                <a:solidFill>
                  <a:srgbClr val="404040"/>
                </a:solidFill>
              </a:rPr>
              <a:t>, 1963), </a:t>
            </a:r>
            <a:r>
              <a:rPr lang="cs-CZ" i="1" dirty="0" err="1">
                <a:solidFill>
                  <a:srgbClr val="404040"/>
                </a:solidFill>
              </a:rPr>
              <a:t>Week</a:t>
            </a:r>
            <a:r>
              <a:rPr lang="cs-CZ" i="1" dirty="0">
                <a:solidFill>
                  <a:srgbClr val="404040"/>
                </a:solidFill>
              </a:rPr>
              <a:t>-End </a:t>
            </a:r>
            <a:r>
              <a:rPr lang="cs-CZ" dirty="0">
                <a:solidFill>
                  <a:srgbClr val="404040"/>
                </a:solidFill>
              </a:rPr>
              <a:t>(r. Jean-</a:t>
            </a:r>
            <a:r>
              <a:rPr lang="cs-CZ" dirty="0" err="1">
                <a:solidFill>
                  <a:srgbClr val="404040"/>
                </a:solidFill>
              </a:rPr>
              <a:t>Luc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Godard</a:t>
            </a:r>
            <a:r>
              <a:rPr lang="cs-CZ" dirty="0">
                <a:solidFill>
                  <a:srgbClr val="404040"/>
                </a:solidFill>
              </a:rPr>
              <a:t>, 1967) </a:t>
            </a:r>
          </a:p>
          <a:p>
            <a:r>
              <a:rPr lang="cs-CZ" dirty="0">
                <a:solidFill>
                  <a:srgbClr val="404040"/>
                </a:solidFill>
              </a:rPr>
              <a:t>Polovina 60.let</a:t>
            </a:r>
          </a:p>
          <a:p>
            <a:r>
              <a:rPr lang="cs-CZ" dirty="0">
                <a:solidFill>
                  <a:srgbClr val="404040"/>
                </a:solidFill>
              </a:rPr>
              <a:t>Politické události v květnu 1968</a:t>
            </a:r>
          </a:p>
          <a:p>
            <a:pPr lvl="1"/>
            <a:r>
              <a:rPr lang="cs-CZ" dirty="0">
                <a:solidFill>
                  <a:srgbClr val="404040"/>
                </a:solidFill>
              </a:rPr>
              <a:t>Zahraniční historici preferují pozdější data</a:t>
            </a:r>
          </a:p>
          <a:p>
            <a:r>
              <a:rPr lang="cs-CZ" dirty="0">
                <a:solidFill>
                  <a:srgbClr val="404040"/>
                </a:solidFill>
              </a:rPr>
              <a:t>Odkaz průmyslový (malé štáby, malé společnosti), estetický (autentické lokace, preference </a:t>
            </a:r>
            <a:r>
              <a:rPr lang="cs-CZ" dirty="0" err="1">
                <a:solidFill>
                  <a:srgbClr val="404040"/>
                </a:solidFill>
              </a:rPr>
              <a:t>auterů</a:t>
            </a:r>
            <a:r>
              <a:rPr lang="cs-CZ" dirty="0">
                <a:solidFill>
                  <a:srgbClr val="404040"/>
                </a:solidFill>
              </a:rPr>
              <a:t>, filmy bez hvězd), kritický (nová vlna jako vrchol, který nebyl nikdy překonán)</a:t>
            </a:r>
          </a:p>
          <a:p>
            <a:r>
              <a:rPr lang="cs-CZ" dirty="0">
                <a:solidFill>
                  <a:srgbClr val="404040"/>
                </a:solidFill>
              </a:rPr>
              <a:t>Recyklace v módě (reklamy, módní styly), </a:t>
            </a:r>
            <a:r>
              <a:rPr lang="cs-CZ" dirty="0" err="1">
                <a:solidFill>
                  <a:srgbClr val="404040"/>
                </a:solidFill>
              </a:rPr>
              <a:t>heritage</a:t>
            </a:r>
            <a:r>
              <a:rPr lang="cs-CZ" dirty="0">
                <a:solidFill>
                  <a:srgbClr val="404040"/>
                </a:solidFill>
              </a:rPr>
              <a:t> filmy s tématem nové vlny (</a:t>
            </a:r>
            <a:r>
              <a:rPr lang="cs-CZ" i="1" dirty="0">
                <a:solidFill>
                  <a:srgbClr val="404040"/>
                </a:solidFill>
              </a:rPr>
              <a:t>Irma </a:t>
            </a:r>
            <a:r>
              <a:rPr lang="cs-CZ" i="1" dirty="0" err="1">
                <a:solidFill>
                  <a:srgbClr val="404040"/>
                </a:solidFill>
              </a:rPr>
              <a:t>Vep</a:t>
            </a:r>
            <a:r>
              <a:rPr lang="cs-CZ" i="1" dirty="0">
                <a:solidFill>
                  <a:srgbClr val="404040"/>
                </a:solidFill>
              </a:rPr>
              <a:t>, Snílci</a:t>
            </a:r>
            <a:r>
              <a:rPr lang="cs-CZ" dirty="0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034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D99EC-CC82-CC44-A918-6685705F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vlna a herecké 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B5093-9D77-C145-A5E4-874DF2B8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"Osobně odmítám pracovat s pěti hvězdami - </a:t>
            </a:r>
            <a:r>
              <a:rPr lang="cs-CZ" dirty="0" err="1"/>
              <a:t>Fernandelem</a:t>
            </a:r>
            <a:r>
              <a:rPr lang="cs-CZ" dirty="0"/>
              <a:t>, </a:t>
            </a:r>
            <a:r>
              <a:rPr lang="cs-CZ" dirty="0" err="1"/>
              <a:t>Michéle</a:t>
            </a:r>
            <a:r>
              <a:rPr lang="cs-CZ" dirty="0"/>
              <a:t> Morganovou, Jeanem </a:t>
            </a:r>
            <a:r>
              <a:rPr lang="cs-CZ" dirty="0" err="1"/>
              <a:t>Gabinem</a:t>
            </a:r>
            <a:r>
              <a:rPr lang="cs-CZ" dirty="0"/>
              <a:t>, </a:t>
            </a:r>
            <a:r>
              <a:rPr lang="cs-CZ" dirty="0" err="1"/>
              <a:t>Gérardem</a:t>
            </a:r>
            <a:r>
              <a:rPr lang="cs-CZ" dirty="0"/>
              <a:t> Philipem a Pierrem </a:t>
            </a:r>
            <a:r>
              <a:rPr lang="cs-CZ" dirty="0" err="1"/>
              <a:t>Fresnayem</a:t>
            </a:r>
            <a:r>
              <a:rPr lang="cs-CZ" dirty="0"/>
              <a:t>. Tito umělci jsou příliš nebezpeční; zastíní scénář nebo si vynucují změny, pokud se jim předloha nelíbí. Nerozpakují se mluvit do obsazení a odmítají spolupracovat s některými herci. Ovlivňují </a:t>
            </a:r>
            <a:r>
              <a:rPr lang="cs-CZ" dirty="0" err="1"/>
              <a:t>mizanscénu</a:t>
            </a:r>
            <a:r>
              <a:rPr lang="cs-CZ" dirty="0"/>
              <a:t> a diktují si detaily na vlastní tvář; obětují blaho filmu svým zájmům a stojí za spoustou omylů a nezdarů.“</a:t>
            </a:r>
          </a:p>
          <a:p>
            <a:pPr marL="457200" lvl="2" indent="0">
              <a:buNone/>
            </a:pPr>
            <a:r>
              <a:rPr lang="cs-CZ" dirty="0"/>
              <a:t>Francois </a:t>
            </a:r>
            <a:r>
              <a:rPr lang="cs-CZ" dirty="0" err="1"/>
              <a:t>Truffaut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„Mé filmy jsou lepší s hvězdami než bez nich.“</a:t>
            </a:r>
          </a:p>
          <a:p>
            <a:pPr marL="457200" lvl="2" indent="0">
              <a:buNone/>
            </a:pPr>
            <a:r>
              <a:rPr lang="cs-CZ" dirty="0"/>
              <a:t>Jean-</a:t>
            </a:r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Melville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E2FFE6-8C55-BC4F-8DEF-02861C3B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Nová vlna a herecké 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49100-EF93-C84B-AA16-A7562077C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404040"/>
                </a:solidFill>
              </a:rPr>
              <a:t>Příliš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drahé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  <a:p>
            <a:r>
              <a:rPr lang="en-US" dirty="0" err="1">
                <a:solidFill>
                  <a:srgbClr val="404040"/>
                </a:solidFill>
              </a:rPr>
              <a:t>Jiný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estetický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projekt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mr-IN" dirty="0">
                <a:solidFill>
                  <a:srgbClr val="404040"/>
                </a:solidFill>
              </a:rPr>
              <a:t>–</a:t>
            </a:r>
            <a:r>
              <a:rPr lang="en-US" dirty="0">
                <a:solidFill>
                  <a:srgbClr val="404040"/>
                </a:solidFill>
              </a:rPr>
              <a:t> preference </a:t>
            </a:r>
            <a:r>
              <a:rPr lang="en-US" dirty="0" err="1">
                <a:solidFill>
                  <a:srgbClr val="404040"/>
                </a:solidFill>
              </a:rPr>
              <a:t>nováčků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neherců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nebo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osobností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mimo</a:t>
            </a:r>
            <a:r>
              <a:rPr lang="en-US" dirty="0">
                <a:solidFill>
                  <a:srgbClr val="404040"/>
                </a:solidFill>
              </a:rPr>
              <a:t> film</a:t>
            </a:r>
          </a:p>
          <a:p>
            <a:r>
              <a:rPr lang="en-US" dirty="0" err="1">
                <a:solidFill>
                  <a:srgbClr val="404040"/>
                </a:solidFill>
              </a:rPr>
              <a:t>Vlastní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generace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herců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hereček</a:t>
            </a:r>
            <a:endParaRPr lang="en-US" dirty="0">
              <a:solidFill>
                <a:srgbClr val="404040"/>
              </a:solidFill>
            </a:endParaRPr>
          </a:p>
          <a:p>
            <a:r>
              <a:rPr lang="en-US" dirty="0" err="1">
                <a:solidFill>
                  <a:srgbClr val="404040"/>
                </a:solidFill>
              </a:rPr>
              <a:t>Mužské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postavy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jako</a:t>
            </a:r>
            <a:r>
              <a:rPr lang="en-US" dirty="0">
                <a:solidFill>
                  <a:srgbClr val="404040"/>
                </a:solidFill>
              </a:rPr>
              <a:t> alter-</a:t>
            </a:r>
            <a:r>
              <a:rPr lang="en-US" dirty="0" err="1">
                <a:solidFill>
                  <a:srgbClr val="404040"/>
                </a:solidFill>
              </a:rPr>
              <a:t>ega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režisérů</a:t>
            </a:r>
            <a:r>
              <a:rPr lang="en-US" dirty="0">
                <a:solidFill>
                  <a:srgbClr val="404040"/>
                </a:solidFill>
              </a:rPr>
              <a:t> (Jean-Pierre </a:t>
            </a:r>
            <a:r>
              <a:rPr lang="en-US" dirty="0" err="1">
                <a:solidFill>
                  <a:srgbClr val="404040"/>
                </a:solidFill>
              </a:rPr>
              <a:t>Léaud</a:t>
            </a:r>
            <a:r>
              <a:rPr lang="en-US" dirty="0">
                <a:solidFill>
                  <a:srgbClr val="404040"/>
                </a:solidFill>
              </a:rPr>
              <a:t> a Francois Truffaut; Jean-Paul </a:t>
            </a:r>
            <a:r>
              <a:rPr lang="en-US" dirty="0" err="1">
                <a:solidFill>
                  <a:srgbClr val="404040"/>
                </a:solidFill>
              </a:rPr>
              <a:t>Belmondo</a:t>
            </a:r>
            <a:r>
              <a:rPr lang="en-US" dirty="0">
                <a:solidFill>
                  <a:srgbClr val="404040"/>
                </a:solidFill>
              </a:rPr>
              <a:t> a Jean-Luc Godard); </a:t>
            </a:r>
            <a:r>
              <a:rPr lang="en-US" dirty="0" err="1">
                <a:solidFill>
                  <a:srgbClr val="404040"/>
                </a:solidFill>
              </a:rPr>
              <a:t>ženské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postavy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múzy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objekty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touhy</a:t>
            </a:r>
            <a:r>
              <a:rPr lang="en-US" dirty="0">
                <a:solidFill>
                  <a:srgbClr val="404040"/>
                </a:solidFill>
              </a:rPr>
              <a:t> (Anna Karina a Godard; Stéphane </a:t>
            </a:r>
            <a:r>
              <a:rPr lang="en-US" dirty="0" err="1">
                <a:solidFill>
                  <a:srgbClr val="404040"/>
                </a:solidFill>
              </a:rPr>
              <a:t>Audrane</a:t>
            </a:r>
            <a:r>
              <a:rPr lang="en-US" dirty="0">
                <a:solidFill>
                  <a:srgbClr val="404040"/>
                </a:solidFill>
              </a:rPr>
              <a:t> a Claude </a:t>
            </a:r>
            <a:r>
              <a:rPr lang="en-US" dirty="0" err="1">
                <a:solidFill>
                  <a:srgbClr val="404040"/>
                </a:solidFill>
              </a:rPr>
              <a:t>Chabrol</a:t>
            </a:r>
            <a:r>
              <a:rPr lang="en-US" dirty="0">
                <a:solidFill>
                  <a:srgbClr val="404040"/>
                </a:solidFill>
              </a:rPr>
              <a:t>, Francois Truffaut a Jeanne Moreau)  </a:t>
            </a:r>
          </a:p>
          <a:p>
            <a:r>
              <a:rPr lang="en-US" dirty="0" err="1">
                <a:solidFill>
                  <a:srgbClr val="404040"/>
                </a:solidFill>
              </a:rPr>
              <a:t>Autorské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projekty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mr-IN" dirty="0">
                <a:solidFill>
                  <a:srgbClr val="404040"/>
                </a:solidFill>
              </a:rPr>
              <a:t>–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režisér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stát</a:t>
            </a:r>
            <a:r>
              <a:rPr lang="en-US" dirty="0">
                <a:solidFill>
                  <a:srgbClr val="404040"/>
                </a:solidFill>
              </a:rPr>
              <a:t> v </a:t>
            </a:r>
            <a:r>
              <a:rPr lang="en-US" dirty="0" err="1">
                <a:solidFill>
                  <a:srgbClr val="404040"/>
                </a:solidFill>
              </a:rPr>
              <a:t>centru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pozornosti</a:t>
            </a:r>
            <a:r>
              <a:rPr lang="en-US" dirty="0">
                <a:solidFill>
                  <a:srgbClr val="404040"/>
                </a:solidFill>
              </a:rPr>
              <a:t> (Brigitte Bardot </a:t>
            </a:r>
            <a:r>
              <a:rPr lang="en-US" dirty="0" err="1">
                <a:solidFill>
                  <a:srgbClr val="404040"/>
                </a:solidFill>
              </a:rPr>
              <a:t>jako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příliš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populární</a:t>
            </a:r>
            <a:r>
              <a:rPr lang="en-US" dirty="0">
                <a:solidFill>
                  <a:srgbClr val="404040"/>
                </a:solidFill>
              </a:rPr>
              <a:t> pro filmy </a:t>
            </a:r>
            <a:r>
              <a:rPr lang="en-US" dirty="0" err="1">
                <a:solidFill>
                  <a:srgbClr val="404040"/>
                </a:solidFill>
              </a:rPr>
              <a:t>režisérů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nové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vlny</a:t>
            </a:r>
            <a:r>
              <a:rPr lang="en-US" dirty="0">
                <a:solidFill>
                  <a:srgbClr val="404040"/>
                </a:solidFill>
              </a:rPr>
              <a:t>; </a:t>
            </a:r>
            <a:r>
              <a:rPr lang="en-US" dirty="0" err="1">
                <a:solidFill>
                  <a:srgbClr val="404040"/>
                </a:solidFill>
              </a:rPr>
              <a:t>vnáší</a:t>
            </a:r>
            <a:r>
              <a:rPr lang="en-US" dirty="0">
                <a:solidFill>
                  <a:srgbClr val="404040"/>
                </a:solidFill>
              </a:rPr>
              <a:t> do </a:t>
            </a:r>
            <a:r>
              <a:rPr lang="en-US" dirty="0" err="1">
                <a:solidFill>
                  <a:srgbClr val="404040"/>
                </a:solidFill>
              </a:rPr>
              <a:t>filmů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nechtěné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přesahy</a:t>
            </a:r>
            <a:r>
              <a:rPr lang="en-US" dirty="0">
                <a:solidFill>
                  <a:srgbClr val="404040"/>
                </a:solidFill>
              </a:rPr>
              <a:t>)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19969D-62EA-C94D-9F63-E9C1133C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Absence </a:t>
            </a:r>
            <a:r>
              <a:rPr lang="en-US" sz="2800" dirty="0" err="1"/>
              <a:t>ženských</a:t>
            </a:r>
            <a:r>
              <a:rPr lang="en-US" sz="2800" dirty="0"/>
              <a:t> </a:t>
            </a:r>
            <a:r>
              <a:rPr lang="en-US" sz="2800" dirty="0" err="1"/>
              <a:t>hrdinek</a:t>
            </a:r>
            <a:endParaRPr lang="en-US" sz="28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2E960C9-3E3F-C64E-B449-2D3250A7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1" y="964692"/>
            <a:ext cx="3707652" cy="47753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- typický hrdina filmů nové vlny je zranitelný mladý muž, v němž rezonuje osobnost režiséra, který sám sebe prezentuje jako romantický ideál umělce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- Dvojí typ hrdinky: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1) nebezpečná femme fatale (</a:t>
            </a:r>
            <a:r>
              <a:rPr lang="cs-CZ" sz="1600" i="1" dirty="0">
                <a:solidFill>
                  <a:schemeClr val="tx1"/>
                </a:solidFill>
              </a:rPr>
              <a:t>U konce s dechem, Střílejte na pianistu, </a:t>
            </a:r>
            <a:r>
              <a:rPr lang="cs-CZ" sz="1600" i="1" dirty="0" err="1">
                <a:solidFill>
                  <a:schemeClr val="tx1"/>
                </a:solidFill>
              </a:rPr>
              <a:t>Jules</a:t>
            </a:r>
            <a:r>
              <a:rPr lang="cs-CZ" sz="1600" i="1" dirty="0">
                <a:solidFill>
                  <a:schemeClr val="tx1"/>
                </a:solidFill>
              </a:rPr>
              <a:t> a Jim)</a:t>
            </a:r>
            <a:endParaRPr lang="cs-CZ" sz="1600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2) žena jako objekt pro filmaře, který ji studuje skoro se sociologickým zápalem, ale taky s lítostí nebo i pohrdáním (</a:t>
            </a:r>
            <a:r>
              <a:rPr lang="cs-CZ" sz="1600" i="1" dirty="0">
                <a:solidFill>
                  <a:schemeClr val="tx1"/>
                </a:solidFill>
              </a:rPr>
              <a:t>Vdaná žena, Hezké holky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- Ženy jako vizuální objekty všudypřítomné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- </a:t>
            </a:r>
            <a:r>
              <a:rPr lang="cs-CZ" sz="1600" dirty="0" err="1">
                <a:solidFill>
                  <a:schemeClr val="tx1"/>
                </a:solidFill>
              </a:rPr>
              <a:t>Misogynní</a:t>
            </a:r>
            <a:r>
              <a:rPr lang="cs-CZ" sz="1600" dirty="0">
                <a:solidFill>
                  <a:schemeClr val="tx1"/>
                </a:solidFill>
              </a:rPr>
              <a:t> projekce X hrdinky jiné, moderní, nové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Zástupný symbol obrázku 7" descr="Obsah obrázku osoba, interiér, zeď, stůl&#10;&#10;Popis byl vytvořen automaticky">
            <a:extLst>
              <a:ext uri="{FF2B5EF4-FFF2-40B4-BE49-F238E27FC236}">
                <a16:creationId xmlns:a16="http://schemas.microsoft.com/office/drawing/2014/main" id="{4520B6AA-FEE6-CB4E-B942-84ACD746B9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29" b="10429"/>
          <a:stretch>
            <a:fillRect/>
          </a:stretch>
        </p:blipFill>
        <p:spPr>
          <a:xfrm>
            <a:off x="5203583" y="2524211"/>
            <a:ext cx="2820953" cy="316674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10" name="Obrázek 9" descr="Obsah obrázku osoba, vsedě, zeď, žena&#10;&#10;Popis byl vytvořen automaticky">
            <a:extLst>
              <a:ext uri="{FF2B5EF4-FFF2-40B4-BE49-F238E27FC236}">
                <a16:creationId xmlns:a16="http://schemas.microsoft.com/office/drawing/2014/main" id="{82F14CC9-E57D-B243-AB34-FFAD6A39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260" y="2475145"/>
            <a:ext cx="2451629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171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osoba, oblečení, exteriér&#10;&#10;Popis byl vytvořen automaticky">
            <a:extLst>
              <a:ext uri="{FF2B5EF4-FFF2-40B4-BE49-F238E27FC236}">
                <a16:creationId xmlns:a16="http://schemas.microsoft.com/office/drawing/2014/main" id="{28D12731-7025-A34B-A6E4-E78E8476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" b="3602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2" name="Obrázek 11" descr="Obsah obrázku osoba, budova, objekt, stojící&#10;&#10;Popis byl vytvořen automaticky">
            <a:extLst>
              <a:ext uri="{FF2B5EF4-FFF2-40B4-BE49-F238E27FC236}">
                <a16:creationId xmlns:a16="http://schemas.microsoft.com/office/drawing/2014/main" id="{D5BCAA50-0B0F-D149-B341-62A61E1C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9" r="9548" b="-1"/>
          <a:stretch/>
        </p:blipFill>
        <p:spPr>
          <a:xfrm>
            <a:off x="4080191" y="10"/>
            <a:ext cx="4014047" cy="3383270"/>
          </a:xfrm>
          <a:prstGeom prst="rect">
            <a:avLst/>
          </a:prstGeom>
        </p:spPr>
      </p:pic>
      <p:pic>
        <p:nvPicPr>
          <p:cNvPr id="10" name="Obrázek 9" descr="Obsah obrázku osoba, exteriér, budova, obloha&#10;&#10;Popis byl vytvořen automaticky">
            <a:extLst>
              <a:ext uri="{FF2B5EF4-FFF2-40B4-BE49-F238E27FC236}">
                <a16:creationId xmlns:a16="http://schemas.microsoft.com/office/drawing/2014/main" id="{B437104D-A67A-C647-8209-8204B94BF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6" r="17383" b="-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Obrázek 7" descr="Obsah obrázku osoba, vsedě, interiér, žena&#10;&#10;Popis byl vytvořen automaticky">
            <a:extLst>
              <a:ext uri="{FF2B5EF4-FFF2-40B4-BE49-F238E27FC236}">
                <a16:creationId xmlns:a16="http://schemas.microsoft.com/office/drawing/2014/main" id="{D66971E2-50B5-B942-9FF5-820C1234E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887" b="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Obrázek 5" descr="Obsah obrázku osoba, zeď, interiér, žena&#10;&#10;Popis byl vytvořen automaticky">
            <a:extLst>
              <a:ext uri="{FF2B5EF4-FFF2-40B4-BE49-F238E27FC236}">
                <a16:creationId xmlns:a16="http://schemas.microsoft.com/office/drawing/2014/main" id="{FB3C4385-6BB8-EC49-92FB-0D25098829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9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4" name="Obrázek 13" descr="Obsah obrázku žena, osoba, zeď, interiér&#10;&#10;Popis byl vytvořen automaticky">
            <a:extLst>
              <a:ext uri="{FF2B5EF4-FFF2-40B4-BE49-F238E27FC236}">
                <a16:creationId xmlns:a16="http://schemas.microsoft.com/office/drawing/2014/main" id="{7480AA49-0577-3C44-A70B-512E4769D5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6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3B7AB63-ADAE-A142-BF47-FD970D4B40B9}"/>
              </a:ext>
            </a:extLst>
          </p:cNvPr>
          <p:cNvSpPr txBox="1"/>
          <p:nvPr/>
        </p:nvSpPr>
        <p:spPr>
          <a:xfrm>
            <a:off x="1300162" y="3014661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0000"/>
                </a:highlight>
              </a:rPr>
              <a:t>Anouk</a:t>
            </a:r>
            <a:r>
              <a:rPr lang="cs-CZ" dirty="0">
                <a:highlight>
                  <a:srgbClr val="FF0000"/>
                </a:highlight>
              </a:rPr>
              <a:t> </a:t>
            </a:r>
            <a:r>
              <a:rPr lang="cs-CZ" dirty="0" err="1">
                <a:highlight>
                  <a:srgbClr val="FF0000"/>
                </a:highlight>
              </a:rPr>
              <a:t>Aimée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91748E-8437-FD48-8D61-80F786BC3651}"/>
              </a:ext>
            </a:extLst>
          </p:cNvPr>
          <p:cNvSpPr txBox="1"/>
          <p:nvPr/>
        </p:nvSpPr>
        <p:spPr>
          <a:xfrm>
            <a:off x="5357810" y="2971797"/>
            <a:ext cx="15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0000"/>
                </a:highlight>
              </a:rPr>
              <a:t>Jeanne</a:t>
            </a:r>
            <a:r>
              <a:rPr lang="cs-CZ" dirty="0">
                <a:highlight>
                  <a:srgbClr val="FF0000"/>
                </a:highlight>
              </a:rPr>
              <a:t> </a:t>
            </a:r>
            <a:r>
              <a:rPr lang="cs-CZ" dirty="0" err="1">
                <a:highlight>
                  <a:srgbClr val="FF0000"/>
                </a:highlight>
              </a:rPr>
              <a:t>Moreau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38E371F-FF9D-9841-A604-5E1C88A29113}"/>
              </a:ext>
            </a:extLst>
          </p:cNvPr>
          <p:cNvSpPr txBox="1"/>
          <p:nvPr/>
        </p:nvSpPr>
        <p:spPr>
          <a:xfrm>
            <a:off x="9658350" y="301466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0000"/>
                </a:highlight>
              </a:rPr>
              <a:t>Anna Karina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CFF7DC-3EDC-B245-9526-E38CA867D73F}"/>
              </a:ext>
            </a:extLst>
          </p:cNvPr>
          <p:cNvSpPr txBox="1"/>
          <p:nvPr/>
        </p:nvSpPr>
        <p:spPr>
          <a:xfrm>
            <a:off x="1114425" y="6457950"/>
            <a:ext cx="187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0000"/>
                </a:highlight>
              </a:rPr>
              <a:t>Bernadette</a:t>
            </a:r>
            <a:r>
              <a:rPr lang="cs-CZ" dirty="0">
                <a:highlight>
                  <a:srgbClr val="FF0000"/>
                </a:highlight>
              </a:rPr>
              <a:t> </a:t>
            </a:r>
            <a:r>
              <a:rPr lang="cs-CZ" dirty="0" err="1">
                <a:highlight>
                  <a:srgbClr val="FF0000"/>
                </a:highlight>
              </a:rPr>
              <a:t>Lafont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8023281-9740-0D4E-95EA-BE68C91803D6}"/>
              </a:ext>
            </a:extLst>
          </p:cNvPr>
          <p:cNvSpPr txBox="1"/>
          <p:nvPr/>
        </p:nvSpPr>
        <p:spPr>
          <a:xfrm>
            <a:off x="5800725" y="6457950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ighlight>
                  <a:srgbClr val="FF0000"/>
                </a:highlight>
              </a:rPr>
              <a:t>Jean </a:t>
            </a:r>
            <a:r>
              <a:rPr lang="cs-CZ" dirty="0" err="1">
                <a:highlight>
                  <a:srgbClr val="FF0000"/>
                </a:highlight>
              </a:rPr>
              <a:t>Seberg</a:t>
            </a:r>
            <a:endParaRPr lang="cs-CZ" dirty="0">
              <a:highlight>
                <a:srgbClr val="FF0000"/>
              </a:highlight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9DF2850-428F-0741-B7DD-797FB1B9EB86}"/>
              </a:ext>
            </a:extLst>
          </p:cNvPr>
          <p:cNvSpPr txBox="1"/>
          <p:nvPr/>
        </p:nvSpPr>
        <p:spPr>
          <a:xfrm>
            <a:off x="10565346" y="6500807"/>
            <a:ext cx="16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ighlight>
                  <a:srgbClr val="FF0000"/>
                </a:highlight>
              </a:rPr>
              <a:t>Delphine</a:t>
            </a:r>
            <a:r>
              <a:rPr lang="cs-CZ" dirty="0">
                <a:highlight>
                  <a:srgbClr val="FF0000"/>
                </a:highlight>
              </a:rPr>
              <a:t> </a:t>
            </a:r>
            <a:r>
              <a:rPr lang="cs-CZ" dirty="0" err="1">
                <a:highlight>
                  <a:srgbClr val="FF0000"/>
                </a:highlight>
              </a:rPr>
              <a:t>Seyrig</a:t>
            </a:r>
            <a:endParaRPr lang="cs-CZ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28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F205B4-6E04-3A46-BD3D-CED3BAAA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dirty="0"/>
              <a:t>Postavy a Herectví ve filmech nové vlny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FD0C-6CE3-E34C-A8EE-1BAE4AD8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Postavy symbolizují </a:t>
            </a:r>
            <a:r>
              <a:rPr lang="cs-CZ" dirty="0" err="1">
                <a:solidFill>
                  <a:srgbClr val="404040"/>
                </a:solidFill>
              </a:rPr>
              <a:t>auteurskou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cinefilii</a:t>
            </a:r>
            <a:r>
              <a:rPr lang="cs-CZ" dirty="0">
                <a:solidFill>
                  <a:srgbClr val="404040"/>
                </a:solidFill>
              </a:rPr>
              <a:t> svých tvůrců &gt;&gt; často chodí do kina</a:t>
            </a:r>
          </a:p>
          <a:p>
            <a:r>
              <a:rPr lang="cs-CZ" dirty="0">
                <a:solidFill>
                  <a:srgbClr val="404040"/>
                </a:solidFill>
              </a:rPr>
              <a:t>Ztotožnění s vyšším uměním, nikoliv s mainstreamovými filmy (Camille ve filmu </a:t>
            </a:r>
            <a:r>
              <a:rPr lang="cs-CZ" i="1" dirty="0">
                <a:solidFill>
                  <a:srgbClr val="404040"/>
                </a:solidFill>
              </a:rPr>
              <a:t>Pohrdání </a:t>
            </a:r>
            <a:r>
              <a:rPr lang="cs-CZ" dirty="0">
                <a:solidFill>
                  <a:srgbClr val="404040"/>
                </a:solidFill>
              </a:rPr>
              <a:t>utíká od svého manžela do náruče amerického producenta)</a:t>
            </a:r>
          </a:p>
          <a:p>
            <a:r>
              <a:rPr lang="cs-CZ" dirty="0">
                <a:solidFill>
                  <a:srgbClr val="404040"/>
                </a:solidFill>
              </a:rPr>
              <a:t>Ambice potlačit předchozí herecké zkušenosti (</a:t>
            </a:r>
            <a:r>
              <a:rPr lang="cs-CZ" dirty="0" err="1">
                <a:solidFill>
                  <a:srgbClr val="404040"/>
                </a:solidFill>
              </a:rPr>
              <a:t>Jeanne</a:t>
            </a:r>
            <a:r>
              <a:rPr lang="cs-CZ" dirty="0">
                <a:solidFill>
                  <a:srgbClr val="404040"/>
                </a:solidFill>
              </a:rPr>
              <a:t> </a:t>
            </a:r>
            <a:r>
              <a:rPr lang="cs-CZ" dirty="0" err="1">
                <a:solidFill>
                  <a:srgbClr val="404040"/>
                </a:solidFill>
              </a:rPr>
              <a:t>Moreau</a:t>
            </a:r>
            <a:r>
              <a:rPr lang="cs-CZ" dirty="0">
                <a:solidFill>
                  <a:srgbClr val="404040"/>
                </a:solidFill>
              </a:rPr>
              <a:t>) &gt;&gt; herci mají působit tak, že jen existují před kamerou (v souladu s koncepcí autenticity a spontaneity)</a:t>
            </a:r>
          </a:p>
          <a:p>
            <a:r>
              <a:rPr lang="cs-CZ" dirty="0">
                <a:solidFill>
                  <a:srgbClr val="404040"/>
                </a:solidFill>
              </a:rPr>
              <a:t>Řada zcizujících efektů (direct </a:t>
            </a:r>
            <a:r>
              <a:rPr lang="cs-CZ" dirty="0" err="1">
                <a:solidFill>
                  <a:srgbClr val="404040"/>
                </a:solidFill>
              </a:rPr>
              <a:t>address</a:t>
            </a:r>
            <a:r>
              <a:rPr lang="cs-CZ" dirty="0">
                <a:solidFill>
                  <a:srgbClr val="404040"/>
                </a:solidFill>
              </a:rPr>
              <a:t>, chyby, zveličená nebo nepatřičná gesta a pohyby), které poukazují na distanci mezi postavou a jejím hereckým ztvárněním &gt;&gt; </a:t>
            </a:r>
            <a:r>
              <a:rPr lang="cs-CZ" dirty="0"/>
              <a:t>herecké vyjádření dvojího tahu nové vlny směrem k realismu i osobnímu vyjádření</a:t>
            </a:r>
            <a:endParaRPr lang="cs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9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muž, zeď&#10;&#10;Popis byl vytvořen automaticky">
            <a:extLst>
              <a:ext uri="{FF2B5EF4-FFF2-40B4-BE49-F238E27FC236}">
                <a16:creationId xmlns:a16="http://schemas.microsoft.com/office/drawing/2014/main" id="{4FA903FE-42B0-C547-9430-C65B6F292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" r="14284" b="1"/>
          <a:stretch/>
        </p:blipFill>
        <p:spPr>
          <a:xfrm>
            <a:off x="321724" y="321732"/>
            <a:ext cx="7086768" cy="6214533"/>
          </a:xfrm>
          <a:prstGeom prst="rect">
            <a:avLst/>
          </a:prstGeom>
        </p:spPr>
      </p:pic>
      <p:pic>
        <p:nvPicPr>
          <p:cNvPr id="7" name="Obrázek 6" descr="Obsah obrázku osoba, žena, exteriér, telefon&#10;&#10;Popis byl vytvořen automaticky">
            <a:extLst>
              <a:ext uri="{FF2B5EF4-FFF2-40B4-BE49-F238E27FC236}">
                <a16:creationId xmlns:a16="http://schemas.microsoft.com/office/drawing/2014/main" id="{7582223F-CC46-324F-BD33-577591C99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7" b="-2"/>
          <a:stretch/>
        </p:blipFill>
        <p:spPr>
          <a:xfrm>
            <a:off x="7499948" y="321732"/>
            <a:ext cx="437032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muž, interiér, zeď, osoba&#10;&#10;Popis byl vytvořen automaticky">
            <a:extLst>
              <a:ext uri="{FF2B5EF4-FFF2-40B4-BE49-F238E27FC236}">
                <a16:creationId xmlns:a16="http://schemas.microsoft.com/office/drawing/2014/main" id="{1E7E4724-D7CA-5E48-AFF1-3B9BA4B2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" r="13425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3" name="Obrázek 2" descr="Obsah obrázku interiér, zeď&#10;&#10;Popis byl vytvořen automaticky">
            <a:extLst>
              <a:ext uri="{FF2B5EF4-FFF2-40B4-BE49-F238E27FC236}">
                <a16:creationId xmlns:a16="http://schemas.microsoft.com/office/drawing/2014/main" id="{CBD8D644-6637-2146-8851-9491F9E63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5" r="10732"/>
          <a:stretch/>
        </p:blipFill>
        <p:spPr>
          <a:xfrm>
            <a:off x="20" y="3428999"/>
            <a:ext cx="4654276" cy="3428999"/>
          </a:xfrm>
          <a:prstGeom prst="rect">
            <a:avLst/>
          </a:prstGeom>
        </p:spPr>
      </p:pic>
      <p:pic>
        <p:nvPicPr>
          <p:cNvPr id="5" name="Obrázek 4" descr="Obsah obrázku patro, osoba, budova&#10;&#10;Popis byl vytvořen automaticky">
            <a:extLst>
              <a:ext uri="{FF2B5EF4-FFF2-40B4-BE49-F238E27FC236}">
                <a16:creationId xmlns:a16="http://schemas.microsoft.com/office/drawing/2014/main" id="{16B7E778-55DC-F74C-8583-D05EC443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921"/>
          <a:stretch/>
        </p:blipFill>
        <p:spPr>
          <a:xfrm>
            <a:off x="4654295" y="10"/>
            <a:ext cx="7537704" cy="4526265"/>
          </a:xfrm>
          <a:prstGeom prst="rect">
            <a:avLst/>
          </a:prstGeom>
        </p:spPr>
      </p:pic>
      <p:pic>
        <p:nvPicPr>
          <p:cNvPr id="9" name="Obrázek 8" descr="Obsah obrázku osoba, interiér, zeď, muž&#10;&#10;Popis byl vytvořen automaticky">
            <a:extLst>
              <a:ext uri="{FF2B5EF4-FFF2-40B4-BE49-F238E27FC236}">
                <a16:creationId xmlns:a16="http://schemas.microsoft.com/office/drawing/2014/main" id="{594D4607-63E9-D14F-9D0B-0E5202FBB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44" r="27985"/>
          <a:stretch/>
        </p:blipFill>
        <p:spPr>
          <a:xfrm>
            <a:off x="4693920" y="4526276"/>
            <a:ext cx="2472942" cy="2331725"/>
          </a:xfrm>
          <a:prstGeom prst="rect">
            <a:avLst/>
          </a:prstGeom>
        </p:spPr>
      </p:pic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686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 descr="Obsah obrázku kulečníkový stůl, kulečníková herna, interiér, patro&#10;&#10;Popis byl vytvořen automaticky">
            <a:extLst>
              <a:ext uri="{FF2B5EF4-FFF2-40B4-BE49-F238E27FC236}">
                <a16:creationId xmlns:a16="http://schemas.microsoft.com/office/drawing/2014/main" id="{EC185FDE-7516-A843-9E60-7131D6860A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98" r="27807" b="2"/>
          <a:stretch/>
        </p:blipFill>
        <p:spPr>
          <a:xfrm>
            <a:off x="7206488" y="4526276"/>
            <a:ext cx="2472942" cy="2331725"/>
          </a:xfrm>
          <a:prstGeom prst="rect">
            <a:avLst/>
          </a:prstGeom>
        </p:spPr>
      </p:pic>
      <p:cxnSp>
        <p:nvCxnSpPr>
          <p:cNvPr id="33" name="Straight Connector 19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9432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osoba, zeď, interiér, držení&#10;&#10;Popis byl vytvořen automaticky">
            <a:extLst>
              <a:ext uri="{FF2B5EF4-FFF2-40B4-BE49-F238E27FC236}">
                <a16:creationId xmlns:a16="http://schemas.microsoft.com/office/drawing/2014/main" id="{56DE2894-0619-C442-A041-810B50C69F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5" r="35287" b="-2"/>
          <a:stretch/>
        </p:blipFill>
        <p:spPr>
          <a:xfrm>
            <a:off x="9719054" y="4526274"/>
            <a:ext cx="2472939" cy="2331726"/>
          </a:xfrm>
          <a:prstGeom prst="rect">
            <a:avLst/>
          </a:prstGeom>
        </p:spPr>
      </p:pic>
      <p:cxnSp>
        <p:nvCxnSpPr>
          <p:cNvPr id="34" name="Straight Connector 21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403336" y="777240"/>
            <a:ext cx="0" cy="749808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5">
            <a:extLst>
              <a:ext uri="{FF2B5EF4-FFF2-40B4-BE49-F238E27FC236}">
                <a16:creationId xmlns:a16="http://schemas.microsoft.com/office/drawing/2014/main" id="{06CCF9C6-EE24-4435-BE37-FF68188A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308860" y="1120141"/>
            <a:ext cx="0" cy="461772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7829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892</Words>
  <Application>Microsoft Macintosh PowerPoint</Application>
  <PresentationFormat>Širokoúhlá obrazovka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Balík</vt:lpstr>
      <vt:lpstr>Francouzská kinematografie od roku 1959 do současnosti</vt:lpstr>
      <vt:lpstr>Konec nové vlny a její odkaz</vt:lpstr>
      <vt:lpstr>Nová vlna a herecké hvězdy</vt:lpstr>
      <vt:lpstr>Nová vlna a herecké hvězdy</vt:lpstr>
      <vt:lpstr>Absence ženských hrdinek</vt:lpstr>
      <vt:lpstr>Prezentace aplikace PowerPoint</vt:lpstr>
      <vt:lpstr>Postavy a Herectví ve filmech nové vlny</vt:lpstr>
      <vt:lpstr>Prezentace aplikace PowerPoint</vt:lpstr>
      <vt:lpstr>Prezentace aplikace PowerPoint</vt:lpstr>
      <vt:lpstr>Hrdinky/herečky ve filmech nové vlny</vt:lpstr>
      <vt:lpstr>Jean paul belmondo a alain delon “Jeden se směje a druhý ne”</vt:lpstr>
      <vt:lpstr>Belmondo a delon</vt:lpstr>
      <vt:lpstr>Jean paul belmondo (1933)</vt:lpstr>
      <vt:lpstr>Jean paul belmondo</vt:lpstr>
      <vt:lpstr>Alain delon (1935)</vt:lpstr>
      <vt:lpstr>Alain delon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kinematografie od roku 1959 do současnosti</dc:title>
  <dc:creator>Šárka Gmiterková</dc:creator>
  <cp:lastModifiedBy>Šárka Gmiterková</cp:lastModifiedBy>
  <cp:revision>2</cp:revision>
  <dcterms:created xsi:type="dcterms:W3CDTF">2019-03-27T20:27:46Z</dcterms:created>
  <dcterms:modified xsi:type="dcterms:W3CDTF">2019-03-27T20:45:51Z</dcterms:modified>
</cp:coreProperties>
</file>