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65"/>
  </p:normalViewPr>
  <p:slideViewPr>
    <p:cSldViewPr snapToGrid="0" snapToObjects="1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4/3/19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4/3/19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4/3/19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C9F4F8-1CA1-4169-A513-5E15F4D9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F032F5-CB48-3E40-B69E-3B38D03D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accent1"/>
          </a:solidFill>
          <a:ln w="190500" cmpd="thinThick">
            <a:solidFill>
              <a:schemeClr val="accent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Francouzská</a:t>
            </a:r>
            <a:r>
              <a:rPr lang="en-US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kinematografie</a:t>
            </a:r>
            <a:r>
              <a:rPr lang="en-US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od </a:t>
            </a:r>
            <a:r>
              <a:rPr lang="en-US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roku</a:t>
            </a:r>
            <a:r>
              <a:rPr lang="en-US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1959 do </a:t>
            </a:r>
            <a:r>
              <a:rPr lang="en-US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současnosti</a:t>
            </a:r>
            <a:endParaRPr lang="en-US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8E8F94D-F3EE-234E-8B48-CA5ABF4D0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FAV334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4. 4.  2019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Mgr.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Šárka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Gmiterková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Ph. D. 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6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5F4304-60D5-DF4D-9634-B0EF08B6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dirty="0" err="1"/>
              <a:t>Pornografie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výrazný</a:t>
            </a:r>
            <a:r>
              <a:rPr lang="en-US" sz="2400" dirty="0"/>
              <a:t> </a:t>
            </a:r>
            <a:r>
              <a:rPr lang="en-US" sz="2400" dirty="0" err="1"/>
              <a:t>krátkodobý</a:t>
            </a:r>
            <a:r>
              <a:rPr lang="en-US" sz="2400" dirty="0"/>
              <a:t> trend 70. let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2358EB2A-5908-3A42-BB17-650E5AD3B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062" y="587858"/>
            <a:ext cx="2203622" cy="3301307"/>
          </a:xfrm>
          <a:prstGeom prst="rect">
            <a:avLst/>
          </a:prstGeom>
        </p:spPr>
      </p:pic>
      <p:pic>
        <p:nvPicPr>
          <p:cNvPr id="6" name="Obrázek 5" descr="Obsah obrázku osoba, vsedě, text, žena&#10;&#10;Popis byl vytvořen automaticky">
            <a:extLst>
              <a:ext uri="{FF2B5EF4-FFF2-40B4-BE49-F238E27FC236}">
                <a16:creationId xmlns:a16="http://schemas.microsoft.com/office/drawing/2014/main" id="{08D9897A-0266-1440-A3A2-D6985A1FB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6" y="587858"/>
            <a:ext cx="2327421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4F240D-8D05-9A41-8BC6-ACAE8C1F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/>
              <a:t>Technologie (70.léta)</a:t>
            </a:r>
            <a:endParaRPr lang="cs-CZ" dirty="0"/>
          </a:p>
        </p:txBody>
      </p:sp>
      <p:sp>
        <p:nvSpPr>
          <p:cNvPr id="26" name="Zástupný obsah 3">
            <a:extLst>
              <a:ext uri="{FF2B5EF4-FFF2-40B4-BE49-F238E27FC236}">
                <a16:creationId xmlns:a16="http://schemas.microsoft.com/office/drawing/2014/main" id="{E42C79EB-6AB7-5743-A603-E5A2A35B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404040"/>
                </a:solidFill>
              </a:rPr>
              <a:t>Překotný vývoj na poli dokumentu a experimentálního filmu</a:t>
            </a:r>
          </a:p>
          <a:p>
            <a:r>
              <a:rPr lang="cs-CZ">
                <a:solidFill>
                  <a:srgbClr val="404040"/>
                </a:solidFill>
              </a:rPr>
              <a:t>Éclair vyvíjí kameru méně hlučnou kameru &gt;&gt; použití kontaktního zvuku pořízeného přímo během natáčení</a:t>
            </a:r>
          </a:p>
          <a:p>
            <a:r>
              <a:rPr lang="cs-CZ">
                <a:solidFill>
                  <a:srgbClr val="404040"/>
                </a:solidFill>
              </a:rPr>
              <a:t>Většina dokumentů a experimentálních snímků se natáčí na 16mm film &gt;&gt; umožňuje filmy promítat mimo standardní síť kin</a:t>
            </a:r>
          </a:p>
          <a:p>
            <a:r>
              <a:rPr lang="cs-CZ">
                <a:solidFill>
                  <a:srgbClr val="404040"/>
                </a:solidFill>
              </a:rPr>
              <a:t>Nejvýraznějším objevem tohoto období je video &gt;&gt; řada kolektivů a tvůrčích uskupení jej cíleně používá</a:t>
            </a:r>
          </a:p>
        </p:txBody>
      </p:sp>
    </p:spTree>
    <p:extLst>
      <p:ext uri="{BB962C8B-B14F-4D97-AF65-F5344CB8AC3E}">
        <p14:creationId xmlns:p14="http://schemas.microsoft.com/office/powerpoint/2010/main" val="241428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CA1314-FCA5-EE42-ADD3-B0157351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Feministická kontrakultura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4F080E-E4CF-3246-893C-EC77B97F0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04040"/>
                </a:solidFill>
              </a:rPr>
              <a:t>Nárůst počtu filmařek &gt;&gt;</a:t>
            </a:r>
            <a:r>
              <a:rPr lang="cs-CZ" dirty="0"/>
              <a:t> od 3% roku 1969 k 9% v roce 1979 + koncem 70.let založen festival ženského filmu ve </a:t>
            </a:r>
            <a:r>
              <a:rPr lang="cs-CZ" dirty="0" err="1"/>
              <a:t>Sceaux</a:t>
            </a:r>
            <a:r>
              <a:rPr lang="cs-CZ" dirty="0"/>
              <a:t>, dnes v </a:t>
            </a:r>
            <a:r>
              <a:rPr lang="cs-CZ" dirty="0" err="1"/>
              <a:t>Créteil</a:t>
            </a:r>
            <a:r>
              <a:rPr lang="cs-CZ" dirty="0"/>
              <a:t>  </a:t>
            </a:r>
          </a:p>
          <a:p>
            <a:r>
              <a:rPr lang="cs-CZ" dirty="0" err="1">
                <a:solidFill>
                  <a:srgbClr val="404040"/>
                </a:solidFill>
              </a:rPr>
              <a:t>Agnes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Varda</a:t>
            </a:r>
            <a:r>
              <a:rPr lang="cs-CZ" dirty="0">
                <a:solidFill>
                  <a:srgbClr val="404040"/>
                </a:solidFill>
              </a:rPr>
              <a:t>, </a:t>
            </a:r>
            <a:r>
              <a:rPr lang="cs-CZ" dirty="0" err="1">
                <a:solidFill>
                  <a:srgbClr val="404040"/>
                </a:solidFill>
              </a:rPr>
              <a:t>Coline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Serreau</a:t>
            </a:r>
            <a:r>
              <a:rPr lang="cs-CZ" dirty="0">
                <a:solidFill>
                  <a:srgbClr val="404040"/>
                </a:solidFill>
              </a:rPr>
              <a:t>, Diane </a:t>
            </a:r>
            <a:r>
              <a:rPr lang="cs-CZ" dirty="0" err="1">
                <a:solidFill>
                  <a:srgbClr val="404040"/>
                </a:solidFill>
              </a:rPr>
              <a:t>Kurys</a:t>
            </a:r>
            <a:r>
              <a:rPr lang="cs-CZ" dirty="0">
                <a:solidFill>
                  <a:srgbClr val="404040"/>
                </a:solidFill>
              </a:rPr>
              <a:t>, </a:t>
            </a:r>
            <a:r>
              <a:rPr lang="cs-CZ" dirty="0" err="1">
                <a:solidFill>
                  <a:srgbClr val="404040"/>
                </a:solidFill>
              </a:rPr>
              <a:t>Nadine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Trintignant</a:t>
            </a:r>
            <a:r>
              <a:rPr lang="cs-CZ" dirty="0">
                <a:solidFill>
                  <a:srgbClr val="404040"/>
                </a:solidFill>
              </a:rPr>
              <a:t>, Nelly Kaplan</a:t>
            </a:r>
          </a:p>
          <a:p>
            <a:r>
              <a:rPr lang="cs-CZ" dirty="0"/>
              <a:t>Ženy si zakládají vlastní uskupení, protože ani v militantních levicových kolektivech necítí své problémy náležitě reflektované</a:t>
            </a:r>
          </a:p>
          <a:p>
            <a:r>
              <a:rPr lang="cs-CZ" dirty="0"/>
              <a:t>Video jako „panenské médium“ &gt;&gt; nemělo zažité správné postupy, nevyučovalo se na školách a muži si ho nestihli přivlastnit </a:t>
            </a:r>
          </a:p>
          <a:p>
            <a:r>
              <a:rPr lang="cs-CZ" dirty="0"/>
              <a:t>Ve Francii nejvýraznější uskupení </a:t>
            </a:r>
            <a:r>
              <a:rPr lang="cs-CZ" dirty="0" err="1"/>
              <a:t>Caroline</a:t>
            </a:r>
            <a:r>
              <a:rPr lang="cs-CZ" dirty="0"/>
              <a:t> </a:t>
            </a:r>
            <a:r>
              <a:rPr lang="cs-CZ" dirty="0" err="1"/>
              <a:t>Roussopoulosové</a:t>
            </a:r>
            <a:r>
              <a:rPr lang="cs-CZ" dirty="0"/>
              <a:t> spolu s </a:t>
            </a:r>
            <a:r>
              <a:rPr lang="cs-CZ" dirty="0" err="1"/>
              <a:t>Delphine</a:t>
            </a:r>
            <a:r>
              <a:rPr lang="cs-CZ" dirty="0"/>
              <a:t> </a:t>
            </a:r>
            <a:r>
              <a:rPr lang="cs-CZ" dirty="0" err="1"/>
              <a:t>Seyrigovou</a:t>
            </a:r>
            <a:endParaRPr lang="cs-CZ" dirty="0"/>
          </a:p>
          <a:p>
            <a:endParaRPr lang="cs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7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8A82B8-202B-2741-87C6-CB409865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sz="2000" dirty="0"/>
              <a:t>Experimentální a aktivistické filmy 70. let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26CE0D-E325-CB42-8C4C-B1E174198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dirty="0"/>
              <a:t>1) přiznání autonomie a možnosti výpovědi těm, kteří zažívají společenský útlak &gt;&gt; školení dělníků v zacházení s kamerou, aby oni sami mohli zdokumentovat svoje útrapy a každodenní život (Skupina </a:t>
            </a:r>
            <a:r>
              <a:rPr lang="cs-CZ" dirty="0" err="1"/>
              <a:t>Medvedkine</a:t>
            </a:r>
            <a:r>
              <a:rPr lang="cs-CZ" dirty="0"/>
              <a:t>, Front </a:t>
            </a:r>
            <a:r>
              <a:rPr lang="cs-CZ" dirty="0" err="1"/>
              <a:t>Paysan</a:t>
            </a:r>
            <a:r>
              <a:rPr lang="cs-CZ" dirty="0"/>
              <a:t>, </a:t>
            </a:r>
            <a:r>
              <a:rPr lang="cs-CZ" dirty="0" err="1"/>
              <a:t>Audipradif</a:t>
            </a:r>
            <a:r>
              <a:rPr lang="cs-CZ" dirty="0"/>
              <a:t>) </a:t>
            </a:r>
          </a:p>
          <a:p>
            <a:r>
              <a:rPr lang="cs-CZ" dirty="0"/>
              <a:t>2) popis konfliktů – forma aktivistického zpravodajství (ISKRA, </a:t>
            </a:r>
            <a:r>
              <a:rPr lang="cs-CZ" dirty="0" err="1"/>
              <a:t>Cinéma</a:t>
            </a:r>
            <a:r>
              <a:rPr lang="cs-CZ" dirty="0"/>
              <a:t> </a:t>
            </a:r>
            <a:r>
              <a:rPr lang="cs-CZ" dirty="0" err="1"/>
              <a:t>Libre</a:t>
            </a:r>
            <a:r>
              <a:rPr lang="cs-CZ" dirty="0"/>
              <a:t>, </a:t>
            </a:r>
            <a:r>
              <a:rPr lang="cs-CZ" dirty="0" err="1"/>
              <a:t>Cahiers</a:t>
            </a:r>
            <a:r>
              <a:rPr lang="cs-CZ" dirty="0"/>
              <a:t> de </a:t>
            </a:r>
            <a:r>
              <a:rPr lang="cs-CZ" dirty="0" err="1"/>
              <a:t>Mai</a:t>
            </a:r>
            <a:r>
              <a:rPr lang="cs-CZ" dirty="0"/>
              <a:t> a další)</a:t>
            </a:r>
          </a:p>
          <a:p>
            <a:r>
              <a:rPr lang="cs-CZ" dirty="0"/>
              <a:t>3) zdůrazňování možností kinematografie jako nástroje investigace a argumentace &gt;&gt; analýza výpovědních možností kinematografie jejími vlastními prostředky</a:t>
            </a:r>
          </a:p>
          <a:p>
            <a:pPr marL="0" indent="0">
              <a:buNone/>
            </a:pPr>
            <a:endParaRPr lang="cs-CZ" dirty="0"/>
          </a:p>
          <a:p>
            <a:endParaRPr lang="cs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1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F23F40A-830D-0640-BEA2-03F59D4F1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371" y="965200"/>
            <a:ext cx="3239895" cy="492759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6F97B9-23C6-4EF1-AED7-D5E3C26A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text, noviny&#10;&#10;Popis byl vytvořen automaticky">
            <a:extLst>
              <a:ext uri="{FF2B5EF4-FFF2-40B4-BE49-F238E27FC236}">
                <a16:creationId xmlns:a16="http://schemas.microsoft.com/office/drawing/2014/main" id="{1BD0CCCB-CA32-F849-B1E2-1CCD4A744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133146"/>
            <a:ext cx="4799456" cy="259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4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945E18-765C-BD4A-B4E6-D09BA957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Události roku 1968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38D1AA-E0D1-A144-B57E-30BD6BB73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dirty="0"/>
              <a:t>Únor 1968 – ministr kultury André </a:t>
            </a:r>
            <a:r>
              <a:rPr lang="cs-CZ" dirty="0" err="1"/>
              <a:t>Malraux</a:t>
            </a:r>
            <a:r>
              <a:rPr lang="cs-CZ" dirty="0"/>
              <a:t> odvolává z pozice ředitele </a:t>
            </a:r>
            <a:r>
              <a:rPr lang="cs-CZ" dirty="0" err="1"/>
              <a:t>Cinemathéque</a:t>
            </a:r>
            <a:r>
              <a:rPr lang="cs-CZ" dirty="0"/>
              <a:t> </a:t>
            </a:r>
            <a:r>
              <a:rPr lang="cs-CZ" dirty="0" err="1"/>
              <a:t>Henri</a:t>
            </a:r>
            <a:r>
              <a:rPr lang="cs-CZ" dirty="0"/>
              <a:t> </a:t>
            </a:r>
            <a:r>
              <a:rPr lang="cs-CZ" dirty="0" err="1"/>
              <a:t>Langloise</a:t>
            </a:r>
            <a:r>
              <a:rPr lang="cs-CZ" dirty="0"/>
              <a:t>  &gt;&gt; vzniká „Výbor na obranu </a:t>
            </a:r>
            <a:r>
              <a:rPr lang="cs-CZ" dirty="0" err="1"/>
              <a:t>cinematéky</a:t>
            </a:r>
            <a:endParaRPr lang="cs-CZ" dirty="0"/>
          </a:p>
          <a:p>
            <a:pPr lvl="1"/>
            <a:r>
              <a:rPr lang="cs-CZ" dirty="0"/>
              <a:t>Po sérii protestů rozhodnutí v dubnu odvoláno</a:t>
            </a:r>
          </a:p>
          <a:p>
            <a:r>
              <a:rPr lang="cs-CZ" dirty="0">
                <a:solidFill>
                  <a:srgbClr val="404040"/>
                </a:solidFill>
              </a:rPr>
              <a:t>Stávky v květnu 1968 &gt;&gt; 1) proti </a:t>
            </a:r>
            <a:r>
              <a:rPr lang="cs-CZ" dirty="0"/>
              <a:t>válce ve Vietnamu 2) proti monolitickým mediálním strukturám 3) proti vzdělávacímu systému</a:t>
            </a:r>
          </a:p>
          <a:p>
            <a:r>
              <a:rPr lang="cs-CZ" dirty="0"/>
              <a:t>Filmaři využívají neformální sítě vytvořené na obranu </a:t>
            </a:r>
            <a:r>
              <a:rPr lang="cs-CZ" dirty="0" err="1"/>
              <a:t>Langloise</a:t>
            </a:r>
            <a:r>
              <a:rPr lang="cs-CZ" dirty="0"/>
              <a:t> a vytvářejí uskupení nazvané „</a:t>
            </a:r>
            <a:r>
              <a:rPr lang="cs-CZ" dirty="0" err="1"/>
              <a:t>Etats</a:t>
            </a:r>
            <a:r>
              <a:rPr lang="cs-CZ" dirty="0"/>
              <a:t> </a:t>
            </a:r>
            <a:r>
              <a:rPr lang="cs-CZ" dirty="0" err="1"/>
              <a:t>Generaux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Cinéma</a:t>
            </a:r>
            <a:r>
              <a:rPr lang="cs-CZ" dirty="0"/>
              <a:t>“ (asi 1500 členů) &gt;&gt; volání po systémové změně kinematografie</a:t>
            </a:r>
          </a:p>
          <a:p>
            <a:endParaRPr lang="cs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7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9343C-0A2D-1340-82D8-26D901A3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tx1"/>
                </a:solidFill>
              </a:rPr>
              <a:t>Kinematografie 60. a 70. let 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437F41-0DDE-8143-8096-158AB3CC0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1) druhá generace filmařů spojená s Cahiers du Cinema:</a:t>
            </a:r>
          </a:p>
          <a:p>
            <a:pPr lvl="1"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 Jean Eustache (</a:t>
            </a:r>
            <a:r>
              <a:rPr lang="cs-CZ" i="1">
                <a:solidFill>
                  <a:schemeClr val="bg1"/>
                </a:solidFill>
              </a:rPr>
              <a:t>Le père Noël a les yeux bleus</a:t>
            </a:r>
            <a:r>
              <a:rPr lang="cs-CZ">
                <a:solidFill>
                  <a:schemeClr val="bg1"/>
                </a:solidFill>
              </a:rPr>
              <a:t>, 1967; autor klíčového díla </a:t>
            </a:r>
            <a:r>
              <a:rPr lang="cs-CZ" i="1">
                <a:solidFill>
                  <a:schemeClr val="bg1"/>
                </a:solidFill>
              </a:rPr>
              <a:t>Maminka a děvka </a:t>
            </a:r>
            <a:r>
              <a:rPr lang="cs-CZ">
                <a:solidFill>
                  <a:schemeClr val="bg1"/>
                </a:solidFill>
              </a:rPr>
              <a:t>(1973) – Serge Daney: testament generace května 68</a:t>
            </a:r>
          </a:p>
          <a:p>
            <a:pPr lvl="1"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Luc Moullet (</a:t>
            </a:r>
            <a:r>
              <a:rPr lang="cs-CZ" i="1">
                <a:solidFill>
                  <a:schemeClr val="bg1"/>
                </a:solidFill>
              </a:rPr>
              <a:t>Brigitte et Brigitte</a:t>
            </a:r>
            <a:r>
              <a:rPr lang="cs-CZ">
                <a:solidFill>
                  <a:schemeClr val="bg1"/>
                </a:solidFill>
              </a:rPr>
              <a:t>, 1966; </a:t>
            </a:r>
            <a:r>
              <a:rPr lang="cs-CZ" i="1">
                <a:solidFill>
                  <a:schemeClr val="bg1"/>
                </a:solidFill>
              </a:rPr>
              <a:t>Les Contrebandières </a:t>
            </a:r>
            <a:r>
              <a:rPr lang="cs-CZ">
                <a:solidFill>
                  <a:schemeClr val="bg1"/>
                </a:solidFill>
              </a:rPr>
              <a:t>1968) </a:t>
            </a:r>
          </a:p>
          <a:p>
            <a:pPr lvl="1"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Barbet Schroeder (</a:t>
            </a:r>
            <a:r>
              <a:rPr lang="cs-CZ" i="1">
                <a:solidFill>
                  <a:schemeClr val="bg1"/>
                </a:solidFill>
              </a:rPr>
              <a:t>More</a:t>
            </a:r>
            <a:r>
              <a:rPr lang="cs-CZ">
                <a:solidFill>
                  <a:schemeClr val="bg1"/>
                </a:solidFill>
              </a:rPr>
              <a:t>, 1969)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V 70.letech debutují filmaři, kteří se nadlouho stanou trvalou součástí francouzského filmu – Alain Corneau, Philippe Garrel, Maurice Pialat, Bertrand Tavernier – otevřená distance od nové vlny díky spolupráci se scenáristy Jeanem Aurenchem a Pierrem Bostem 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2) starší generace režisérů v 60.letech vytvořila jedny ze svých nejsilnějších děl (Jean-Pierre Melville, Jean Rouch – </a:t>
            </a:r>
            <a:r>
              <a:rPr lang="cs-CZ" i="1">
                <a:solidFill>
                  <a:schemeClr val="bg1"/>
                </a:solidFill>
              </a:rPr>
              <a:t>Kronika jednoho léta </a:t>
            </a:r>
            <a:r>
              <a:rPr lang="cs-CZ">
                <a:solidFill>
                  <a:schemeClr val="bg1"/>
                </a:solidFill>
              </a:rPr>
              <a:t>s Edgarem Morinem, Robert Bresson – </a:t>
            </a:r>
            <a:r>
              <a:rPr lang="cs-CZ" i="1">
                <a:solidFill>
                  <a:schemeClr val="bg1"/>
                </a:solidFill>
              </a:rPr>
              <a:t>A co dále, Baltazare</a:t>
            </a:r>
            <a:r>
              <a:rPr lang="cs-CZ">
                <a:solidFill>
                  <a:schemeClr val="bg1"/>
                </a:solidFill>
              </a:rPr>
              <a:t>, 1966, </a:t>
            </a:r>
            <a:r>
              <a:rPr lang="cs-CZ" i="1">
                <a:solidFill>
                  <a:schemeClr val="bg1"/>
                </a:solidFill>
              </a:rPr>
              <a:t>Muška</a:t>
            </a:r>
            <a:r>
              <a:rPr lang="cs-CZ">
                <a:solidFill>
                  <a:schemeClr val="bg1"/>
                </a:solidFill>
              </a:rPr>
              <a:t>, 1967)</a:t>
            </a:r>
          </a:p>
          <a:p>
            <a:pPr>
              <a:lnSpc>
                <a:spcPct val="90000"/>
              </a:lnSpc>
            </a:pPr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42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764AE-D7B7-4CB5-A0E1-2885E459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05C36D-2D75-EA42-A0BF-765A698E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63" y="2099144"/>
            <a:ext cx="3610691" cy="2673194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tx1">
                    <a:lumMod val="95000"/>
                    <a:lumOff val="5000"/>
                  </a:schemeClr>
                </a:solidFill>
              </a:rPr>
              <a:t>Kinematografie 60. a 70. let 2)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C095C-3AB6-49D8-9436-3672566FE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37FEF4-F2A7-624E-BAD2-371CB3BB1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973600"/>
            <a:ext cx="5826919" cy="4924280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3) starší generace spojená s tradicí kvality – Jean Delannoy, René Clair, Henri Verneuil a další &gt;&gt; společně točí povídkový film </a:t>
            </a:r>
            <a:r>
              <a:rPr lang="cs-CZ" i="1">
                <a:solidFill>
                  <a:schemeClr val="tx1"/>
                </a:solidFill>
              </a:rPr>
              <a:t>Francouzka a láska </a:t>
            </a:r>
            <a:r>
              <a:rPr lang="cs-CZ">
                <a:solidFill>
                  <a:schemeClr val="tx1"/>
                </a:solidFill>
              </a:rPr>
              <a:t>(1960) &gt;&gt; snaha oslovit a zaujmout mladší generaci diváků a navázat spolupráci s mladšími herci </a:t>
            </a:r>
          </a:p>
          <a:p>
            <a:r>
              <a:rPr lang="cs-CZ">
                <a:solidFill>
                  <a:schemeClr val="tx1"/>
                </a:solidFill>
              </a:rPr>
              <a:t>4) mladší generace debutantů, kteří se pohybovali v žánrové a komerční kinematografii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 Jacques Deray (dobrodružné – </a:t>
            </a:r>
            <a:r>
              <a:rPr lang="cs-CZ" i="1">
                <a:solidFill>
                  <a:schemeClr val="tx1"/>
                </a:solidFill>
              </a:rPr>
              <a:t>Rififi v Tokiu</a:t>
            </a:r>
            <a:r>
              <a:rPr lang="cs-CZ">
                <a:solidFill>
                  <a:schemeClr val="tx1"/>
                </a:solidFill>
              </a:rPr>
              <a:t>, 1963, dramata – </a:t>
            </a:r>
            <a:r>
              <a:rPr lang="cs-CZ" i="1">
                <a:solidFill>
                  <a:schemeClr val="tx1"/>
                </a:solidFill>
              </a:rPr>
              <a:t>Bazén,</a:t>
            </a:r>
            <a:r>
              <a:rPr lang="cs-CZ">
                <a:solidFill>
                  <a:schemeClr val="tx1"/>
                </a:solidFill>
              </a:rPr>
              <a:t> 1969, </a:t>
            </a:r>
            <a:r>
              <a:rPr lang="cs-CZ" i="1">
                <a:solidFill>
                  <a:schemeClr val="tx1"/>
                </a:solidFill>
              </a:rPr>
              <a:t>Borsalino,</a:t>
            </a:r>
            <a:r>
              <a:rPr lang="cs-CZ">
                <a:solidFill>
                  <a:schemeClr val="tx1"/>
                </a:solidFill>
              </a:rPr>
              <a:t> 1970)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Tvůrci, které čekala dlouhá kariéra ve filmovém průmyslu (Costa-Gavras , Claude Berri –  komedie </a:t>
            </a:r>
            <a:r>
              <a:rPr lang="cs-CZ" i="1">
                <a:solidFill>
                  <a:schemeClr val="tx1"/>
                </a:solidFill>
              </a:rPr>
              <a:t>Pepe a Claude</a:t>
            </a:r>
            <a:r>
              <a:rPr lang="cs-CZ">
                <a:solidFill>
                  <a:schemeClr val="tx1"/>
                </a:solidFill>
              </a:rPr>
              <a:t>, 1967, později známý jako producent a režisér hlavně heritage filmů – </a:t>
            </a:r>
            <a:r>
              <a:rPr lang="cs-CZ" i="1">
                <a:solidFill>
                  <a:schemeClr val="tx1"/>
                </a:solidFill>
              </a:rPr>
              <a:t>Jean od Floretty, Manon od pramene, Germinal</a:t>
            </a:r>
            <a:r>
              <a:rPr lang="cs-CZ">
                <a:solidFill>
                  <a:schemeClr val="tx1"/>
                </a:solidFill>
              </a:rPr>
              <a:t>) a Claude Lelouch (romantická vztahová dramata, </a:t>
            </a:r>
            <a:r>
              <a:rPr lang="cs-CZ" i="1">
                <a:solidFill>
                  <a:schemeClr val="tx1"/>
                </a:solidFill>
              </a:rPr>
              <a:t>Muž a žena, </a:t>
            </a:r>
            <a:r>
              <a:rPr lang="cs-CZ">
                <a:solidFill>
                  <a:schemeClr val="tx1"/>
                </a:solidFill>
              </a:rPr>
              <a:t>1966 – držitel Zlaté palmy a dvou Oscarů) </a:t>
            </a: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07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0A2BC56-E0E5-684B-9B29-66BCE0FA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Divácky nejúspěšnější filmy 60. let</a:t>
            </a:r>
          </a:p>
        </p:txBody>
      </p:sp>
      <p:pic>
        <p:nvPicPr>
          <p:cNvPr id="8" name="Zástupný symbol obrázku 7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E590E435-C89B-9342-9FF4-0AC25CF6E8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856" r="18856"/>
          <a:stretch>
            <a:fillRect/>
          </a:stretch>
        </p:blipFill>
        <p:spPr/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CF47BD0-8F41-E54B-BFEB-08E00432C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4002842" cy="3040453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</a:rPr>
              <a:t>Pravda</a:t>
            </a:r>
            <a:r>
              <a:rPr lang="cs-CZ" dirty="0">
                <a:solidFill>
                  <a:schemeClr val="tx1"/>
                </a:solidFill>
              </a:rPr>
              <a:t> (1960, r. </a:t>
            </a:r>
            <a:r>
              <a:rPr lang="cs-CZ" dirty="0" err="1">
                <a:solidFill>
                  <a:schemeClr val="tx1"/>
                </a:solidFill>
              </a:rPr>
              <a:t>Henri</a:t>
            </a:r>
            <a:r>
              <a:rPr lang="cs-CZ" dirty="0">
                <a:solidFill>
                  <a:schemeClr val="tx1"/>
                </a:solidFill>
              </a:rPr>
              <a:t>-Georges </a:t>
            </a:r>
            <a:r>
              <a:rPr lang="cs-CZ" dirty="0" err="1">
                <a:solidFill>
                  <a:schemeClr val="tx1"/>
                </a:solidFill>
              </a:rPr>
              <a:t>Clouzot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</a:rPr>
              <a:t>Knoflíková válka </a:t>
            </a:r>
            <a:r>
              <a:rPr lang="cs-CZ" dirty="0">
                <a:solidFill>
                  <a:schemeClr val="tx1"/>
                </a:solidFill>
              </a:rPr>
              <a:t>(1962, r.  Yves Robert)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</a:rPr>
              <a:t>Smolař </a:t>
            </a:r>
            <a:r>
              <a:rPr lang="cs-CZ" dirty="0">
                <a:solidFill>
                  <a:schemeClr val="tx1"/>
                </a:solidFill>
              </a:rPr>
              <a:t>(1965, r. </a:t>
            </a:r>
            <a:r>
              <a:rPr lang="cs-CZ" dirty="0" err="1">
                <a:solidFill>
                  <a:schemeClr val="tx1"/>
                </a:solidFill>
              </a:rPr>
              <a:t>Gérard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Oury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</a:rPr>
              <a:t>Velký flám </a:t>
            </a:r>
            <a:r>
              <a:rPr lang="cs-CZ" dirty="0">
                <a:solidFill>
                  <a:schemeClr val="tx1"/>
                </a:solidFill>
              </a:rPr>
              <a:t>(1966, r. </a:t>
            </a:r>
            <a:r>
              <a:rPr lang="cs-CZ" dirty="0" err="1">
                <a:solidFill>
                  <a:schemeClr val="tx1"/>
                </a:solidFill>
              </a:rPr>
              <a:t>Gérard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Oury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</a:rPr>
              <a:t>Četník v New Yorku </a:t>
            </a:r>
            <a:r>
              <a:rPr lang="cs-CZ" dirty="0">
                <a:solidFill>
                  <a:schemeClr val="tx1"/>
                </a:solidFill>
              </a:rPr>
              <a:t>(1965, r. Jean </a:t>
            </a:r>
            <a:r>
              <a:rPr lang="cs-CZ" dirty="0" err="1">
                <a:solidFill>
                  <a:schemeClr val="tx1"/>
                </a:solidFill>
              </a:rPr>
              <a:t>Girault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</a:rPr>
              <a:t>Četník se žení </a:t>
            </a:r>
            <a:r>
              <a:rPr lang="cs-CZ" dirty="0">
                <a:solidFill>
                  <a:schemeClr val="tx1"/>
                </a:solidFill>
              </a:rPr>
              <a:t>(1968, r. Jean </a:t>
            </a:r>
            <a:r>
              <a:rPr lang="cs-CZ" dirty="0" err="1">
                <a:solidFill>
                  <a:schemeClr val="tx1"/>
                </a:solidFill>
              </a:rPr>
              <a:t>Girault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</a:rPr>
              <a:t>Senzační prázdniny </a:t>
            </a:r>
            <a:r>
              <a:rPr lang="cs-CZ" dirty="0">
                <a:solidFill>
                  <a:schemeClr val="tx1"/>
                </a:solidFill>
              </a:rPr>
              <a:t>(1967, r. Jean </a:t>
            </a:r>
            <a:r>
              <a:rPr lang="cs-CZ" dirty="0" err="1">
                <a:solidFill>
                  <a:schemeClr val="tx1"/>
                </a:solidFill>
              </a:rPr>
              <a:t>Girault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</a:rPr>
              <a:t>La </a:t>
            </a:r>
            <a:r>
              <a:rPr lang="cs-CZ" b="1" i="1" dirty="0" err="1">
                <a:solidFill>
                  <a:schemeClr val="tx1"/>
                </a:solidFill>
              </a:rPr>
              <a:t>Cuisine</a:t>
            </a:r>
            <a:r>
              <a:rPr lang="cs-CZ" b="1" i="1" dirty="0">
                <a:solidFill>
                  <a:schemeClr val="tx1"/>
                </a:solidFill>
              </a:rPr>
              <a:t> au </a:t>
            </a:r>
            <a:r>
              <a:rPr lang="cs-CZ" b="1" i="1" dirty="0" err="1">
                <a:solidFill>
                  <a:schemeClr val="tx1"/>
                </a:solidFill>
              </a:rPr>
              <a:t>beur</a:t>
            </a:r>
            <a:r>
              <a:rPr lang="cs-CZ" sz="1600" b="1" i="1" dirty="0" err="1">
                <a:solidFill>
                  <a:schemeClr val="tx1"/>
                </a:solidFill>
              </a:rPr>
              <a:t>re</a:t>
            </a:r>
            <a:r>
              <a:rPr lang="cs-CZ" sz="1600" b="1" i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(1963, r. </a:t>
            </a:r>
            <a:r>
              <a:rPr lang="cs-CZ" dirty="0" err="1">
                <a:solidFill>
                  <a:schemeClr val="tx1"/>
                </a:solidFill>
              </a:rPr>
              <a:t>Gilles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Grangier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b="1" i="1" dirty="0">
                <a:solidFill>
                  <a:schemeClr val="tx1"/>
                </a:solidFill>
              </a:rPr>
              <a:t>Oskar</a:t>
            </a:r>
            <a:r>
              <a:rPr lang="cs-CZ" dirty="0">
                <a:solidFill>
                  <a:schemeClr val="tx1"/>
                </a:solidFill>
              </a:rPr>
              <a:t> (1967, r. </a:t>
            </a:r>
            <a:r>
              <a:rPr lang="cs-CZ" dirty="0" err="1">
                <a:solidFill>
                  <a:schemeClr val="tx1"/>
                </a:solidFill>
              </a:rPr>
              <a:t>Édouard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Molinaro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002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D6DF70B-69FA-A94B-917A-C9161F34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Komedie a dokument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(70. léta)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5677F78-0CB0-594F-8D02-289EC201E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cs-CZ" dirty="0"/>
              <a:t>Na pole filmové komedie v 70. letech vstupuje nová generace herců, spojená s menšími divadelními scénami &gt;&gt; výrazný otisk do výsledné struktury a podoby filmů (např. </a:t>
            </a:r>
            <a:r>
              <a:rPr lang="cs-CZ" i="1" dirty="0"/>
              <a:t>Buzíci</a:t>
            </a:r>
            <a:r>
              <a:rPr lang="cs-CZ" dirty="0"/>
              <a:t>, r. Bertrand </a:t>
            </a:r>
            <a:r>
              <a:rPr lang="cs-CZ" dirty="0" err="1"/>
              <a:t>Blier</a:t>
            </a:r>
            <a:r>
              <a:rPr lang="cs-CZ" dirty="0"/>
              <a:t>)</a:t>
            </a:r>
          </a:p>
          <a:p>
            <a:r>
              <a:rPr lang="cs-CZ" dirty="0"/>
              <a:t>vzestup dokumentárního filmu, který otevírá dosud tabuizovaná témata, např. </a:t>
            </a:r>
            <a:r>
              <a:rPr lang="cs-CZ" i="1" dirty="0"/>
              <a:t>Lítost a soucit </a:t>
            </a:r>
            <a:r>
              <a:rPr lang="cs-CZ" dirty="0"/>
              <a:t>(1969, r. Marcel </a:t>
            </a:r>
            <a:r>
              <a:rPr lang="cs-CZ" dirty="0" err="1"/>
              <a:t>Ophuls</a:t>
            </a:r>
            <a:r>
              <a:rPr lang="cs-CZ" dirty="0"/>
              <a:t>) &gt;&gt; nabourává mýtus o hrdinném odboji Francouzů za okupace</a:t>
            </a:r>
          </a:p>
        </p:txBody>
      </p:sp>
    </p:spTree>
    <p:extLst>
      <p:ext uri="{BB962C8B-B14F-4D97-AF65-F5344CB8AC3E}">
        <p14:creationId xmlns:p14="http://schemas.microsoft.com/office/powerpoint/2010/main" val="2668177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2CF24A3-0959-5B48-84F2-0EEFC6A6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35" y="484631"/>
            <a:ext cx="3701579" cy="5429848"/>
          </a:xfrm>
          <a:noFill/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Návštěvnost</a:t>
            </a:r>
            <a:r>
              <a:rPr lang="en-US" dirty="0">
                <a:solidFill>
                  <a:schemeClr val="tx1"/>
                </a:solidFill>
              </a:rPr>
              <a:t> kin (1950–1980) 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D6742D62-0CC2-7140-881D-61AA117D6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" r="-1" b="-1"/>
          <a:stretch/>
        </p:blipFill>
        <p:spPr>
          <a:xfrm>
            <a:off x="-1" y="-1"/>
            <a:ext cx="7537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0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73015-9A74-384E-907D-4140C399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 err="1"/>
              <a:t>Filmová</a:t>
            </a:r>
            <a:r>
              <a:rPr lang="en-US" dirty="0"/>
              <a:t> </a:t>
            </a:r>
            <a:r>
              <a:rPr lang="en-US" dirty="0" err="1"/>
              <a:t>produkce</a:t>
            </a:r>
            <a:r>
              <a:rPr lang="en-US" dirty="0"/>
              <a:t> 1950–1980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432560-EAA4-614F-8D8E-87D9DED15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9" r="-3" b="794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1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2E31E3A-C4CE-B542-8458-41B88982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/>
              <a:t>Kina a/vs televize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B693EC-EBC7-D141-8ED7-7C3A19FCB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04040"/>
                </a:solidFill>
              </a:rPr>
              <a:t>návštěvnost kin kulminuje koncem 50.let, poté klesá; stejně jako produkce</a:t>
            </a:r>
          </a:p>
          <a:p>
            <a:r>
              <a:rPr lang="cs-CZ" dirty="0">
                <a:solidFill>
                  <a:srgbClr val="404040"/>
                </a:solidFill>
              </a:rPr>
              <a:t>Osud jednotlivých filmů v rukou distributorů</a:t>
            </a:r>
          </a:p>
          <a:p>
            <a:r>
              <a:rPr lang="cs-CZ" dirty="0">
                <a:solidFill>
                  <a:srgbClr val="404040"/>
                </a:solidFill>
              </a:rPr>
              <a:t>Do roku 1972 existují tři televizní kanály, které státní představují monopol</a:t>
            </a:r>
          </a:p>
          <a:p>
            <a:r>
              <a:rPr lang="cs-CZ" dirty="0">
                <a:solidFill>
                  <a:srgbClr val="404040"/>
                </a:solidFill>
              </a:rPr>
              <a:t>1974 – korporace pro rozhlasové a televizní vysílaní rozdělena na několik společností &gt;&gt; počet filmů pro televizní vysílání byl striktně omezen, zvýšily se kvóty pro vysílání domácích nebo evropských filmů a prodloužila se pauza mezi uvedením filmů v kinech a na televizních obrazovkách </a:t>
            </a:r>
          </a:p>
          <a:p>
            <a:r>
              <a:rPr lang="cs-CZ" dirty="0">
                <a:solidFill>
                  <a:srgbClr val="404040"/>
                </a:solidFill>
              </a:rPr>
              <a:t>Televize nově jako koproducent</a:t>
            </a:r>
          </a:p>
        </p:txBody>
      </p:sp>
    </p:spTree>
    <p:extLst>
      <p:ext uri="{BB962C8B-B14F-4D97-AF65-F5344CB8AC3E}">
        <p14:creationId xmlns:p14="http://schemas.microsoft.com/office/powerpoint/2010/main" val="1582530033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342</Words>
  <Application>Microsoft Macintosh PowerPoint</Application>
  <PresentationFormat>Širokoúhlá obrazovka</PresentationFormat>
  <Paragraphs>62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Balík</vt:lpstr>
      <vt:lpstr>Francouzská kinematografie od roku 1959 do současnosti</vt:lpstr>
      <vt:lpstr>Události roku 1968</vt:lpstr>
      <vt:lpstr>Kinematografie 60. a 70. let 1)</vt:lpstr>
      <vt:lpstr>Kinematografie 60. a 70. let 2)</vt:lpstr>
      <vt:lpstr>Divácky nejúspěšnější filmy 60. let</vt:lpstr>
      <vt:lpstr>Komedie a dokument (70. léta)</vt:lpstr>
      <vt:lpstr>Návštěvnost kin (1950–1980) </vt:lpstr>
      <vt:lpstr>Filmová produkce 1950–1980 </vt:lpstr>
      <vt:lpstr>Kina a/vs televize</vt:lpstr>
      <vt:lpstr>Pornografie jako výrazný krátkodobý trend 70. let</vt:lpstr>
      <vt:lpstr>Technologie (70.léta)</vt:lpstr>
      <vt:lpstr>Feministická kontrakultura</vt:lpstr>
      <vt:lpstr>Experimentální a aktivistické filmy 70. let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Francouzská kinematografie od roku 1959 do současnosti</dc:title>
  <dc:creator>Šárka Gmiterková</dc:creator>
  <cp:lastModifiedBy>Šárka Gmiterková</cp:lastModifiedBy>
  <cp:revision>1</cp:revision>
  <dcterms:created xsi:type="dcterms:W3CDTF">2019-04-03T19:38:30Z</dcterms:created>
  <dcterms:modified xsi:type="dcterms:W3CDTF">2019-04-03T19:49:42Z</dcterms:modified>
</cp:coreProperties>
</file>