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5" r:id="rId3"/>
    <p:sldId id="266" r:id="rId4"/>
    <p:sldId id="257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5"/>
  </p:normalViewPr>
  <p:slideViewPr>
    <p:cSldViewPr snapToGrid="0" snapToObjects="1">
      <p:cViewPr>
        <p:scale>
          <a:sx n="100" d="100"/>
          <a:sy n="100" d="100"/>
        </p:scale>
        <p:origin x="10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1B7F1-38BF-4767-89D7-347B4731BFAD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19F2B6E-E4C2-4A17-99EF-8107E3BCBABB}">
      <dgm:prSet/>
      <dgm:spPr/>
      <dgm:t>
        <a:bodyPr/>
        <a:lstStyle/>
        <a:p>
          <a:r>
            <a:rPr lang="cs-CZ"/>
            <a:t>1) značná divácká obliba, která ale postupně klesá; naopak početně tato kategorie filmů roste</a:t>
          </a:r>
          <a:endParaRPr lang="en-US"/>
        </a:p>
      </dgm:t>
    </dgm:pt>
    <dgm:pt modelId="{6791E137-6764-4B15-AB4D-7541DF679C81}" type="parTrans" cxnId="{E268734F-D297-4470-8E1A-E4713FC2CC40}">
      <dgm:prSet/>
      <dgm:spPr/>
      <dgm:t>
        <a:bodyPr/>
        <a:lstStyle/>
        <a:p>
          <a:endParaRPr lang="en-US"/>
        </a:p>
      </dgm:t>
    </dgm:pt>
    <dgm:pt modelId="{9667565E-4B6C-40C5-B4FD-8CED5EF148A3}" type="sibTrans" cxnId="{E268734F-D297-4470-8E1A-E4713FC2CC40}">
      <dgm:prSet/>
      <dgm:spPr/>
      <dgm:t>
        <a:bodyPr/>
        <a:lstStyle/>
        <a:p>
          <a:endParaRPr lang="en-US"/>
        </a:p>
      </dgm:t>
    </dgm:pt>
    <dgm:pt modelId="{2AB1B525-BD8A-43F5-A060-6079EFB991F2}">
      <dgm:prSet/>
      <dgm:spPr/>
      <dgm:t>
        <a:bodyPr/>
        <a:lstStyle/>
        <a:p>
          <a:r>
            <a:rPr lang="cs-CZ"/>
            <a:t>2) roste počet životopisných filmů (biopics) – </a:t>
          </a:r>
          <a:r>
            <a:rPr lang="cs-CZ" i="1"/>
            <a:t>Johanka z Arku </a:t>
          </a:r>
          <a:r>
            <a:rPr lang="cs-CZ"/>
            <a:t>(r. Luc Besson, 1999), </a:t>
          </a:r>
          <a:r>
            <a:rPr lang="cs-CZ" i="1"/>
            <a:t>Edith Piaf </a:t>
          </a:r>
          <a:r>
            <a:rPr lang="cs-CZ"/>
            <a:t>(r. Olivier Dahan, 2007), </a:t>
          </a:r>
          <a:r>
            <a:rPr lang="cs-CZ" i="1"/>
            <a:t>Coco Chanel </a:t>
          </a:r>
          <a:r>
            <a:rPr lang="cs-CZ"/>
            <a:t>(r. Anne Fontaine, 2009)</a:t>
          </a:r>
          <a:endParaRPr lang="en-US"/>
        </a:p>
      </dgm:t>
    </dgm:pt>
    <dgm:pt modelId="{100536DA-4D41-46A0-B4C9-298664476D67}" type="parTrans" cxnId="{45B12573-1634-4501-A644-01E55950995D}">
      <dgm:prSet/>
      <dgm:spPr/>
      <dgm:t>
        <a:bodyPr/>
        <a:lstStyle/>
        <a:p>
          <a:endParaRPr lang="en-US"/>
        </a:p>
      </dgm:t>
    </dgm:pt>
    <dgm:pt modelId="{C7DC47A9-7A59-4D9B-9677-728154770136}" type="sibTrans" cxnId="{45B12573-1634-4501-A644-01E55950995D}">
      <dgm:prSet/>
      <dgm:spPr/>
      <dgm:t>
        <a:bodyPr/>
        <a:lstStyle/>
        <a:p>
          <a:endParaRPr lang="en-US"/>
        </a:p>
      </dgm:t>
    </dgm:pt>
    <dgm:pt modelId="{32C50F15-EBE2-434D-9C2B-C0EF597CE091}">
      <dgm:prSet/>
      <dgm:spPr/>
      <dgm:t>
        <a:bodyPr/>
        <a:lstStyle/>
        <a:p>
          <a:r>
            <a:rPr lang="cs-CZ" dirty="0"/>
            <a:t>3) často obsahuje v žánru nezvykle otevřené scény násilí – </a:t>
          </a:r>
          <a:r>
            <a:rPr lang="cs-CZ" i="1" dirty="0"/>
            <a:t>Královna </a:t>
          </a:r>
          <a:r>
            <a:rPr lang="cs-CZ" i="1" dirty="0" err="1"/>
            <a:t>Margot</a:t>
          </a:r>
          <a:r>
            <a:rPr lang="cs-CZ" i="1" dirty="0"/>
            <a:t> </a:t>
          </a:r>
          <a:r>
            <a:rPr lang="cs-CZ" dirty="0"/>
            <a:t>(r. Patrice </a:t>
          </a:r>
          <a:r>
            <a:rPr lang="cs-CZ" dirty="0" err="1"/>
            <a:t>Chéreau</a:t>
          </a:r>
          <a:r>
            <a:rPr lang="cs-CZ" dirty="0"/>
            <a:t>, 1994), </a:t>
          </a:r>
          <a:r>
            <a:rPr lang="cs-CZ" i="1" dirty="0"/>
            <a:t>Příliš dlouhé zásnuby </a:t>
          </a:r>
          <a:r>
            <a:rPr lang="cs-CZ" dirty="0"/>
            <a:t>(r. Jean-</a:t>
          </a:r>
          <a:r>
            <a:rPr lang="cs-CZ" dirty="0" err="1"/>
            <a:t>Pierre</a:t>
          </a:r>
          <a:r>
            <a:rPr lang="cs-CZ" dirty="0"/>
            <a:t> </a:t>
          </a:r>
          <a:r>
            <a:rPr lang="cs-CZ" dirty="0" err="1"/>
            <a:t>Jeunet</a:t>
          </a:r>
          <a:r>
            <a:rPr lang="cs-CZ" dirty="0"/>
            <a:t>, 2004)</a:t>
          </a:r>
          <a:endParaRPr lang="en-US" dirty="0"/>
        </a:p>
      </dgm:t>
    </dgm:pt>
    <dgm:pt modelId="{FBFD90A2-BBBB-4007-A1FD-96A392E7DFCF}" type="parTrans" cxnId="{EFACBB31-D9F1-472A-A665-5E963A96F521}">
      <dgm:prSet/>
      <dgm:spPr/>
      <dgm:t>
        <a:bodyPr/>
        <a:lstStyle/>
        <a:p>
          <a:endParaRPr lang="en-US"/>
        </a:p>
      </dgm:t>
    </dgm:pt>
    <dgm:pt modelId="{4C84DF42-F276-4BE6-8B8D-425F660AE9F2}" type="sibTrans" cxnId="{EFACBB31-D9F1-472A-A665-5E963A96F521}">
      <dgm:prSet/>
      <dgm:spPr/>
      <dgm:t>
        <a:bodyPr/>
        <a:lstStyle/>
        <a:p>
          <a:endParaRPr lang="en-US"/>
        </a:p>
      </dgm:t>
    </dgm:pt>
    <dgm:pt modelId="{26798306-A796-460C-A599-FFDFFC76942F}">
      <dgm:prSet/>
      <dgm:spPr/>
      <dgm:t>
        <a:bodyPr/>
        <a:lstStyle/>
        <a:p>
          <a:r>
            <a:rPr lang="cs-CZ" dirty="0"/>
            <a:t>4) nostalgické aktualizace starších francouzských filmů – </a:t>
          </a:r>
          <a:r>
            <a:rPr lang="cs-CZ" i="1" dirty="0"/>
            <a:t>Jean od </a:t>
          </a:r>
          <a:r>
            <a:rPr lang="cs-CZ" i="1" dirty="0" err="1"/>
            <a:t>Floretty</a:t>
          </a:r>
          <a:r>
            <a:rPr lang="cs-CZ" i="1" dirty="0"/>
            <a:t> </a:t>
          </a:r>
          <a:r>
            <a:rPr lang="cs-CZ" dirty="0"/>
            <a:t>(r. Claude </a:t>
          </a:r>
          <a:r>
            <a:rPr lang="cs-CZ" dirty="0" err="1"/>
            <a:t>Berri</a:t>
          </a:r>
          <a:r>
            <a:rPr lang="cs-CZ" dirty="0"/>
            <a:t>, 1986), </a:t>
          </a:r>
          <a:r>
            <a:rPr lang="cs-CZ" i="1" dirty="0"/>
            <a:t>Manon od pramene </a:t>
          </a:r>
          <a:r>
            <a:rPr lang="cs-CZ" dirty="0"/>
            <a:t>(r. Claude </a:t>
          </a:r>
          <a:r>
            <a:rPr lang="cs-CZ" dirty="0" err="1"/>
            <a:t>Berri</a:t>
          </a:r>
          <a:r>
            <a:rPr lang="cs-CZ" dirty="0"/>
            <a:t>, 1986), </a:t>
          </a:r>
          <a:r>
            <a:rPr lang="cs-CZ" i="1" dirty="0"/>
            <a:t>Plukovník </a:t>
          </a:r>
          <a:r>
            <a:rPr lang="cs-CZ" i="1" dirty="0" err="1"/>
            <a:t>Chabert</a:t>
          </a:r>
          <a:r>
            <a:rPr lang="cs-CZ" dirty="0"/>
            <a:t> (r.  Yves Angelo, 1994)</a:t>
          </a:r>
          <a:endParaRPr lang="en-US" dirty="0"/>
        </a:p>
      </dgm:t>
    </dgm:pt>
    <dgm:pt modelId="{34FC685D-2BD2-4B67-991C-36E0B45BEEA5}" type="parTrans" cxnId="{2FC40B2C-60A8-4AA9-A055-7AFFA22B2E62}">
      <dgm:prSet/>
      <dgm:spPr/>
      <dgm:t>
        <a:bodyPr/>
        <a:lstStyle/>
        <a:p>
          <a:endParaRPr lang="en-US"/>
        </a:p>
      </dgm:t>
    </dgm:pt>
    <dgm:pt modelId="{DF2AF052-1E68-4670-8172-02A03D3F414F}" type="sibTrans" cxnId="{2FC40B2C-60A8-4AA9-A055-7AFFA22B2E62}">
      <dgm:prSet/>
      <dgm:spPr/>
      <dgm:t>
        <a:bodyPr/>
        <a:lstStyle/>
        <a:p>
          <a:endParaRPr lang="en-US"/>
        </a:p>
      </dgm:t>
    </dgm:pt>
    <dgm:pt modelId="{8304D6CA-1C7A-164F-99C8-3909D22118B8}" type="pres">
      <dgm:prSet presAssocID="{BAB1B7F1-38BF-4767-89D7-347B4731BFAD}" presName="vert0" presStyleCnt="0">
        <dgm:presLayoutVars>
          <dgm:dir/>
          <dgm:animOne val="branch"/>
          <dgm:animLvl val="lvl"/>
        </dgm:presLayoutVars>
      </dgm:prSet>
      <dgm:spPr/>
    </dgm:pt>
    <dgm:pt modelId="{483D6D4C-7810-4343-821C-CC37C5B55D35}" type="pres">
      <dgm:prSet presAssocID="{719F2B6E-E4C2-4A17-99EF-8107E3BCBABB}" presName="thickLine" presStyleLbl="alignNode1" presStyleIdx="0" presStyleCnt="4"/>
      <dgm:spPr/>
    </dgm:pt>
    <dgm:pt modelId="{9E7418C0-41C6-494E-8045-E150C46FA52D}" type="pres">
      <dgm:prSet presAssocID="{719F2B6E-E4C2-4A17-99EF-8107E3BCBABB}" presName="horz1" presStyleCnt="0"/>
      <dgm:spPr/>
    </dgm:pt>
    <dgm:pt modelId="{E035503B-056B-8841-9F30-0BA39047AFFD}" type="pres">
      <dgm:prSet presAssocID="{719F2B6E-E4C2-4A17-99EF-8107E3BCBABB}" presName="tx1" presStyleLbl="revTx" presStyleIdx="0" presStyleCnt="4"/>
      <dgm:spPr/>
    </dgm:pt>
    <dgm:pt modelId="{24B1EC18-254D-B847-85B5-49C4BF780F56}" type="pres">
      <dgm:prSet presAssocID="{719F2B6E-E4C2-4A17-99EF-8107E3BCBABB}" presName="vert1" presStyleCnt="0"/>
      <dgm:spPr/>
    </dgm:pt>
    <dgm:pt modelId="{69E7EBB0-BD0F-4040-BCB0-45D0C6E8400B}" type="pres">
      <dgm:prSet presAssocID="{2AB1B525-BD8A-43F5-A060-6079EFB991F2}" presName="thickLine" presStyleLbl="alignNode1" presStyleIdx="1" presStyleCnt="4"/>
      <dgm:spPr/>
    </dgm:pt>
    <dgm:pt modelId="{4A72B163-2300-EE46-AF83-B36E172F9181}" type="pres">
      <dgm:prSet presAssocID="{2AB1B525-BD8A-43F5-A060-6079EFB991F2}" presName="horz1" presStyleCnt="0"/>
      <dgm:spPr/>
    </dgm:pt>
    <dgm:pt modelId="{68D444D7-32AC-B141-AE9B-BD011CB94B1C}" type="pres">
      <dgm:prSet presAssocID="{2AB1B525-BD8A-43F5-A060-6079EFB991F2}" presName="tx1" presStyleLbl="revTx" presStyleIdx="1" presStyleCnt="4"/>
      <dgm:spPr/>
    </dgm:pt>
    <dgm:pt modelId="{643DA0B5-5DE2-D243-97E0-A911A5692EB1}" type="pres">
      <dgm:prSet presAssocID="{2AB1B525-BD8A-43F5-A060-6079EFB991F2}" presName="vert1" presStyleCnt="0"/>
      <dgm:spPr/>
    </dgm:pt>
    <dgm:pt modelId="{973C6EA3-4945-5C48-A5C5-E3E63F260D80}" type="pres">
      <dgm:prSet presAssocID="{32C50F15-EBE2-434D-9C2B-C0EF597CE091}" presName="thickLine" presStyleLbl="alignNode1" presStyleIdx="2" presStyleCnt="4"/>
      <dgm:spPr/>
    </dgm:pt>
    <dgm:pt modelId="{048DBB8E-229D-494C-8E31-751D3B12B6E3}" type="pres">
      <dgm:prSet presAssocID="{32C50F15-EBE2-434D-9C2B-C0EF597CE091}" presName="horz1" presStyleCnt="0"/>
      <dgm:spPr/>
    </dgm:pt>
    <dgm:pt modelId="{D4000C59-E62A-7548-B28C-A18BE0BB8846}" type="pres">
      <dgm:prSet presAssocID="{32C50F15-EBE2-434D-9C2B-C0EF597CE091}" presName="tx1" presStyleLbl="revTx" presStyleIdx="2" presStyleCnt="4"/>
      <dgm:spPr/>
    </dgm:pt>
    <dgm:pt modelId="{B746A1AC-0D6D-BD40-B003-38B22AE44123}" type="pres">
      <dgm:prSet presAssocID="{32C50F15-EBE2-434D-9C2B-C0EF597CE091}" presName="vert1" presStyleCnt="0"/>
      <dgm:spPr/>
    </dgm:pt>
    <dgm:pt modelId="{A64F9CB8-E6EA-0146-AD1E-0E2C117D0052}" type="pres">
      <dgm:prSet presAssocID="{26798306-A796-460C-A599-FFDFFC76942F}" presName="thickLine" presStyleLbl="alignNode1" presStyleIdx="3" presStyleCnt="4"/>
      <dgm:spPr/>
    </dgm:pt>
    <dgm:pt modelId="{950001CA-96A4-3047-A7B7-9637CD6B21E5}" type="pres">
      <dgm:prSet presAssocID="{26798306-A796-460C-A599-FFDFFC76942F}" presName="horz1" presStyleCnt="0"/>
      <dgm:spPr/>
    </dgm:pt>
    <dgm:pt modelId="{3BF84F67-B825-8249-9998-A7A2ACEF4682}" type="pres">
      <dgm:prSet presAssocID="{26798306-A796-460C-A599-FFDFFC76942F}" presName="tx1" presStyleLbl="revTx" presStyleIdx="3" presStyleCnt="4"/>
      <dgm:spPr/>
    </dgm:pt>
    <dgm:pt modelId="{149BE4CF-321F-584F-9120-63C8C1CD97D6}" type="pres">
      <dgm:prSet presAssocID="{26798306-A796-460C-A599-FFDFFC76942F}" presName="vert1" presStyleCnt="0"/>
      <dgm:spPr/>
    </dgm:pt>
  </dgm:ptLst>
  <dgm:cxnLst>
    <dgm:cxn modelId="{A2B8FD0A-9F42-804A-96D3-4E5C489D3282}" type="presOf" srcId="{719F2B6E-E4C2-4A17-99EF-8107E3BCBABB}" destId="{E035503B-056B-8841-9F30-0BA39047AFFD}" srcOrd="0" destOrd="0" presId="urn:microsoft.com/office/officeart/2008/layout/LinedList"/>
    <dgm:cxn modelId="{2FC40B2C-60A8-4AA9-A055-7AFFA22B2E62}" srcId="{BAB1B7F1-38BF-4767-89D7-347B4731BFAD}" destId="{26798306-A796-460C-A599-FFDFFC76942F}" srcOrd="3" destOrd="0" parTransId="{34FC685D-2BD2-4B67-991C-36E0B45BEEA5}" sibTransId="{DF2AF052-1E68-4670-8172-02A03D3F414F}"/>
    <dgm:cxn modelId="{EFACBB31-D9F1-472A-A665-5E963A96F521}" srcId="{BAB1B7F1-38BF-4767-89D7-347B4731BFAD}" destId="{32C50F15-EBE2-434D-9C2B-C0EF597CE091}" srcOrd="2" destOrd="0" parTransId="{FBFD90A2-BBBB-4007-A1FD-96A392E7DFCF}" sibTransId="{4C84DF42-F276-4BE6-8B8D-425F660AE9F2}"/>
    <dgm:cxn modelId="{E268734F-D297-4470-8E1A-E4713FC2CC40}" srcId="{BAB1B7F1-38BF-4767-89D7-347B4731BFAD}" destId="{719F2B6E-E4C2-4A17-99EF-8107E3BCBABB}" srcOrd="0" destOrd="0" parTransId="{6791E137-6764-4B15-AB4D-7541DF679C81}" sibTransId="{9667565E-4B6C-40C5-B4FD-8CED5EF148A3}"/>
    <dgm:cxn modelId="{B4CDB770-7FA8-0A48-949F-00B20073E8EA}" type="presOf" srcId="{26798306-A796-460C-A599-FFDFFC76942F}" destId="{3BF84F67-B825-8249-9998-A7A2ACEF4682}" srcOrd="0" destOrd="0" presId="urn:microsoft.com/office/officeart/2008/layout/LinedList"/>
    <dgm:cxn modelId="{45B12573-1634-4501-A644-01E55950995D}" srcId="{BAB1B7F1-38BF-4767-89D7-347B4731BFAD}" destId="{2AB1B525-BD8A-43F5-A060-6079EFB991F2}" srcOrd="1" destOrd="0" parTransId="{100536DA-4D41-46A0-B4C9-298664476D67}" sibTransId="{C7DC47A9-7A59-4D9B-9677-728154770136}"/>
    <dgm:cxn modelId="{B8750C9A-3A14-F64C-A09A-947664E9F928}" type="presOf" srcId="{2AB1B525-BD8A-43F5-A060-6079EFB991F2}" destId="{68D444D7-32AC-B141-AE9B-BD011CB94B1C}" srcOrd="0" destOrd="0" presId="urn:microsoft.com/office/officeart/2008/layout/LinedList"/>
    <dgm:cxn modelId="{EE63C6C2-2722-1C4A-A4B8-37EDAC328D0F}" type="presOf" srcId="{32C50F15-EBE2-434D-9C2B-C0EF597CE091}" destId="{D4000C59-E62A-7548-B28C-A18BE0BB8846}" srcOrd="0" destOrd="0" presId="urn:microsoft.com/office/officeart/2008/layout/LinedList"/>
    <dgm:cxn modelId="{C72180FD-A47A-1A49-AE22-2E04F545B013}" type="presOf" srcId="{BAB1B7F1-38BF-4767-89D7-347B4731BFAD}" destId="{8304D6CA-1C7A-164F-99C8-3909D22118B8}" srcOrd="0" destOrd="0" presId="urn:microsoft.com/office/officeart/2008/layout/LinedList"/>
    <dgm:cxn modelId="{818F7A8D-5BBB-D443-9068-6384FC48F4BA}" type="presParOf" srcId="{8304D6CA-1C7A-164F-99C8-3909D22118B8}" destId="{483D6D4C-7810-4343-821C-CC37C5B55D35}" srcOrd="0" destOrd="0" presId="urn:microsoft.com/office/officeart/2008/layout/LinedList"/>
    <dgm:cxn modelId="{6261F483-0885-B241-98DA-F95023227FBA}" type="presParOf" srcId="{8304D6CA-1C7A-164F-99C8-3909D22118B8}" destId="{9E7418C0-41C6-494E-8045-E150C46FA52D}" srcOrd="1" destOrd="0" presId="urn:microsoft.com/office/officeart/2008/layout/LinedList"/>
    <dgm:cxn modelId="{7E4EC7E0-1855-4242-8D07-47BEF841FED4}" type="presParOf" srcId="{9E7418C0-41C6-494E-8045-E150C46FA52D}" destId="{E035503B-056B-8841-9F30-0BA39047AFFD}" srcOrd="0" destOrd="0" presId="urn:microsoft.com/office/officeart/2008/layout/LinedList"/>
    <dgm:cxn modelId="{EA4B4578-B8E1-1F4F-8811-78DB65F3F995}" type="presParOf" srcId="{9E7418C0-41C6-494E-8045-E150C46FA52D}" destId="{24B1EC18-254D-B847-85B5-49C4BF780F56}" srcOrd="1" destOrd="0" presId="urn:microsoft.com/office/officeart/2008/layout/LinedList"/>
    <dgm:cxn modelId="{11402080-6291-4C40-9FC5-AD233A1F9D3A}" type="presParOf" srcId="{8304D6CA-1C7A-164F-99C8-3909D22118B8}" destId="{69E7EBB0-BD0F-4040-BCB0-45D0C6E8400B}" srcOrd="2" destOrd="0" presId="urn:microsoft.com/office/officeart/2008/layout/LinedList"/>
    <dgm:cxn modelId="{DBF253CD-9983-3E42-A1D4-539E29B9157C}" type="presParOf" srcId="{8304D6CA-1C7A-164F-99C8-3909D22118B8}" destId="{4A72B163-2300-EE46-AF83-B36E172F9181}" srcOrd="3" destOrd="0" presId="urn:microsoft.com/office/officeart/2008/layout/LinedList"/>
    <dgm:cxn modelId="{504A3F8D-EE9E-0B40-8C48-716AC956D404}" type="presParOf" srcId="{4A72B163-2300-EE46-AF83-B36E172F9181}" destId="{68D444D7-32AC-B141-AE9B-BD011CB94B1C}" srcOrd="0" destOrd="0" presId="urn:microsoft.com/office/officeart/2008/layout/LinedList"/>
    <dgm:cxn modelId="{62E1FAC2-8D7B-6E47-84AC-AD2877FEA8A3}" type="presParOf" srcId="{4A72B163-2300-EE46-AF83-B36E172F9181}" destId="{643DA0B5-5DE2-D243-97E0-A911A5692EB1}" srcOrd="1" destOrd="0" presId="urn:microsoft.com/office/officeart/2008/layout/LinedList"/>
    <dgm:cxn modelId="{5B03F9A5-E8EA-D44B-9070-B71C7FD316E6}" type="presParOf" srcId="{8304D6CA-1C7A-164F-99C8-3909D22118B8}" destId="{973C6EA3-4945-5C48-A5C5-E3E63F260D80}" srcOrd="4" destOrd="0" presId="urn:microsoft.com/office/officeart/2008/layout/LinedList"/>
    <dgm:cxn modelId="{51A0B1BC-2C32-C04F-8FB0-BF0244699284}" type="presParOf" srcId="{8304D6CA-1C7A-164F-99C8-3909D22118B8}" destId="{048DBB8E-229D-494C-8E31-751D3B12B6E3}" srcOrd="5" destOrd="0" presId="urn:microsoft.com/office/officeart/2008/layout/LinedList"/>
    <dgm:cxn modelId="{FA977A2F-E567-264A-B22C-C5612F3B526F}" type="presParOf" srcId="{048DBB8E-229D-494C-8E31-751D3B12B6E3}" destId="{D4000C59-E62A-7548-B28C-A18BE0BB8846}" srcOrd="0" destOrd="0" presId="urn:microsoft.com/office/officeart/2008/layout/LinedList"/>
    <dgm:cxn modelId="{097FCA65-113F-9C4B-8E2B-E977109C5B35}" type="presParOf" srcId="{048DBB8E-229D-494C-8E31-751D3B12B6E3}" destId="{B746A1AC-0D6D-BD40-B003-38B22AE44123}" srcOrd="1" destOrd="0" presId="urn:microsoft.com/office/officeart/2008/layout/LinedList"/>
    <dgm:cxn modelId="{AFB0CBFC-BBCC-E04C-B8DA-309117F6F373}" type="presParOf" srcId="{8304D6CA-1C7A-164F-99C8-3909D22118B8}" destId="{A64F9CB8-E6EA-0146-AD1E-0E2C117D0052}" srcOrd="6" destOrd="0" presId="urn:microsoft.com/office/officeart/2008/layout/LinedList"/>
    <dgm:cxn modelId="{42CC9A1B-8411-8648-8244-892F0396C953}" type="presParOf" srcId="{8304D6CA-1C7A-164F-99C8-3909D22118B8}" destId="{950001CA-96A4-3047-A7B7-9637CD6B21E5}" srcOrd="7" destOrd="0" presId="urn:microsoft.com/office/officeart/2008/layout/LinedList"/>
    <dgm:cxn modelId="{145F7761-14C2-7543-ADBB-7DC2C867EAF4}" type="presParOf" srcId="{950001CA-96A4-3047-A7B7-9637CD6B21E5}" destId="{3BF84F67-B825-8249-9998-A7A2ACEF4682}" srcOrd="0" destOrd="0" presId="urn:microsoft.com/office/officeart/2008/layout/LinedList"/>
    <dgm:cxn modelId="{B5CDF2E9-A8B5-7F47-A5AC-CD1E1A6E923F}" type="presParOf" srcId="{950001CA-96A4-3047-A7B7-9637CD6B21E5}" destId="{149BE4CF-321F-584F-9120-63C8C1CD97D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D6D4C-7810-4343-821C-CC37C5B55D35}">
      <dsp:nvSpPr>
        <dsp:cNvPr id="0" name=""/>
        <dsp:cNvSpPr/>
      </dsp:nvSpPr>
      <dsp:spPr>
        <a:xfrm>
          <a:off x="0" y="0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35503B-056B-8841-9F30-0BA39047AFFD}">
      <dsp:nvSpPr>
        <dsp:cNvPr id="0" name=""/>
        <dsp:cNvSpPr/>
      </dsp:nvSpPr>
      <dsp:spPr>
        <a:xfrm>
          <a:off x="0" y="0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1) značná divácká obliba, která ale postupně klesá; naopak početně tato kategorie filmů roste</a:t>
          </a:r>
          <a:endParaRPr lang="en-US" sz="2000" kern="1200"/>
        </a:p>
      </dsp:txBody>
      <dsp:txXfrm>
        <a:off x="0" y="0"/>
        <a:ext cx="5607050" cy="1231899"/>
      </dsp:txXfrm>
    </dsp:sp>
    <dsp:sp modelId="{69E7EBB0-BD0F-4040-BCB0-45D0C6E8400B}">
      <dsp:nvSpPr>
        <dsp:cNvPr id="0" name=""/>
        <dsp:cNvSpPr/>
      </dsp:nvSpPr>
      <dsp:spPr>
        <a:xfrm>
          <a:off x="0" y="1231899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D444D7-32AC-B141-AE9B-BD011CB94B1C}">
      <dsp:nvSpPr>
        <dsp:cNvPr id="0" name=""/>
        <dsp:cNvSpPr/>
      </dsp:nvSpPr>
      <dsp:spPr>
        <a:xfrm>
          <a:off x="0" y="1231899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2) roste počet životopisných filmů (biopics) – </a:t>
          </a:r>
          <a:r>
            <a:rPr lang="cs-CZ" sz="2000" i="1" kern="1200"/>
            <a:t>Johanka z Arku </a:t>
          </a:r>
          <a:r>
            <a:rPr lang="cs-CZ" sz="2000" kern="1200"/>
            <a:t>(r. Luc Besson, 1999), </a:t>
          </a:r>
          <a:r>
            <a:rPr lang="cs-CZ" sz="2000" i="1" kern="1200"/>
            <a:t>Edith Piaf </a:t>
          </a:r>
          <a:r>
            <a:rPr lang="cs-CZ" sz="2000" kern="1200"/>
            <a:t>(r. Olivier Dahan, 2007), </a:t>
          </a:r>
          <a:r>
            <a:rPr lang="cs-CZ" sz="2000" i="1" kern="1200"/>
            <a:t>Coco Chanel </a:t>
          </a:r>
          <a:r>
            <a:rPr lang="cs-CZ" sz="2000" kern="1200"/>
            <a:t>(r. Anne Fontaine, 2009)</a:t>
          </a:r>
          <a:endParaRPr lang="en-US" sz="2000" kern="1200"/>
        </a:p>
      </dsp:txBody>
      <dsp:txXfrm>
        <a:off x="0" y="1231899"/>
        <a:ext cx="5607050" cy="1231899"/>
      </dsp:txXfrm>
    </dsp:sp>
    <dsp:sp modelId="{973C6EA3-4945-5C48-A5C5-E3E63F260D80}">
      <dsp:nvSpPr>
        <dsp:cNvPr id="0" name=""/>
        <dsp:cNvSpPr/>
      </dsp:nvSpPr>
      <dsp:spPr>
        <a:xfrm>
          <a:off x="0" y="2463799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000C59-E62A-7548-B28C-A18BE0BB8846}">
      <dsp:nvSpPr>
        <dsp:cNvPr id="0" name=""/>
        <dsp:cNvSpPr/>
      </dsp:nvSpPr>
      <dsp:spPr>
        <a:xfrm>
          <a:off x="0" y="2463799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3) často obsahuje v žánru nezvykle otevřené scény násilí – </a:t>
          </a:r>
          <a:r>
            <a:rPr lang="cs-CZ" sz="2000" i="1" kern="1200" dirty="0"/>
            <a:t>Královna </a:t>
          </a:r>
          <a:r>
            <a:rPr lang="cs-CZ" sz="2000" i="1" kern="1200" dirty="0" err="1"/>
            <a:t>Margot</a:t>
          </a:r>
          <a:r>
            <a:rPr lang="cs-CZ" sz="2000" i="1" kern="1200" dirty="0"/>
            <a:t> </a:t>
          </a:r>
          <a:r>
            <a:rPr lang="cs-CZ" sz="2000" kern="1200" dirty="0"/>
            <a:t>(r. Patrice </a:t>
          </a:r>
          <a:r>
            <a:rPr lang="cs-CZ" sz="2000" kern="1200" dirty="0" err="1"/>
            <a:t>Chéreau</a:t>
          </a:r>
          <a:r>
            <a:rPr lang="cs-CZ" sz="2000" kern="1200" dirty="0"/>
            <a:t>, 1994), </a:t>
          </a:r>
          <a:r>
            <a:rPr lang="cs-CZ" sz="2000" i="1" kern="1200" dirty="0"/>
            <a:t>Příliš dlouhé zásnuby </a:t>
          </a:r>
          <a:r>
            <a:rPr lang="cs-CZ" sz="2000" kern="1200" dirty="0"/>
            <a:t>(r. Jean-</a:t>
          </a:r>
          <a:r>
            <a:rPr lang="cs-CZ" sz="2000" kern="1200" dirty="0" err="1"/>
            <a:t>Pierre</a:t>
          </a:r>
          <a:r>
            <a:rPr lang="cs-CZ" sz="2000" kern="1200" dirty="0"/>
            <a:t> </a:t>
          </a:r>
          <a:r>
            <a:rPr lang="cs-CZ" sz="2000" kern="1200" dirty="0" err="1"/>
            <a:t>Jeunet</a:t>
          </a:r>
          <a:r>
            <a:rPr lang="cs-CZ" sz="2000" kern="1200" dirty="0"/>
            <a:t>, 2004)</a:t>
          </a:r>
          <a:endParaRPr lang="en-US" sz="2000" kern="1200" dirty="0"/>
        </a:p>
      </dsp:txBody>
      <dsp:txXfrm>
        <a:off x="0" y="2463799"/>
        <a:ext cx="5607050" cy="1231899"/>
      </dsp:txXfrm>
    </dsp:sp>
    <dsp:sp modelId="{A64F9CB8-E6EA-0146-AD1E-0E2C117D0052}">
      <dsp:nvSpPr>
        <dsp:cNvPr id="0" name=""/>
        <dsp:cNvSpPr/>
      </dsp:nvSpPr>
      <dsp:spPr>
        <a:xfrm>
          <a:off x="0" y="3695699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84F67-B825-8249-9998-A7A2ACEF4682}">
      <dsp:nvSpPr>
        <dsp:cNvPr id="0" name=""/>
        <dsp:cNvSpPr/>
      </dsp:nvSpPr>
      <dsp:spPr>
        <a:xfrm>
          <a:off x="0" y="3695699"/>
          <a:ext cx="5607050" cy="1231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4) nostalgické aktualizace starších francouzských filmů – </a:t>
          </a:r>
          <a:r>
            <a:rPr lang="cs-CZ" sz="2000" i="1" kern="1200" dirty="0"/>
            <a:t>Jean od </a:t>
          </a:r>
          <a:r>
            <a:rPr lang="cs-CZ" sz="2000" i="1" kern="1200" dirty="0" err="1"/>
            <a:t>Floretty</a:t>
          </a:r>
          <a:r>
            <a:rPr lang="cs-CZ" sz="2000" i="1" kern="1200" dirty="0"/>
            <a:t> </a:t>
          </a:r>
          <a:r>
            <a:rPr lang="cs-CZ" sz="2000" kern="1200" dirty="0"/>
            <a:t>(r. Claude </a:t>
          </a:r>
          <a:r>
            <a:rPr lang="cs-CZ" sz="2000" kern="1200" dirty="0" err="1"/>
            <a:t>Berri</a:t>
          </a:r>
          <a:r>
            <a:rPr lang="cs-CZ" sz="2000" kern="1200" dirty="0"/>
            <a:t>, 1986), </a:t>
          </a:r>
          <a:r>
            <a:rPr lang="cs-CZ" sz="2000" i="1" kern="1200" dirty="0"/>
            <a:t>Manon od pramene </a:t>
          </a:r>
          <a:r>
            <a:rPr lang="cs-CZ" sz="2000" kern="1200" dirty="0"/>
            <a:t>(r. Claude </a:t>
          </a:r>
          <a:r>
            <a:rPr lang="cs-CZ" sz="2000" kern="1200" dirty="0" err="1"/>
            <a:t>Berri</a:t>
          </a:r>
          <a:r>
            <a:rPr lang="cs-CZ" sz="2000" kern="1200" dirty="0"/>
            <a:t>, 1986), </a:t>
          </a:r>
          <a:r>
            <a:rPr lang="cs-CZ" sz="2000" i="1" kern="1200" dirty="0"/>
            <a:t>Plukovník </a:t>
          </a:r>
          <a:r>
            <a:rPr lang="cs-CZ" sz="2000" i="1" kern="1200" dirty="0" err="1"/>
            <a:t>Chabert</a:t>
          </a:r>
          <a:r>
            <a:rPr lang="cs-CZ" sz="2000" kern="1200" dirty="0"/>
            <a:t> (r.  Yves Angelo, 1994)</a:t>
          </a:r>
          <a:endParaRPr lang="en-US" sz="2000" kern="1200" dirty="0"/>
        </a:p>
      </dsp:txBody>
      <dsp:txXfrm>
        <a:off x="0" y="3695699"/>
        <a:ext cx="5607050" cy="1231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C9F4F8-1CA1-4169-A513-5E15F4D91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2F6924-8D98-EC4B-83C5-2FC43415B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accent1"/>
          </a:solidFill>
          <a:ln w="190500" cmpd="thinThick">
            <a:solidFill>
              <a:schemeClr val="accent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Francouzská</a:t>
            </a:r>
            <a:r>
              <a:rPr lang="en-US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kinematografie</a:t>
            </a:r>
            <a:r>
              <a:rPr lang="en-US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od </a:t>
            </a:r>
            <a:r>
              <a:rPr lang="en-US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roku</a:t>
            </a:r>
            <a:r>
              <a:rPr lang="en-US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1959 do </a:t>
            </a:r>
            <a:r>
              <a:rPr lang="en-US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současnosti</a:t>
            </a:r>
            <a:endParaRPr lang="en-US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18769A-F007-5B43-A03F-D0D6EEEE2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FAV334</a:t>
            </a:r>
            <a:r>
              <a:rPr lang="cs-CZ" dirty="0"/>
              <a:t>		</a:t>
            </a:r>
            <a:r>
              <a:rPr lang="cs-CZ" b="1" dirty="0"/>
              <a:t>25. 4. 2019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     Mgr. Šárka </a:t>
            </a:r>
            <a:r>
              <a:rPr lang="cs-CZ" dirty="0" err="1"/>
              <a:t>Gmiterková</a:t>
            </a:r>
            <a:r>
              <a:rPr lang="cs-CZ" dirty="0"/>
              <a:t>, </a:t>
            </a:r>
            <a:r>
              <a:rPr lang="cs-CZ" dirty="0" err="1"/>
              <a:t>Ph</a:t>
            </a:r>
            <a:r>
              <a:rPr lang="cs-CZ" dirty="0"/>
              <a:t>. D.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Heritage cinema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6062" y="2291262"/>
            <a:ext cx="8779512" cy="2879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Kinematografie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národního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dědictví</a:t>
            </a:r>
            <a:endParaRPr lang="en-US" sz="1300" dirty="0">
              <a:solidFill>
                <a:srgbClr val="404040"/>
              </a:solidFill>
            </a:endParaRPr>
          </a:p>
          <a:p>
            <a:pPr marL="28575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První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vlna</a:t>
            </a:r>
            <a:r>
              <a:rPr lang="en-US" sz="1300" dirty="0">
                <a:solidFill>
                  <a:srgbClr val="404040"/>
                </a:solidFill>
              </a:rPr>
              <a:t> od </a:t>
            </a:r>
            <a:r>
              <a:rPr lang="en-US" sz="1300" dirty="0" err="1">
                <a:solidFill>
                  <a:srgbClr val="404040"/>
                </a:solidFill>
              </a:rPr>
              <a:t>počátku</a:t>
            </a:r>
            <a:r>
              <a:rPr lang="en-US" sz="1300" dirty="0">
                <a:solidFill>
                  <a:srgbClr val="404040"/>
                </a:solidFill>
              </a:rPr>
              <a:t> 80.let v </a:t>
            </a:r>
            <a:r>
              <a:rPr lang="en-US" sz="1300" dirty="0" err="1">
                <a:solidFill>
                  <a:srgbClr val="404040"/>
                </a:solidFill>
              </a:rPr>
              <a:t>britské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kinematografii</a:t>
            </a:r>
            <a:r>
              <a:rPr lang="en-US" sz="1300" dirty="0">
                <a:solidFill>
                  <a:srgbClr val="404040"/>
                </a:solidFill>
              </a:rPr>
              <a:t>  - </a:t>
            </a:r>
            <a:r>
              <a:rPr lang="en-US" sz="1300" i="1" dirty="0" err="1">
                <a:solidFill>
                  <a:srgbClr val="404040"/>
                </a:solidFill>
              </a:rPr>
              <a:t>Ohnivé</a:t>
            </a:r>
            <a:r>
              <a:rPr lang="en-US" sz="1300" i="1" dirty="0">
                <a:solidFill>
                  <a:srgbClr val="404040"/>
                </a:solidFill>
              </a:rPr>
              <a:t> </a:t>
            </a:r>
            <a:r>
              <a:rPr lang="en-US" sz="1300" i="1" dirty="0" err="1">
                <a:solidFill>
                  <a:srgbClr val="404040"/>
                </a:solidFill>
              </a:rPr>
              <a:t>vozy</a:t>
            </a:r>
            <a:r>
              <a:rPr lang="en-US" sz="1300" i="1" dirty="0">
                <a:solidFill>
                  <a:srgbClr val="404040"/>
                </a:solidFill>
              </a:rPr>
              <a:t> </a:t>
            </a:r>
            <a:r>
              <a:rPr lang="en-US" sz="1300" dirty="0">
                <a:solidFill>
                  <a:srgbClr val="404040"/>
                </a:solidFill>
              </a:rPr>
              <a:t>(1981)</a:t>
            </a:r>
            <a:r>
              <a:rPr lang="en-US" sz="1300" i="1" dirty="0">
                <a:solidFill>
                  <a:srgbClr val="404040"/>
                </a:solidFill>
              </a:rPr>
              <a:t>, </a:t>
            </a:r>
            <a:r>
              <a:rPr lang="en-US" sz="1300" i="1" dirty="0" err="1">
                <a:solidFill>
                  <a:srgbClr val="404040"/>
                </a:solidFill>
              </a:rPr>
              <a:t>Pokoj</a:t>
            </a:r>
            <a:r>
              <a:rPr lang="en-US" sz="1300" i="1" dirty="0">
                <a:solidFill>
                  <a:srgbClr val="404040"/>
                </a:solidFill>
              </a:rPr>
              <a:t> s </a:t>
            </a:r>
            <a:r>
              <a:rPr lang="en-US" sz="1300" i="1" dirty="0" err="1">
                <a:solidFill>
                  <a:srgbClr val="404040"/>
                </a:solidFill>
              </a:rPr>
              <a:t>vyhlídkou</a:t>
            </a:r>
            <a:r>
              <a:rPr lang="en-US" sz="1300" i="1" dirty="0">
                <a:solidFill>
                  <a:srgbClr val="404040"/>
                </a:solidFill>
              </a:rPr>
              <a:t> </a:t>
            </a:r>
            <a:r>
              <a:rPr lang="en-US" sz="1300" dirty="0">
                <a:solidFill>
                  <a:srgbClr val="404040"/>
                </a:solidFill>
              </a:rPr>
              <a:t>(1985), </a:t>
            </a:r>
            <a:r>
              <a:rPr lang="en-US" sz="1300" i="1" dirty="0" err="1">
                <a:solidFill>
                  <a:srgbClr val="404040"/>
                </a:solidFill>
              </a:rPr>
              <a:t>Cesta</a:t>
            </a:r>
            <a:r>
              <a:rPr lang="en-US" sz="1300" i="1" dirty="0">
                <a:solidFill>
                  <a:srgbClr val="404040"/>
                </a:solidFill>
              </a:rPr>
              <a:t> do Indie </a:t>
            </a:r>
            <a:r>
              <a:rPr lang="en-US" sz="1300" dirty="0">
                <a:solidFill>
                  <a:srgbClr val="404040"/>
                </a:solidFill>
              </a:rPr>
              <a:t>(1984) – </a:t>
            </a:r>
            <a:r>
              <a:rPr lang="en-US" sz="1300" dirty="0" err="1">
                <a:solidFill>
                  <a:srgbClr val="404040"/>
                </a:solidFill>
              </a:rPr>
              <a:t>zhruba</a:t>
            </a:r>
            <a:r>
              <a:rPr lang="en-US" sz="1300" dirty="0">
                <a:solidFill>
                  <a:srgbClr val="404040"/>
                </a:solidFill>
              </a:rPr>
              <a:t> do </a:t>
            </a:r>
            <a:r>
              <a:rPr lang="en-US" sz="1300" dirty="0" err="1">
                <a:solidFill>
                  <a:srgbClr val="404040"/>
                </a:solidFill>
              </a:rPr>
              <a:t>poloviny</a:t>
            </a:r>
            <a:r>
              <a:rPr lang="en-US" sz="1300" dirty="0">
                <a:solidFill>
                  <a:srgbClr val="404040"/>
                </a:solidFill>
              </a:rPr>
              <a:t> 90. let (1995 – tv </a:t>
            </a:r>
            <a:r>
              <a:rPr lang="en-US" sz="1300" dirty="0" err="1">
                <a:solidFill>
                  <a:srgbClr val="404040"/>
                </a:solidFill>
              </a:rPr>
              <a:t>minisérie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i="1" dirty="0" err="1">
                <a:solidFill>
                  <a:srgbClr val="404040"/>
                </a:solidFill>
              </a:rPr>
              <a:t>Pýcha</a:t>
            </a:r>
            <a:r>
              <a:rPr lang="en-US" sz="1300" i="1" dirty="0">
                <a:solidFill>
                  <a:srgbClr val="404040"/>
                </a:solidFill>
              </a:rPr>
              <a:t> a </a:t>
            </a:r>
            <a:r>
              <a:rPr lang="en-US" sz="1300" i="1" dirty="0" err="1">
                <a:solidFill>
                  <a:srgbClr val="404040"/>
                </a:solidFill>
              </a:rPr>
              <a:t>předsudek</a:t>
            </a:r>
            <a:r>
              <a:rPr lang="en-US" sz="1300" dirty="0">
                <a:solidFill>
                  <a:srgbClr val="404040"/>
                </a:solidFill>
              </a:rPr>
              <a:t>)</a:t>
            </a:r>
          </a:p>
          <a:p>
            <a:pPr marL="28575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Zprvu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omezeno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na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britskou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kinematografii</a:t>
            </a:r>
            <a:r>
              <a:rPr lang="en-US" sz="1300" dirty="0">
                <a:solidFill>
                  <a:srgbClr val="404040"/>
                </a:solidFill>
              </a:rPr>
              <a:t>, </a:t>
            </a:r>
            <a:r>
              <a:rPr lang="en-US" sz="1300" dirty="0" err="1">
                <a:solidFill>
                  <a:srgbClr val="404040"/>
                </a:solidFill>
              </a:rPr>
              <a:t>postupně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užíváno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jako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transnacionální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paradigma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</a:p>
          <a:p>
            <a:pPr marL="28575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Termín</a:t>
            </a:r>
            <a:r>
              <a:rPr lang="en-US" sz="1300" dirty="0">
                <a:solidFill>
                  <a:srgbClr val="404040"/>
                </a:solidFill>
              </a:rPr>
              <a:t>, </a:t>
            </a:r>
            <a:r>
              <a:rPr lang="en-US" sz="1300" dirty="0" err="1">
                <a:solidFill>
                  <a:srgbClr val="404040"/>
                </a:solidFill>
              </a:rPr>
              <a:t>který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zastřešuje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způsoby</a:t>
            </a:r>
            <a:r>
              <a:rPr lang="en-US" sz="1300" dirty="0">
                <a:solidFill>
                  <a:srgbClr val="404040"/>
                </a:solidFill>
              </a:rPr>
              <a:t>, </a:t>
            </a:r>
            <a:r>
              <a:rPr lang="en-US" sz="1300" dirty="0" err="1">
                <a:solidFill>
                  <a:srgbClr val="404040"/>
                </a:solidFill>
              </a:rPr>
              <a:t>jimiž</a:t>
            </a:r>
            <a:r>
              <a:rPr lang="en-US" sz="1300" dirty="0">
                <a:solidFill>
                  <a:srgbClr val="404040"/>
                </a:solidFill>
              </a:rPr>
              <a:t> se </a:t>
            </a:r>
            <a:r>
              <a:rPr lang="en-US" sz="1300" dirty="0" err="1">
                <a:solidFill>
                  <a:srgbClr val="404040"/>
                </a:solidFill>
              </a:rPr>
              <a:t>různé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národní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kinematografie</a:t>
            </a:r>
            <a:r>
              <a:rPr lang="en-US" sz="1300" dirty="0">
                <a:solidFill>
                  <a:srgbClr val="404040"/>
                </a:solidFill>
              </a:rPr>
              <a:t> a v </a:t>
            </a:r>
            <a:r>
              <a:rPr lang="en-US" sz="1300" dirty="0" err="1">
                <a:solidFill>
                  <a:srgbClr val="404040"/>
                </a:solidFill>
              </a:rPr>
              <a:t>různých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okamžicích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obracejí</a:t>
            </a:r>
            <a:r>
              <a:rPr lang="en-US" sz="1300" dirty="0">
                <a:solidFill>
                  <a:srgbClr val="404040"/>
                </a:solidFill>
              </a:rPr>
              <a:t> do </a:t>
            </a:r>
            <a:r>
              <a:rPr lang="en-US" sz="1300" dirty="0" err="1">
                <a:solidFill>
                  <a:srgbClr val="404040"/>
                </a:solidFill>
              </a:rPr>
              <a:t>minulosti</a:t>
            </a:r>
            <a:endParaRPr lang="en-US" sz="1300" dirty="0">
              <a:solidFill>
                <a:srgbClr val="404040"/>
              </a:solidFill>
            </a:endParaRPr>
          </a:p>
          <a:p>
            <a:pPr marL="28575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Často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adaptace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literatury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chápané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jako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klasické</a:t>
            </a:r>
            <a:r>
              <a:rPr lang="en-US" sz="1300" dirty="0">
                <a:solidFill>
                  <a:srgbClr val="404040"/>
                </a:solidFill>
              </a:rPr>
              <a:t>; </a:t>
            </a:r>
            <a:r>
              <a:rPr lang="en-US" sz="1300" dirty="0" err="1">
                <a:solidFill>
                  <a:srgbClr val="404040"/>
                </a:solidFill>
              </a:rPr>
              <a:t>tato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vazba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filmům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automaticky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propůjčuje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vysoký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kulturní</a:t>
            </a:r>
            <a:r>
              <a:rPr lang="en-US" sz="1300" dirty="0">
                <a:solidFill>
                  <a:srgbClr val="404040"/>
                </a:solidFill>
              </a:rPr>
              <a:t> status </a:t>
            </a:r>
          </a:p>
          <a:p>
            <a:pPr marL="28575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Romantizovaná</a:t>
            </a:r>
            <a:r>
              <a:rPr lang="en-US" sz="1300" dirty="0">
                <a:solidFill>
                  <a:srgbClr val="404040"/>
                </a:solidFill>
              </a:rPr>
              <a:t> a </a:t>
            </a:r>
            <a:r>
              <a:rPr lang="en-US" sz="1300" dirty="0" err="1">
                <a:solidFill>
                  <a:srgbClr val="404040"/>
                </a:solidFill>
              </a:rPr>
              <a:t>spektakulární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vize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minulosti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</a:p>
          <a:p>
            <a:pPr marL="34290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Přírodní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  <a:r>
              <a:rPr lang="en-US" sz="1300" dirty="0" err="1">
                <a:solidFill>
                  <a:srgbClr val="404040"/>
                </a:solidFill>
              </a:rPr>
              <a:t>scenérie</a:t>
            </a:r>
            <a:r>
              <a:rPr lang="en-US" sz="1300" dirty="0">
                <a:solidFill>
                  <a:srgbClr val="404040"/>
                </a:solidFill>
              </a:rPr>
              <a:t> </a:t>
            </a:r>
          </a:p>
          <a:p>
            <a:pPr marL="342900"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rgbClr val="404040"/>
                </a:solidFill>
              </a:rPr>
              <a:t>Specifická</a:t>
            </a:r>
            <a:r>
              <a:rPr lang="en-US" sz="1300" dirty="0">
                <a:solidFill>
                  <a:srgbClr val="404040"/>
                </a:solidFill>
              </a:rPr>
              <a:t> forma </a:t>
            </a:r>
            <a:r>
              <a:rPr lang="en-US" sz="1300" dirty="0" err="1">
                <a:solidFill>
                  <a:srgbClr val="404040"/>
                </a:solidFill>
              </a:rPr>
              <a:t>pastiše</a:t>
            </a:r>
            <a:endParaRPr lang="en-US" sz="13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9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400" kern="1200" cap="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Levicová kritika heritage cinema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49182" y="802638"/>
            <a:ext cx="5408696" cy="5252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bg1"/>
                </a:solidFill>
              </a:rPr>
              <a:t>Nejvýrazněji</a:t>
            </a:r>
            <a:r>
              <a:rPr lang="en-US" sz="1700" dirty="0">
                <a:solidFill>
                  <a:schemeClr val="bg1"/>
                </a:solidFill>
              </a:rPr>
              <a:t> HIGSON, Andrew (1996): </a:t>
            </a:r>
            <a:r>
              <a:rPr lang="en-US" sz="1700" i="1" dirty="0">
                <a:solidFill>
                  <a:schemeClr val="bg1"/>
                </a:solidFill>
              </a:rPr>
              <a:t>The Heritage Film and British cinema</a:t>
            </a:r>
          </a:p>
          <a:p>
            <a:pPr marL="34290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bg1"/>
                </a:solidFill>
              </a:rPr>
              <a:t>Nekritická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transformace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národní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minulosti</a:t>
            </a:r>
            <a:r>
              <a:rPr lang="en-US" sz="1700" dirty="0">
                <a:solidFill>
                  <a:schemeClr val="bg1"/>
                </a:solidFill>
              </a:rPr>
              <a:t> do </a:t>
            </a:r>
            <a:r>
              <a:rPr lang="en-US" sz="1700" dirty="0" err="1">
                <a:solidFill>
                  <a:schemeClr val="bg1"/>
                </a:solidFill>
              </a:rPr>
              <a:t>kulturní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komodity</a:t>
            </a:r>
            <a:endParaRPr lang="en-US" sz="1700" dirty="0">
              <a:solidFill>
                <a:schemeClr val="bg1"/>
              </a:solidFill>
            </a:endParaRPr>
          </a:p>
          <a:p>
            <a:pPr marL="34290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bg1"/>
                </a:solidFill>
              </a:rPr>
              <a:t>Nostalgické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obrazy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ze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života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vyšších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tříd</a:t>
            </a:r>
            <a:r>
              <a:rPr lang="en-US" sz="1700" dirty="0">
                <a:solidFill>
                  <a:schemeClr val="bg1"/>
                </a:solidFill>
              </a:rPr>
              <a:t> a </a:t>
            </a:r>
            <a:r>
              <a:rPr lang="en-US" sz="1700" dirty="0" err="1">
                <a:solidFill>
                  <a:schemeClr val="bg1"/>
                </a:solidFill>
              </a:rPr>
              <a:t>vytěsnění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některých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tříd</a:t>
            </a:r>
            <a:r>
              <a:rPr lang="en-US" sz="1700" dirty="0">
                <a:solidFill>
                  <a:schemeClr val="bg1"/>
                </a:solidFill>
              </a:rPr>
              <a:t>, </a:t>
            </a:r>
            <a:r>
              <a:rPr lang="en-US" sz="1700" dirty="0" err="1">
                <a:solidFill>
                  <a:schemeClr val="bg1"/>
                </a:solidFill>
              </a:rPr>
              <a:t>ras</a:t>
            </a:r>
            <a:r>
              <a:rPr lang="en-US" sz="1700" dirty="0">
                <a:solidFill>
                  <a:schemeClr val="bg1"/>
                </a:solidFill>
              </a:rPr>
              <a:t> a </a:t>
            </a:r>
            <a:r>
              <a:rPr lang="en-US" sz="1700" dirty="0" err="1">
                <a:solidFill>
                  <a:schemeClr val="bg1"/>
                </a:solidFill>
              </a:rPr>
              <a:t>etnik</a:t>
            </a:r>
            <a:endParaRPr lang="en-US" sz="1700" dirty="0">
              <a:solidFill>
                <a:schemeClr val="bg1"/>
              </a:solidFill>
            </a:endParaRPr>
          </a:p>
          <a:p>
            <a:pPr marL="34290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bg1"/>
                </a:solidFill>
              </a:rPr>
              <a:t>Únik</a:t>
            </a:r>
            <a:r>
              <a:rPr lang="en-US" sz="1700" dirty="0">
                <a:solidFill>
                  <a:schemeClr val="bg1"/>
                </a:solidFill>
              </a:rPr>
              <a:t> z </a:t>
            </a:r>
            <a:r>
              <a:rPr lang="en-US" sz="1700" dirty="0" err="1">
                <a:solidFill>
                  <a:schemeClr val="bg1"/>
                </a:solidFill>
              </a:rPr>
              <a:t>thatcherovské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Anglie</a:t>
            </a:r>
            <a:r>
              <a:rPr lang="en-US" sz="1700" dirty="0">
                <a:solidFill>
                  <a:schemeClr val="bg1"/>
                </a:solidFill>
              </a:rPr>
              <a:t> do </a:t>
            </a:r>
            <a:r>
              <a:rPr lang="en-US" sz="1700" dirty="0" err="1">
                <a:solidFill>
                  <a:schemeClr val="bg1"/>
                </a:solidFill>
              </a:rPr>
              <a:t>idealizované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verze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minulosti</a:t>
            </a:r>
            <a:r>
              <a:rPr lang="en-US" sz="1700" dirty="0">
                <a:solidFill>
                  <a:schemeClr val="bg1"/>
                </a:solidFill>
              </a:rPr>
              <a:t>  </a:t>
            </a:r>
          </a:p>
          <a:p>
            <a:pPr marL="34290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bg1"/>
                </a:solidFill>
              </a:rPr>
              <a:t>Nezdravá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obsese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historickými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detaily</a:t>
            </a:r>
            <a:r>
              <a:rPr lang="en-US" sz="1700" dirty="0">
                <a:solidFill>
                  <a:schemeClr val="bg1"/>
                </a:solidFill>
              </a:rPr>
              <a:t>, </a:t>
            </a:r>
            <a:r>
              <a:rPr lang="en-US" sz="1700" dirty="0" err="1">
                <a:solidFill>
                  <a:schemeClr val="bg1"/>
                </a:solidFill>
              </a:rPr>
              <a:t>dekorem</a:t>
            </a:r>
            <a:r>
              <a:rPr lang="en-US" sz="1700" dirty="0">
                <a:solidFill>
                  <a:schemeClr val="bg1"/>
                </a:solidFill>
              </a:rPr>
              <a:t>, </a:t>
            </a:r>
            <a:r>
              <a:rPr lang="en-US" sz="1700" dirty="0" err="1">
                <a:solidFill>
                  <a:schemeClr val="bg1"/>
                </a:solidFill>
              </a:rPr>
              <a:t>kostýmy</a:t>
            </a:r>
            <a:r>
              <a:rPr lang="en-US" sz="1700" dirty="0">
                <a:solidFill>
                  <a:schemeClr val="bg1"/>
                </a:solidFill>
              </a:rPr>
              <a:t>; v </a:t>
            </a:r>
            <a:r>
              <a:rPr lang="en-US" sz="1700" dirty="0" err="1">
                <a:solidFill>
                  <a:schemeClr val="bg1"/>
                </a:solidFill>
              </a:rPr>
              <a:t>důsledku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oslabuje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možnou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subverzi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narativu</a:t>
            </a:r>
            <a:endParaRPr lang="en-US" sz="1700" dirty="0">
              <a:solidFill>
                <a:schemeClr val="bg1"/>
              </a:solidFill>
            </a:endParaRPr>
          </a:p>
          <a:p>
            <a:pPr marL="34290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700" dirty="0" err="1">
                <a:solidFill>
                  <a:schemeClr val="bg1"/>
                </a:solidFill>
              </a:rPr>
              <a:t>Také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kritika</a:t>
            </a:r>
            <a:r>
              <a:rPr lang="en-US" sz="1700" dirty="0">
                <a:solidFill>
                  <a:schemeClr val="bg1"/>
                </a:solidFill>
              </a:rPr>
              <a:t> z </a:t>
            </a:r>
            <a:r>
              <a:rPr lang="en-US" sz="1700" dirty="0" err="1">
                <a:solidFill>
                  <a:schemeClr val="bg1"/>
                </a:solidFill>
              </a:rPr>
              <a:t>praxe</a:t>
            </a:r>
            <a:r>
              <a:rPr lang="en-US" sz="1700" dirty="0">
                <a:solidFill>
                  <a:schemeClr val="bg1"/>
                </a:solidFill>
              </a:rPr>
              <a:t>; filmy </a:t>
            </a:r>
            <a:r>
              <a:rPr lang="en-US" sz="1700" dirty="0" err="1">
                <a:solidFill>
                  <a:schemeClr val="bg1"/>
                </a:solidFill>
              </a:rPr>
              <a:t>vymezující</a:t>
            </a:r>
            <a:r>
              <a:rPr lang="en-US" sz="1700" dirty="0">
                <a:solidFill>
                  <a:schemeClr val="bg1"/>
                </a:solidFill>
              </a:rPr>
              <a:t> se </a:t>
            </a:r>
            <a:r>
              <a:rPr lang="en-US" sz="1700" dirty="0" err="1">
                <a:solidFill>
                  <a:schemeClr val="bg1"/>
                </a:solidFill>
              </a:rPr>
              <a:t>proti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režimu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jsou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zasazené</a:t>
            </a:r>
            <a:r>
              <a:rPr lang="en-US" sz="1700" dirty="0">
                <a:solidFill>
                  <a:schemeClr val="bg1"/>
                </a:solidFill>
              </a:rPr>
              <a:t> v </a:t>
            </a:r>
            <a:r>
              <a:rPr lang="en-US" sz="1700" dirty="0" err="1">
                <a:solidFill>
                  <a:schemeClr val="bg1"/>
                </a:solidFill>
              </a:rPr>
              <a:t>současnosti</a:t>
            </a:r>
            <a:r>
              <a:rPr lang="en-US" sz="1700" dirty="0">
                <a:solidFill>
                  <a:schemeClr val="bg1"/>
                </a:solidFill>
              </a:rPr>
              <a:t>, </a:t>
            </a:r>
            <a:r>
              <a:rPr lang="en-US" sz="1700" dirty="0" err="1">
                <a:solidFill>
                  <a:schemeClr val="bg1"/>
                </a:solidFill>
              </a:rPr>
              <a:t>namísto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romantické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zápletky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nabízejí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sociálně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kritický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nebo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politický</a:t>
            </a:r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1700" dirty="0" err="1">
                <a:solidFill>
                  <a:schemeClr val="bg1"/>
                </a:solidFill>
              </a:rPr>
              <a:t>děj</a:t>
            </a:r>
            <a:r>
              <a:rPr lang="en-US" sz="1700" dirty="0">
                <a:solidFill>
                  <a:schemeClr val="bg1"/>
                </a:solidFill>
              </a:rPr>
              <a:t> – </a:t>
            </a:r>
            <a:r>
              <a:rPr lang="en-US" sz="1700" dirty="0" err="1">
                <a:solidFill>
                  <a:schemeClr val="bg1"/>
                </a:solidFill>
              </a:rPr>
              <a:t>např</a:t>
            </a:r>
            <a:r>
              <a:rPr lang="en-US" sz="1700" i="1" dirty="0">
                <a:solidFill>
                  <a:schemeClr val="bg1"/>
                </a:solidFill>
              </a:rPr>
              <a:t>. </a:t>
            </a:r>
            <a:r>
              <a:rPr lang="en-US" sz="1700" i="1" dirty="0" err="1">
                <a:solidFill>
                  <a:schemeClr val="bg1"/>
                </a:solidFill>
              </a:rPr>
              <a:t>Moje</a:t>
            </a:r>
            <a:r>
              <a:rPr lang="en-US" sz="1700" i="1" dirty="0">
                <a:solidFill>
                  <a:schemeClr val="bg1"/>
                </a:solidFill>
              </a:rPr>
              <a:t> </a:t>
            </a:r>
            <a:r>
              <a:rPr lang="en-US" sz="1700" i="1" dirty="0" err="1">
                <a:solidFill>
                  <a:schemeClr val="bg1"/>
                </a:solidFill>
              </a:rPr>
              <a:t>krásná</a:t>
            </a:r>
            <a:r>
              <a:rPr lang="en-US" sz="1700" i="1" dirty="0">
                <a:solidFill>
                  <a:schemeClr val="bg1"/>
                </a:solidFill>
              </a:rPr>
              <a:t> </a:t>
            </a:r>
            <a:r>
              <a:rPr lang="en-US" sz="1700" i="1" dirty="0" err="1">
                <a:solidFill>
                  <a:schemeClr val="bg1"/>
                </a:solidFill>
              </a:rPr>
              <a:t>prádelnička</a:t>
            </a:r>
            <a:r>
              <a:rPr lang="en-US" sz="1700" i="1" dirty="0">
                <a:solidFill>
                  <a:schemeClr val="bg1"/>
                </a:solidFill>
              </a:rPr>
              <a:t> </a:t>
            </a:r>
            <a:r>
              <a:rPr lang="en-US" sz="1700" dirty="0">
                <a:solidFill>
                  <a:schemeClr val="bg1"/>
                </a:solidFill>
              </a:rPr>
              <a:t>(1985, Stephen </a:t>
            </a:r>
            <a:r>
              <a:rPr lang="en-US" sz="1700" dirty="0" err="1">
                <a:solidFill>
                  <a:schemeClr val="bg1"/>
                </a:solidFill>
              </a:rPr>
              <a:t>Frears</a:t>
            </a:r>
            <a:r>
              <a:rPr lang="en-US" sz="17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9620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25333742-5B4D-7944-93CB-696300E8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Francie: Films de patrimoine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34BCBCC-01BA-B346-9F8B-223B3B209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nejen filmové adaptace klasické literatury a/nebo výpravné snímky zasazené v nádherných historických lokacích, ale jakýkoliv film, který je „historický“ v tom nejširším slova smyslu</a:t>
            </a:r>
          </a:p>
          <a:p>
            <a:r>
              <a:rPr lang="cs-CZ">
                <a:solidFill>
                  <a:schemeClr val="bg1"/>
                </a:solidFill>
              </a:rPr>
              <a:t>Odlišné zázemí &gt;&gt; debata Ferro/Sorlin a otázky širšího vztahu kinematografie a historie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Marc Ferro - kinematografie nám může pomoci s pochopením historie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Pierre Sorlin - historické filmy jsou spíš reflexí doby, ve které vznikají</a:t>
            </a:r>
          </a:p>
          <a:p>
            <a:r>
              <a:rPr lang="cs-CZ">
                <a:solidFill>
                  <a:schemeClr val="bg1"/>
                </a:solidFill>
              </a:rPr>
              <a:t>Absence žánrové debaty</a:t>
            </a:r>
          </a:p>
          <a:p>
            <a:r>
              <a:rPr lang="cs-CZ">
                <a:solidFill>
                  <a:schemeClr val="bg1"/>
                </a:solidFill>
              </a:rPr>
              <a:t>Absence ideologické kritiky výpravných historických filmů (projekty chápané jako auterské mají kritický „pardon“)</a:t>
            </a:r>
          </a:p>
        </p:txBody>
      </p:sp>
    </p:spTree>
    <p:extLst>
      <p:ext uri="{BB962C8B-B14F-4D97-AF65-F5344CB8AC3E}">
        <p14:creationId xmlns:p14="http://schemas.microsoft.com/office/powerpoint/2010/main" val="3230309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0470D0-6602-A148-94A5-7E0A77AE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Films de patrimoine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0CFADD8-9C3C-4C8F-A4D1-6B38D968C9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844829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62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osoba, interiér, zeď, držení&#10;&#10;Popis byl vytvořen automaticky">
            <a:extLst>
              <a:ext uri="{FF2B5EF4-FFF2-40B4-BE49-F238E27FC236}">
                <a16:creationId xmlns:a16="http://schemas.microsoft.com/office/drawing/2014/main" id="{51BB3E33-F3BE-844E-AE18-E832B0EBE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439" y="2099822"/>
            <a:ext cx="4789827" cy="265835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6F97B9-23C6-4EF1-AED7-D5E3C26A64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096000" y="1142999"/>
            <a:ext cx="0" cy="45720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 descr="Obsah obrázku osoba, budova, exteriér, ulice&#10;&#10;Popis byl vytvořen automaticky">
            <a:extLst>
              <a:ext uri="{FF2B5EF4-FFF2-40B4-BE49-F238E27FC236}">
                <a16:creationId xmlns:a16="http://schemas.microsoft.com/office/drawing/2014/main" id="{D1A85EC4-DCEA-9644-A2C3-3E768E5E8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734" y="2151144"/>
            <a:ext cx="4799456" cy="255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7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symbol obrázku 9" descr="Obsah obrázku osoba, zeď, stůl, interiér&#10;&#10;Popis byl vytvořen automaticky">
            <a:extLst>
              <a:ext uri="{FF2B5EF4-FFF2-40B4-BE49-F238E27FC236}">
                <a16:creationId xmlns:a16="http://schemas.microsoft.com/office/drawing/2014/main" id="{F13CF55F-04DC-7246-AC14-AD0DC3ADFEC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20049" r="20050" b="1"/>
          <a:stretch/>
        </p:blipFill>
        <p:spPr>
          <a:xfrm>
            <a:off x="0" y="6750"/>
            <a:ext cx="7537684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7F75941-0A7F-F348-BFE0-F005BAF9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44368"/>
            <a:ext cx="5928360" cy="1188720"/>
          </a:xfrm>
          <a:solidFill>
            <a:schemeClr val="bg1">
              <a:alpha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Maurice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pialat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(1925–2003)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D8C857-9447-4941-8520-9A44A926F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674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3C162A-A200-E646-9899-4D2681027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3500" y="546100"/>
            <a:ext cx="3539209" cy="53517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Outsider </a:t>
            </a:r>
            <a:r>
              <a:rPr lang="en-US" dirty="0" err="1">
                <a:solidFill>
                  <a:schemeClr val="bg1"/>
                </a:solidFill>
              </a:rPr>
              <a:t>francouzské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kinematografie</a:t>
            </a: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Rozsahem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nevelká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filmografie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Paralely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Robertem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Bressonem</a:t>
            </a: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Výrazně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autobiografická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tvorba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 err="1">
                <a:solidFill>
                  <a:schemeClr val="bg1"/>
                </a:solidFill>
              </a:rPr>
              <a:t>nekompromisními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tvůrčími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postupy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dirty="0" err="1">
                <a:solidFill>
                  <a:schemeClr val="bg1"/>
                </a:solidFill>
              </a:rPr>
              <a:t>Obrovský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vliv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mladší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generaci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filmařů</a:t>
            </a:r>
            <a:r>
              <a:rPr lang="en-US" dirty="0">
                <a:solidFill>
                  <a:schemeClr val="bg1"/>
                </a:solidFill>
              </a:rPr>
              <a:t> (Cédric Kahn, </a:t>
            </a:r>
            <a:r>
              <a:rPr lang="en-US" dirty="0" err="1">
                <a:solidFill>
                  <a:schemeClr val="bg1"/>
                </a:solidFill>
              </a:rPr>
              <a:t>Noémie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Lvovsky</a:t>
            </a:r>
            <a:r>
              <a:rPr lang="en-US" dirty="0">
                <a:solidFill>
                  <a:schemeClr val="bg1"/>
                </a:solidFill>
              </a:rPr>
              <a:t>, Claire Denis, Olivier </a:t>
            </a:r>
            <a:r>
              <a:rPr lang="en-US" dirty="0" err="1">
                <a:solidFill>
                  <a:schemeClr val="bg1"/>
                </a:solidFill>
              </a:rPr>
              <a:t>Assayas</a:t>
            </a:r>
            <a:r>
              <a:rPr lang="en-US" dirty="0">
                <a:solidFill>
                  <a:schemeClr val="bg1"/>
                </a:solidFill>
              </a:rPr>
              <a:t>, Bruno Dumont)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- </a:t>
            </a:r>
            <a:r>
              <a:rPr lang="en-US" b="1" dirty="0" err="1">
                <a:solidFill>
                  <a:schemeClr val="bg1"/>
                </a:solidFill>
              </a:rPr>
              <a:t>Divácky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nejúspěšnější</a:t>
            </a:r>
            <a:r>
              <a:rPr lang="en-US" b="1" dirty="0">
                <a:solidFill>
                  <a:schemeClr val="bg1"/>
                </a:solidFill>
              </a:rPr>
              <a:t> filmy: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i="1" dirty="0" err="1">
                <a:solidFill>
                  <a:schemeClr val="bg1"/>
                </a:solidFill>
              </a:rPr>
              <a:t>Našim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láskám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(1983) – </a:t>
            </a:r>
            <a:r>
              <a:rPr lang="en-US" dirty="0" err="1">
                <a:solidFill>
                  <a:schemeClr val="bg1"/>
                </a:solidFill>
              </a:rPr>
              <a:t>průlom</a:t>
            </a: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i="1" dirty="0" err="1">
                <a:solidFill>
                  <a:schemeClr val="bg1"/>
                </a:solidFill>
              </a:rPr>
              <a:t>Policie</a:t>
            </a:r>
            <a:r>
              <a:rPr lang="en-US" dirty="0">
                <a:solidFill>
                  <a:schemeClr val="bg1"/>
                </a:solidFill>
              </a:rPr>
              <a:t> (1985)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i="1" dirty="0">
                <a:solidFill>
                  <a:schemeClr val="bg1"/>
                </a:solidFill>
              </a:rPr>
              <a:t>Pod </a:t>
            </a:r>
            <a:r>
              <a:rPr lang="en-US" i="1" dirty="0" err="1">
                <a:solidFill>
                  <a:schemeClr val="bg1"/>
                </a:solidFill>
              </a:rPr>
              <a:t>sluncem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>
                <a:solidFill>
                  <a:schemeClr val="bg1"/>
                </a:solidFill>
              </a:rPr>
              <a:t>Satanovým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(1987)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- </a:t>
            </a:r>
            <a:r>
              <a:rPr lang="en-US" i="1" dirty="0">
                <a:solidFill>
                  <a:schemeClr val="bg1"/>
                </a:solidFill>
              </a:rPr>
              <a:t>Van Gogh </a:t>
            </a:r>
            <a:r>
              <a:rPr lang="en-US" dirty="0">
                <a:solidFill>
                  <a:schemeClr val="bg1"/>
                </a:solidFill>
              </a:rPr>
              <a:t>(1991)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71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355CA52-7626-9946-8389-47F85D3F5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Maurice </a:t>
            </a:r>
            <a:r>
              <a:rPr lang="cs-CZ" dirty="0" err="1"/>
              <a:t>pialat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F1B357-3E79-1345-ADCF-2A9334CA6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rgbClr val="404040"/>
                </a:solidFill>
              </a:rPr>
              <a:t>Náročný režisér a spolupracovník – konfliktní vztahy s herci, kameramany a dalšími profesemi (na filmu </a:t>
            </a:r>
            <a:r>
              <a:rPr lang="cs-CZ" i="1" dirty="0">
                <a:solidFill>
                  <a:srgbClr val="404040"/>
                </a:solidFill>
              </a:rPr>
              <a:t>Láskám našim </a:t>
            </a:r>
            <a:r>
              <a:rPr lang="cs-CZ" dirty="0">
                <a:solidFill>
                  <a:srgbClr val="404040"/>
                </a:solidFill>
              </a:rPr>
              <a:t>se vystřídali 4 </a:t>
            </a:r>
            <a:r>
              <a:rPr lang="cs-CZ" dirty="0" err="1">
                <a:solidFill>
                  <a:srgbClr val="404040"/>
                </a:solidFill>
              </a:rPr>
              <a:t>kameramané</a:t>
            </a:r>
            <a:r>
              <a:rPr lang="cs-CZ" dirty="0">
                <a:solidFill>
                  <a:srgbClr val="404040"/>
                </a:solidFill>
              </a:rPr>
              <a:t> a 7 střihačů)</a:t>
            </a:r>
          </a:p>
          <a:p>
            <a:r>
              <a:rPr lang="cs-CZ" dirty="0">
                <a:solidFill>
                  <a:srgbClr val="404040"/>
                </a:solidFill>
              </a:rPr>
              <a:t>Na přelomu 70. a 80. let byl krátce řazen pod nálepku „nového naturalismu“ (</a:t>
            </a:r>
            <a:r>
              <a:rPr lang="cs-CZ" dirty="0"/>
              <a:t>Pascal Thomas, </a:t>
            </a:r>
            <a:r>
              <a:rPr lang="cs-CZ" dirty="0" err="1"/>
              <a:t>Gérard</a:t>
            </a:r>
            <a:r>
              <a:rPr lang="cs-CZ" dirty="0"/>
              <a:t> </a:t>
            </a:r>
            <a:r>
              <a:rPr lang="cs-CZ" dirty="0" err="1"/>
              <a:t>Guérin</a:t>
            </a:r>
            <a:r>
              <a:rPr lang="cs-CZ" dirty="0"/>
              <a:t>, Philippe </a:t>
            </a:r>
            <a:r>
              <a:rPr lang="cs-CZ" dirty="0" err="1"/>
              <a:t>Condroyer</a:t>
            </a:r>
            <a:r>
              <a:rPr lang="cs-CZ" dirty="0"/>
              <a:t>) &gt;&gt; do jisté míry dědici nové vlny – malé rozpočty, malé štáby, osobní výpověď namísto adaptací, improvizace X filmy mimo Paříž &gt;&gt; náhled do života obyčejných lidí </a:t>
            </a:r>
          </a:p>
          <a:p>
            <a:r>
              <a:rPr lang="cs-CZ" dirty="0"/>
              <a:t>minimalistické filmy, často s náhodně vloženou hudbou, žádné důmyslné pohyby kamery</a:t>
            </a:r>
          </a:p>
          <a:p>
            <a:r>
              <a:rPr lang="cs-CZ" dirty="0"/>
              <a:t>osobní </a:t>
            </a:r>
            <a:r>
              <a:rPr lang="cs-CZ" dirty="0" err="1"/>
              <a:t>výpověd</a:t>
            </a:r>
            <a:r>
              <a:rPr lang="cs-CZ" dirty="0"/>
              <a:t> – například film </a:t>
            </a:r>
            <a:r>
              <a:rPr lang="cs-CZ" i="1" dirty="0" err="1"/>
              <a:t>Nous</a:t>
            </a:r>
            <a:r>
              <a:rPr lang="cs-CZ" i="1" dirty="0"/>
              <a:t> ne </a:t>
            </a:r>
            <a:r>
              <a:rPr lang="cs-CZ" i="1" dirty="0" err="1"/>
              <a:t>vieillirons</a:t>
            </a:r>
            <a:r>
              <a:rPr lang="cs-CZ" i="1" dirty="0"/>
              <a:t> pas ensemble </a:t>
            </a:r>
            <a:r>
              <a:rPr lang="cs-CZ" dirty="0"/>
              <a:t>(</a:t>
            </a:r>
            <a:r>
              <a:rPr lang="cs-CZ" i="1" dirty="0"/>
              <a:t>Nezestárneme spolu</a:t>
            </a:r>
            <a:r>
              <a:rPr lang="cs-CZ" dirty="0"/>
              <a:t>) zřetelně reflektuje </a:t>
            </a:r>
            <a:r>
              <a:rPr lang="cs-CZ" dirty="0" err="1"/>
              <a:t>Pialatovy</a:t>
            </a:r>
            <a:r>
              <a:rPr lang="cs-CZ" dirty="0"/>
              <a:t> pocity s ohledem na jeho vlastní vztah s mnohem mladší ženou</a:t>
            </a:r>
            <a:endParaRPr lang="cs-CZ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00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18B7A8-6794-C540-B3B1-1353D1D4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Láskám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našim</a:t>
            </a:r>
            <a:r>
              <a:rPr lang="en-US" sz="2800" dirty="0">
                <a:solidFill>
                  <a:schemeClr val="bg1"/>
                </a:solidFill>
              </a:rPr>
              <a:t> (1983)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027923C-8C06-7D42-A64F-622C2B272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8" y="2638044"/>
            <a:ext cx="3363974" cy="341562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</a:rPr>
              <a:t>Vychází</a:t>
            </a:r>
            <a:r>
              <a:rPr lang="en-US" dirty="0">
                <a:solidFill>
                  <a:schemeClr val="bg1"/>
                </a:solidFill>
              </a:rPr>
              <a:t> z </a:t>
            </a:r>
            <a:r>
              <a:rPr lang="en-US" dirty="0" err="1">
                <a:solidFill>
                  <a:schemeClr val="bg1"/>
                </a:solidFill>
              </a:rPr>
              <a:t>původního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částečně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autobiografického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scénáře</a:t>
            </a:r>
            <a:r>
              <a:rPr lang="en-US" dirty="0">
                <a:solidFill>
                  <a:schemeClr val="bg1"/>
                </a:solidFill>
              </a:rPr>
              <a:t> Arlette </a:t>
            </a:r>
            <a:r>
              <a:rPr lang="en-US" dirty="0" err="1">
                <a:solidFill>
                  <a:schemeClr val="bg1"/>
                </a:solidFill>
              </a:rPr>
              <a:t>Langmannové</a:t>
            </a:r>
            <a:r>
              <a:rPr lang="en-US" dirty="0">
                <a:solidFill>
                  <a:schemeClr val="bg1"/>
                </a:solidFill>
              </a:rPr>
              <a:t> o </a:t>
            </a:r>
            <a:r>
              <a:rPr lang="en-US" dirty="0" err="1">
                <a:solidFill>
                  <a:schemeClr val="bg1"/>
                </a:solidFill>
              </a:rPr>
              <a:t>dospívání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šestice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dívek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zasazeno</a:t>
            </a:r>
            <a:r>
              <a:rPr lang="en-US" dirty="0">
                <a:solidFill>
                  <a:schemeClr val="bg1"/>
                </a:solidFill>
              </a:rPr>
              <a:t> v 60. </a:t>
            </a:r>
            <a:r>
              <a:rPr lang="en-US" dirty="0" err="1">
                <a:solidFill>
                  <a:schemeClr val="bg1"/>
                </a:solidFill>
              </a:rPr>
              <a:t>letech</a:t>
            </a:r>
            <a:r>
              <a:rPr lang="en-US" dirty="0">
                <a:solidFill>
                  <a:schemeClr val="bg1"/>
                </a:solidFill>
              </a:rPr>
              <a:t> X finale </a:t>
            </a:r>
            <a:r>
              <a:rPr lang="en-US" dirty="0" err="1">
                <a:solidFill>
                  <a:schemeClr val="bg1"/>
                </a:solidFill>
              </a:rPr>
              <a:t>předělal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sám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Pialat</a:t>
            </a: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Z </a:t>
            </a:r>
            <a:r>
              <a:rPr lang="en-US" dirty="0" err="1">
                <a:solidFill>
                  <a:schemeClr val="bg1"/>
                </a:solidFill>
              </a:rPr>
              <a:t>finančních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castingových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důvodů</a:t>
            </a:r>
            <a:r>
              <a:rPr lang="en-US" dirty="0">
                <a:solidFill>
                  <a:schemeClr val="bg1"/>
                </a:solidFill>
              </a:rPr>
              <a:t> (Sandrine </a:t>
            </a:r>
            <a:r>
              <a:rPr lang="en-US" dirty="0" err="1">
                <a:solidFill>
                  <a:schemeClr val="bg1"/>
                </a:solidFill>
              </a:rPr>
              <a:t>Bonnaire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děj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přesunutý</a:t>
            </a:r>
            <a:r>
              <a:rPr lang="en-US" dirty="0">
                <a:solidFill>
                  <a:schemeClr val="bg1"/>
                </a:solidFill>
              </a:rPr>
              <a:t> do 80. let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&gt;&gt; </a:t>
            </a:r>
            <a:r>
              <a:rPr lang="en-US" dirty="0" err="1">
                <a:solidFill>
                  <a:schemeClr val="bg1"/>
                </a:solidFill>
              </a:rPr>
              <a:t>fragmentární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struktura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zpočátku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portrét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dospívající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dívky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postupně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síli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rodinné</a:t>
            </a:r>
            <a:r>
              <a:rPr lang="en-US" dirty="0">
                <a:solidFill>
                  <a:schemeClr val="bg1"/>
                </a:solidFill>
              </a:rPr>
              <a:t> drama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</a:rPr>
              <a:t>Subtilní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incestní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nádech</a:t>
            </a:r>
            <a:r>
              <a:rPr lang="en-US" dirty="0">
                <a:solidFill>
                  <a:schemeClr val="bg1"/>
                </a:solidFill>
              </a:rPr>
              <a:t> &gt;&gt; </a:t>
            </a:r>
            <a:r>
              <a:rPr lang="en-US" dirty="0" err="1">
                <a:solidFill>
                  <a:schemeClr val="bg1"/>
                </a:solidFill>
              </a:rPr>
              <a:t>hlavní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hrdinka</a:t>
            </a:r>
            <a:r>
              <a:rPr lang="en-US" dirty="0">
                <a:solidFill>
                  <a:schemeClr val="bg1"/>
                </a:solidFill>
              </a:rPr>
              <a:t> Suzanne </a:t>
            </a:r>
            <a:r>
              <a:rPr lang="en-US" dirty="0" err="1">
                <a:solidFill>
                  <a:schemeClr val="bg1"/>
                </a:solidFill>
              </a:rPr>
              <a:t>jako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objekt</a:t>
            </a:r>
            <a:r>
              <a:rPr lang="en-US" dirty="0">
                <a:solidFill>
                  <a:schemeClr val="bg1"/>
                </a:solidFill>
              </a:rPr>
              <a:t> pro </a:t>
            </a:r>
            <a:r>
              <a:rPr lang="en-US" dirty="0" err="1">
                <a:solidFill>
                  <a:schemeClr val="bg1"/>
                </a:solidFill>
              </a:rPr>
              <a:t>pohled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jako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paralela</a:t>
            </a:r>
            <a:r>
              <a:rPr lang="en-US" dirty="0">
                <a:solidFill>
                  <a:schemeClr val="bg1"/>
                </a:solidFill>
              </a:rPr>
              <a:t> k </a:t>
            </a:r>
            <a:r>
              <a:rPr lang="en-US" dirty="0" err="1">
                <a:solidFill>
                  <a:schemeClr val="bg1"/>
                </a:solidFill>
              </a:rPr>
              <a:t>postavě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otce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Pialat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Zástupný symbol obrázku 7" descr="Obsah obrázku voda, exteriér, osoba, muž&#10;&#10;Popis byl vytvořen automaticky">
            <a:extLst>
              <a:ext uri="{FF2B5EF4-FFF2-40B4-BE49-F238E27FC236}">
                <a16:creationId xmlns:a16="http://schemas.microsoft.com/office/drawing/2014/main" id="{B26C64F5-CEF5-CD47-9833-3F7E2C3F8B5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1544" b="11544"/>
          <a:stretch>
            <a:fillRect/>
          </a:stretch>
        </p:blipFill>
        <p:spPr>
          <a:xfrm>
            <a:off x="6013909" y="643467"/>
            <a:ext cx="4818476" cy="54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575680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633</Words>
  <Application>Microsoft Macintosh PowerPoint</Application>
  <PresentationFormat>Širokoúhlá obrazovka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Francouzská kinematografie od roku 1959 do současnosti</vt:lpstr>
      <vt:lpstr>Heritage cinema</vt:lpstr>
      <vt:lpstr>Levicová kritika heritage cinema</vt:lpstr>
      <vt:lpstr>Francie: Films de patrimoine</vt:lpstr>
      <vt:lpstr>Films de patrimoine</vt:lpstr>
      <vt:lpstr>Prezentace aplikace PowerPoint</vt:lpstr>
      <vt:lpstr>Maurice pialat (1925–2003)</vt:lpstr>
      <vt:lpstr>Maurice pialat</vt:lpstr>
      <vt:lpstr>Láskám našim (1983)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Francouzská kinematografie od roku 1959 do současnosti</dc:title>
  <dc:creator>Šárka Gmiterková</dc:creator>
  <cp:lastModifiedBy>Šárka Gmiterková</cp:lastModifiedBy>
  <cp:revision>4</cp:revision>
  <dcterms:created xsi:type="dcterms:W3CDTF">2019-04-24T19:20:28Z</dcterms:created>
  <dcterms:modified xsi:type="dcterms:W3CDTF">2019-04-24T19:48:09Z</dcterms:modified>
</cp:coreProperties>
</file>