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65"/>
  </p:normalViewPr>
  <p:slideViewPr>
    <p:cSldViewPr snapToGrid="0" snapToObjects="1">
      <p:cViewPr varScale="1">
        <p:scale>
          <a:sx n="90" d="100"/>
          <a:sy n="90" d="100"/>
        </p:scale>
        <p:origin x="232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5/1/19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5/1/19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5/1/19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
Druhá úroveň
Třetí úroveň
Čtvrtá úroveň
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5/1/19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
Druhá úroveň
Třetí úroveň
Čtvrtá úroveň
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5/1/19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
Druhá úroveň
Třetí úroveň
Čtvrtá úroveň
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
Druhá úroveň
Třetí úroveň
Čtvrtá úroveň
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5/1/19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
Druhá úroveň
Třetí úroveň
Čtvrtá úroveň
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
Druhá úroveň
Třetí úroveň
Čtvrtá úroveň
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Po kliknutí můžete upravovat styly textu v předloze.
Druhá úroveň
Třetí úroveň
Čtvrtá úroveň
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
Druhá úroveň
Třetí úroveň
Čtvrtá úroveň
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5/1/19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5/1/19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5/1/19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
Druhá úroveň
Třetí úroveň
Čtvrtá úroveň
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
Druhá úroveň
Třetí úroveň
Čtvrtá úroveň
Pátá úroveň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5/1/19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
Druhá úroveň
Třetí úroveň
Čtvrtá úroveň
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5/1/19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5/1/19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7000"/>
                <a:shade val="100000"/>
                <a:satMod val="185000"/>
                <a:lumMod val="120000"/>
              </a:schemeClr>
            </a:gs>
            <a:gs pos="100000">
              <a:schemeClr val="bg1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1C9F4F8-1CA1-4169-A513-5E15F4D91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D48B072B-01E9-294E-852B-68251C4C3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chemeClr val="accent1"/>
          </a:solidFill>
          <a:ln w="190500" cmpd="thinThick">
            <a:solidFill>
              <a:schemeClr val="accent1"/>
            </a:solidFill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kern="1200" cap="all" spc="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Francouzská kinematografie od roku 1959 do současnosti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5B7D7998-167E-F346-A149-AE0477D67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95194" y="4352544"/>
            <a:ext cx="6801612" cy="1239894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FAV334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		</a:t>
            </a: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2. 5. 2019</a:t>
            </a:r>
          </a:p>
          <a:p>
            <a:pPr algn="ctr">
              <a:lnSpc>
                <a:spcPct val="90000"/>
              </a:lnSpc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     Mgr. Šárka Gmiterková, Ph. D. </a:t>
            </a:r>
          </a:p>
          <a:p>
            <a:pPr algn="ctr">
              <a:lnSpc>
                <a:spcPct val="90000"/>
              </a:lnSpc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90000"/>
              </a:lnSpc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90000"/>
              </a:lnSpc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90000"/>
              </a:lnSpc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90000"/>
              </a:lnSpc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116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83FA846-09A3-B342-9EB1-281FAC759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cs-CZ" dirty="0"/>
              <a:t>Francouzský </a:t>
            </a:r>
            <a:r>
              <a:rPr lang="cs-CZ" dirty="0" err="1"/>
              <a:t>blockbuster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2464892-29B1-DC49-B3D2-9A5CEB557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 fontScale="77500" lnSpcReduction="20000"/>
          </a:bodyPr>
          <a:lstStyle/>
          <a:p>
            <a:r>
              <a:rPr lang="cs-CZ" dirty="0">
                <a:solidFill>
                  <a:srgbClr val="404040"/>
                </a:solidFill>
              </a:rPr>
              <a:t>Francouzská produkce tohoto typu jako jediná trvalejší evropská alternativa k hollywoodské produkci</a:t>
            </a:r>
          </a:p>
          <a:p>
            <a:r>
              <a:rPr lang="cs-CZ" dirty="0">
                <a:solidFill>
                  <a:srgbClr val="404040"/>
                </a:solidFill>
              </a:rPr>
              <a:t>Celoevropský a někdy globální úspěch</a:t>
            </a:r>
          </a:p>
          <a:p>
            <a:r>
              <a:rPr lang="cs-CZ" dirty="0">
                <a:solidFill>
                  <a:srgbClr val="404040"/>
                </a:solidFill>
              </a:rPr>
              <a:t>3 tendence</a:t>
            </a:r>
          </a:p>
          <a:p>
            <a:pPr marL="571500" lvl="1" indent="-342900">
              <a:buFont typeface="+mj-lt"/>
              <a:buAutoNum type="arabicPeriod"/>
            </a:pPr>
            <a:r>
              <a:rPr lang="cs-CZ" dirty="0">
                <a:solidFill>
                  <a:srgbClr val="404040"/>
                </a:solidFill>
              </a:rPr>
              <a:t>Filmy cílící na globální trhy – kopírují úspěšné hollywoodské vzory (žánry, styl, obsazení), anglicky mluvené, nejvýrazněji produkční společnost </a:t>
            </a:r>
            <a:r>
              <a:rPr lang="cs-CZ" dirty="0" err="1">
                <a:solidFill>
                  <a:srgbClr val="404040"/>
                </a:solidFill>
              </a:rPr>
              <a:t>Luca</a:t>
            </a:r>
            <a:r>
              <a:rPr lang="cs-CZ" dirty="0">
                <a:solidFill>
                  <a:srgbClr val="404040"/>
                </a:solidFill>
              </a:rPr>
              <a:t> </a:t>
            </a:r>
            <a:r>
              <a:rPr lang="cs-CZ" dirty="0" err="1">
                <a:solidFill>
                  <a:srgbClr val="404040"/>
                </a:solidFill>
              </a:rPr>
              <a:t>Bessona</a:t>
            </a:r>
            <a:r>
              <a:rPr lang="cs-CZ" dirty="0">
                <a:solidFill>
                  <a:srgbClr val="404040"/>
                </a:solidFill>
              </a:rPr>
              <a:t> </a:t>
            </a:r>
            <a:r>
              <a:rPr lang="cs-CZ" dirty="0" err="1">
                <a:solidFill>
                  <a:srgbClr val="404040"/>
                </a:solidFill>
              </a:rPr>
              <a:t>EuropaCorp</a:t>
            </a:r>
            <a:endParaRPr lang="cs-CZ" dirty="0">
              <a:solidFill>
                <a:srgbClr val="404040"/>
              </a:solidFill>
            </a:endParaRPr>
          </a:p>
          <a:p>
            <a:pPr marL="571500" lvl="1" indent="-342900">
              <a:buFont typeface="+mj-lt"/>
              <a:buAutoNum type="arabicPeriod"/>
            </a:pPr>
            <a:r>
              <a:rPr lang="cs-CZ" dirty="0">
                <a:solidFill>
                  <a:srgbClr val="404040"/>
                </a:solidFill>
              </a:rPr>
              <a:t>Filmy cílící na evropské trhy – evropské koprodukce, silná poválečná tradice</a:t>
            </a:r>
          </a:p>
          <a:p>
            <a:pPr marL="571500" lvl="1" indent="-342900">
              <a:buFont typeface="+mj-lt"/>
              <a:buAutoNum type="arabicPeriod"/>
            </a:pPr>
            <a:r>
              <a:rPr lang="cs-CZ" dirty="0">
                <a:solidFill>
                  <a:srgbClr val="404040"/>
                </a:solidFill>
              </a:rPr>
              <a:t>Filmy primárně pro domácí trh, které rezonují i v celoevropském měřítku – žánrově široká skupina filmů (horory, akční filmy, </a:t>
            </a:r>
            <a:r>
              <a:rPr lang="cs-CZ" dirty="0" err="1">
                <a:solidFill>
                  <a:srgbClr val="404040"/>
                </a:solidFill>
              </a:rPr>
              <a:t>bipoics</a:t>
            </a:r>
            <a:r>
              <a:rPr lang="cs-CZ" dirty="0">
                <a:solidFill>
                  <a:srgbClr val="404040"/>
                </a:solidFill>
              </a:rPr>
              <a:t>), francouzsky mluvené</a:t>
            </a:r>
          </a:p>
          <a:p>
            <a:r>
              <a:rPr lang="cs-CZ" dirty="0">
                <a:solidFill>
                  <a:srgbClr val="404040"/>
                </a:solidFill>
              </a:rPr>
              <a:t>Prvotní impuls iniciovaný vládou na konci 80. let – ambice natáčet výpravné </a:t>
            </a:r>
            <a:r>
              <a:rPr lang="cs-CZ" dirty="0" err="1">
                <a:solidFill>
                  <a:srgbClr val="404040"/>
                </a:solidFill>
              </a:rPr>
              <a:t>heritage</a:t>
            </a:r>
            <a:r>
              <a:rPr lang="cs-CZ" dirty="0">
                <a:solidFill>
                  <a:srgbClr val="404040"/>
                </a:solidFill>
              </a:rPr>
              <a:t> filmy</a:t>
            </a:r>
          </a:p>
          <a:p>
            <a:r>
              <a:rPr lang="cs-CZ" dirty="0">
                <a:solidFill>
                  <a:srgbClr val="404040"/>
                </a:solidFill>
              </a:rPr>
              <a:t>Odvrácená strana - i tento typ produkce závislý na státních subvencích &gt;&gt; mizí konzistentní státní podpora pro domácí filmy s průměrnými rozpočty</a:t>
            </a:r>
          </a:p>
        </p:txBody>
      </p:sp>
    </p:spTree>
    <p:extLst>
      <p:ext uri="{BB962C8B-B14F-4D97-AF65-F5344CB8AC3E}">
        <p14:creationId xmlns:p14="http://schemas.microsoft.com/office/powerpoint/2010/main" val="1081336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2A4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rázek 10" descr="Obsah obrázku text, kniha&#10;&#10;Popis byl vytvořen automaticky">
            <a:extLst>
              <a:ext uri="{FF2B5EF4-FFF2-40B4-BE49-F238E27FC236}">
                <a16:creationId xmlns:a16="http://schemas.microsoft.com/office/drawing/2014/main" id="{2B48DFCA-DAD7-524C-95B6-A2F0A4182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953" y="643467"/>
            <a:ext cx="1745335" cy="247565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 descr="Obsah obrázku osoba, muž, držení&#10;&#10;Popis byl vytvořen automaticky">
            <a:extLst>
              <a:ext uri="{FF2B5EF4-FFF2-40B4-BE49-F238E27FC236}">
                <a16:creationId xmlns:a16="http://schemas.microsoft.com/office/drawing/2014/main" id="{FFBDA11B-598A-0548-BF65-60D7B15FF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9780" y="650497"/>
            <a:ext cx="1740379" cy="246862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rázek 8" descr="Obsah obrázku osoba, interiér, fotka&#10;&#10;Popis byl vytvořen automaticky">
            <a:extLst>
              <a:ext uri="{FF2B5EF4-FFF2-40B4-BE49-F238E27FC236}">
                <a16:creationId xmlns:a16="http://schemas.microsoft.com/office/drawing/2014/main" id="{7096FE32-0246-7A4A-B277-42E2941DFC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0845" y="3748194"/>
            <a:ext cx="1668350" cy="2471631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Obrázek 12" descr="Obsah obrázku text, noviny, kniha&#10;&#10;Popis byl vytvořen automaticky">
            <a:extLst>
              <a:ext uri="{FF2B5EF4-FFF2-40B4-BE49-F238E27FC236}">
                <a16:creationId xmlns:a16="http://schemas.microsoft.com/office/drawing/2014/main" id="{F5A26F0F-E476-C441-8F68-EFA183D7E6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1676" y="1017515"/>
            <a:ext cx="3252903" cy="483703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0F09C3D-22CF-8448-8559-B8B50630AA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3518" y="4072646"/>
            <a:ext cx="3252903" cy="182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193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text, kniha, fotka, pózování&#10;&#10;Popis byl vytvořen automaticky">
            <a:extLst>
              <a:ext uri="{FF2B5EF4-FFF2-40B4-BE49-F238E27FC236}">
                <a16:creationId xmlns:a16="http://schemas.microsoft.com/office/drawing/2014/main" id="{5B0A6842-F83F-724A-85A4-6148473E6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32" y="1605891"/>
            <a:ext cx="2560320" cy="364007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0DA1EB8-87CF-4588-A1FD-4756F9A28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1007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 descr="Obsah obrázku tráva, text, exteriér, osoba&#10;&#10;Popis byl vytvořen automaticky">
            <a:extLst>
              <a:ext uri="{FF2B5EF4-FFF2-40B4-BE49-F238E27FC236}">
                <a16:creationId xmlns:a16="http://schemas.microsoft.com/office/drawing/2014/main" id="{379412D4-6B4F-2443-9C7F-4E9F02E3B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631" y="1672283"/>
            <a:ext cx="2560320" cy="350728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A4E378-EA57-47B9-B1EB-58B998F6C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259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ázek 2" descr="Obsah obrázku osoba, obloha, exteriér, text&#10;&#10;Popis byl vytvořen automaticky">
            <a:extLst>
              <a:ext uri="{FF2B5EF4-FFF2-40B4-BE49-F238E27FC236}">
                <a16:creationId xmlns:a16="http://schemas.microsoft.com/office/drawing/2014/main" id="{67965420-1C74-2A40-9EFA-61E63423E2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726" y="1719047"/>
            <a:ext cx="2560320" cy="341376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2B31ED6-76F0-425A-9A41-C947AEF9C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66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 descr="Obsah obrázku text, kniha, interiér, osoba&#10;&#10;Popis byl vytvořen automaticky">
            <a:extLst>
              <a:ext uri="{FF2B5EF4-FFF2-40B4-BE49-F238E27FC236}">
                <a16:creationId xmlns:a16="http://schemas.microsoft.com/office/drawing/2014/main" id="{CCCC328C-219D-ED44-9B90-6D6E08D277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0662" y="1730351"/>
            <a:ext cx="2560320" cy="339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82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95A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 descr="Obsah obrázku muž, interiér, fotka, osoba&#10;&#10;Popis byl vytvořen automaticky">
            <a:extLst>
              <a:ext uri="{FF2B5EF4-FFF2-40B4-BE49-F238E27FC236}">
                <a16:creationId xmlns:a16="http://schemas.microsoft.com/office/drawing/2014/main" id="{104E77C3-4036-944B-AD13-B85C2F84E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818" y="643467"/>
            <a:ext cx="1819604" cy="247565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A24BAF7-BD29-9047-A1BB-B48CF7971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4236" y="650497"/>
            <a:ext cx="1851467" cy="246862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 descr="Obsah obrázku text, kniha, muž&#10;&#10;Popis byl vytvořen automaticky">
            <a:extLst>
              <a:ext uri="{FF2B5EF4-FFF2-40B4-BE49-F238E27FC236}">
                <a16:creationId xmlns:a16="http://schemas.microsoft.com/office/drawing/2014/main" id="{5B86FF1F-1B5E-B146-BBC7-E5CF55A29C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9786" y="3748194"/>
            <a:ext cx="1810469" cy="2471631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2200A80-F6A8-C44D-A5BC-D8A7D1A2C1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1676" y="1112528"/>
            <a:ext cx="3252903" cy="4647004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rázek 8" descr="Obsah obrázku osoba, obloha, text, exteriér&#10;&#10;Popis byl vytvořen automaticky">
            <a:extLst>
              <a:ext uri="{FF2B5EF4-FFF2-40B4-BE49-F238E27FC236}">
                <a16:creationId xmlns:a16="http://schemas.microsoft.com/office/drawing/2014/main" id="{4C03D269-F6C8-DA41-8168-6DE6F1DFE8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9594" y="3755224"/>
            <a:ext cx="3080751" cy="246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281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642F1F7-6246-4C87-B941-6957B32BD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49185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BF739E99-EF12-FF44-B457-0E0B3BD4B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</p:spPr>
        <p:txBody>
          <a:bodyPr vert="horz" lIns="274320" tIns="182880" rIns="274320" bIns="182880" rtlCol="0" anchor="ctr" anchorCtr="1">
            <a:normAutofit fontScale="90000"/>
          </a:bodyPr>
          <a:lstStyle/>
          <a:p>
            <a:r>
              <a:rPr lang="en-US" sz="3200" dirty="0"/>
              <a:t>Cinema du look</a:t>
            </a:r>
            <a:br>
              <a:rPr lang="en-US" sz="3200" dirty="0"/>
            </a:br>
            <a:r>
              <a:rPr lang="cs-CZ" sz="1800" dirty="0"/>
              <a:t>Jean-Jacques </a:t>
            </a:r>
            <a:r>
              <a:rPr lang="cs-CZ" sz="1800" dirty="0" err="1"/>
              <a:t>Beineix</a:t>
            </a:r>
            <a:r>
              <a:rPr lang="cs-CZ" sz="1800" dirty="0"/>
              <a:t>, </a:t>
            </a:r>
            <a:r>
              <a:rPr lang="cs-CZ" sz="1800" dirty="0" err="1"/>
              <a:t>Leos</a:t>
            </a:r>
            <a:r>
              <a:rPr lang="cs-CZ" sz="1800" dirty="0"/>
              <a:t> </a:t>
            </a:r>
            <a:r>
              <a:rPr lang="cs-CZ" sz="1800" dirty="0" err="1"/>
              <a:t>Carax</a:t>
            </a:r>
            <a:r>
              <a:rPr lang="cs-CZ" sz="1800" dirty="0"/>
              <a:t>, </a:t>
            </a:r>
            <a:r>
              <a:rPr lang="cs-CZ" sz="1800" dirty="0" err="1"/>
              <a:t>Luc</a:t>
            </a:r>
            <a:r>
              <a:rPr lang="cs-CZ" sz="1800" dirty="0"/>
              <a:t> </a:t>
            </a:r>
            <a:r>
              <a:rPr lang="cs-CZ" sz="1800" dirty="0" err="1"/>
              <a:t>Besson</a:t>
            </a:r>
            <a:r>
              <a:rPr lang="cs-CZ" sz="1800" dirty="0"/>
              <a:t>, </a:t>
            </a:r>
            <a:r>
              <a:rPr lang="cs-CZ" sz="1800" dirty="0" err="1"/>
              <a:t>jean-pierre</a:t>
            </a:r>
            <a:r>
              <a:rPr lang="cs-CZ" sz="1800" dirty="0"/>
              <a:t> </a:t>
            </a:r>
            <a:r>
              <a:rPr lang="cs-CZ" sz="1800" dirty="0" err="1"/>
              <a:t>jeunet</a:t>
            </a:r>
            <a:r>
              <a:rPr lang="cs-CZ" sz="1800" dirty="0"/>
              <a:t> </a:t>
            </a:r>
            <a:endParaRPr lang="en-US" sz="1800" dirty="0"/>
          </a:p>
        </p:txBody>
      </p:sp>
      <p:pic>
        <p:nvPicPr>
          <p:cNvPr id="10" name="Obrázek 9" descr="Obsah obrázku muž, zeď, osoba, interiér&#10;&#10;Popis byl vytvořen automaticky">
            <a:extLst>
              <a:ext uri="{FF2B5EF4-FFF2-40B4-BE49-F238E27FC236}">
                <a16:creationId xmlns:a16="http://schemas.microsoft.com/office/drawing/2014/main" id="{D62A1B8A-78F6-EB44-B6A1-9DFF5858AC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6" r="2" b="2"/>
          <a:stretch/>
        </p:blipFill>
        <p:spPr>
          <a:xfrm>
            <a:off x="883033" y="587857"/>
            <a:ext cx="2200651" cy="3301307"/>
          </a:xfrm>
          <a:prstGeom prst="rect">
            <a:avLst/>
          </a:prstGeom>
        </p:spPr>
      </p:pic>
      <p:pic>
        <p:nvPicPr>
          <p:cNvPr id="14" name="Obrázek 13" descr="Obsah obrázku osoba, strom, exteriér, muž&#10;&#10;Popis byl vytvořen automaticky">
            <a:extLst>
              <a:ext uri="{FF2B5EF4-FFF2-40B4-BE49-F238E27FC236}">
                <a16:creationId xmlns:a16="http://schemas.microsoft.com/office/drawing/2014/main" id="{315F56E1-1B92-E34E-93D3-AE7995896F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91" r="5801"/>
          <a:stretch/>
        </p:blipFill>
        <p:spPr>
          <a:xfrm>
            <a:off x="3624787" y="587858"/>
            <a:ext cx="2200665" cy="3301307"/>
          </a:xfrm>
          <a:prstGeom prst="rect">
            <a:avLst/>
          </a:prstGeom>
        </p:spPr>
      </p:pic>
      <p:pic>
        <p:nvPicPr>
          <p:cNvPr id="8" name="Obrázek 7" descr="Obsah obrázku osoba, muž, oblek, oblečení&#10;&#10;Popis byl vytvořen automaticky">
            <a:extLst>
              <a:ext uri="{FF2B5EF4-FFF2-40B4-BE49-F238E27FC236}">
                <a16:creationId xmlns:a16="http://schemas.microsoft.com/office/drawing/2014/main" id="{84DB5F2C-14EE-7348-89AB-95D3BB690B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518" r="16824" b="3"/>
          <a:stretch/>
        </p:blipFill>
        <p:spPr>
          <a:xfrm>
            <a:off x="6366554" y="587858"/>
            <a:ext cx="2200653" cy="3301307"/>
          </a:xfrm>
          <a:prstGeom prst="rect">
            <a:avLst/>
          </a:prstGeom>
        </p:spPr>
      </p:pic>
      <p:pic>
        <p:nvPicPr>
          <p:cNvPr id="12" name="Obrázek 11" descr="Obsah obrázku muž, osoba, vázanka, interiér&#10;&#10;Popis byl vytvořen automaticky">
            <a:extLst>
              <a:ext uri="{FF2B5EF4-FFF2-40B4-BE49-F238E27FC236}">
                <a16:creationId xmlns:a16="http://schemas.microsoft.com/office/drawing/2014/main" id="{1D369963-28FB-B64D-B230-9A5E13830F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002" r="29504" b="3"/>
          <a:stretch/>
        </p:blipFill>
        <p:spPr>
          <a:xfrm>
            <a:off x="9108319" y="587857"/>
            <a:ext cx="2200642" cy="330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70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C36446B-9A9A-4346-BF08-FA111B468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cs-CZ" dirty="0" err="1"/>
              <a:t>Cinema</a:t>
            </a:r>
            <a:r>
              <a:rPr lang="cs-CZ" dirty="0"/>
              <a:t> </a:t>
            </a:r>
            <a:r>
              <a:rPr lang="cs-CZ" dirty="0" err="1"/>
              <a:t>du</a:t>
            </a:r>
            <a:r>
              <a:rPr lang="cs-CZ" dirty="0"/>
              <a:t> </a:t>
            </a:r>
            <a:r>
              <a:rPr lang="cs-CZ" dirty="0" err="1"/>
              <a:t>look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61C6674-E5FA-2743-9AB6-8B2C58414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 lnSpcReduction="10000"/>
          </a:bodyPr>
          <a:lstStyle/>
          <a:p>
            <a:r>
              <a:rPr lang="cs-CZ" dirty="0">
                <a:solidFill>
                  <a:srgbClr val="404040"/>
                </a:solidFill>
              </a:rPr>
              <a:t>80. a 90. léta 20. století</a:t>
            </a:r>
          </a:p>
          <a:p>
            <a:r>
              <a:rPr lang="cs-CZ" dirty="0">
                <a:solidFill>
                  <a:srgbClr val="404040"/>
                </a:solidFill>
              </a:rPr>
              <a:t>Nikoliv kolektivní hnutí, ale společné rysy na bázi vizuálního stylu &gt;&gt; ostentativní obrazové kvality filmů (</a:t>
            </a:r>
            <a:r>
              <a:rPr lang="cs-CZ" dirty="0" err="1">
                <a:solidFill>
                  <a:srgbClr val="404040"/>
                </a:solidFill>
              </a:rPr>
              <a:t>the</a:t>
            </a:r>
            <a:r>
              <a:rPr lang="cs-CZ" dirty="0">
                <a:solidFill>
                  <a:srgbClr val="404040"/>
                </a:solidFill>
              </a:rPr>
              <a:t> </a:t>
            </a:r>
            <a:r>
              <a:rPr lang="cs-CZ" dirty="0" err="1">
                <a:solidFill>
                  <a:srgbClr val="404040"/>
                </a:solidFill>
              </a:rPr>
              <a:t>Look</a:t>
            </a:r>
            <a:r>
              <a:rPr lang="cs-CZ" dirty="0">
                <a:solidFill>
                  <a:srgbClr val="404040"/>
                </a:solidFill>
              </a:rPr>
              <a:t>)</a:t>
            </a:r>
          </a:p>
          <a:p>
            <a:r>
              <a:rPr lang="cs-CZ" dirty="0">
                <a:solidFill>
                  <a:srgbClr val="404040"/>
                </a:solidFill>
              </a:rPr>
              <a:t>Náměty a témata – mladí hrdinové, osudová láska, noční městské prostředí (metro), generační vazby spíš než rodinné</a:t>
            </a:r>
          </a:p>
          <a:p>
            <a:r>
              <a:rPr lang="cs-CZ" dirty="0">
                <a:solidFill>
                  <a:srgbClr val="404040"/>
                </a:solidFill>
              </a:rPr>
              <a:t>Kritické výhrady - </a:t>
            </a:r>
            <a:r>
              <a:rPr lang="cs-CZ" dirty="0"/>
              <a:t>povrchní tendence, absolutně bez zájmu o společenské a politické přesahy, sytí se pokleslejšími formami (popkultura, reklama) X Raphael </a:t>
            </a:r>
            <a:r>
              <a:rPr lang="cs-CZ" dirty="0" err="1"/>
              <a:t>Bassan</a:t>
            </a:r>
            <a:r>
              <a:rPr lang="cs-CZ" dirty="0"/>
              <a:t> - odklon od chronického naturalismu, syntéza vysokého a nízkého umění, pozornost upřená na protagonisty odtržené od širších společenských i rodinných struktur</a:t>
            </a:r>
            <a:endParaRPr lang="cs-CZ" dirty="0">
              <a:solidFill>
                <a:srgbClr val="404040"/>
              </a:solidFill>
            </a:endParaRPr>
          </a:p>
          <a:p>
            <a:endParaRPr lang="cs-CZ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729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0A62AF4-DD37-8047-AEF4-C45AF338B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vert="horz" wrap="square" lIns="182880" tIns="182880" rIns="182880" bIns="182880" rtlCol="0" anchor="ctr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Diva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(1981, </a:t>
            </a:r>
            <a:r>
              <a:rPr lang="cs-CZ" sz="2000" dirty="0">
                <a:solidFill>
                  <a:schemeClr val="bg1"/>
                </a:solidFill>
              </a:rPr>
              <a:t>Jean-Jacques </a:t>
            </a:r>
            <a:r>
              <a:rPr lang="cs-CZ" sz="2000" dirty="0" err="1">
                <a:solidFill>
                  <a:schemeClr val="bg1"/>
                </a:solidFill>
              </a:rPr>
              <a:t>Beineix</a:t>
            </a:r>
            <a:r>
              <a:rPr lang="cs-CZ" sz="2000" dirty="0">
                <a:solidFill>
                  <a:schemeClr val="bg1"/>
                </a:solidFill>
              </a:rPr>
              <a:t>)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2A822B6A-FF55-A64A-89CC-3E352CF2E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8" y="2638043"/>
            <a:ext cx="3363973" cy="3718151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“</a:t>
            </a:r>
            <a:r>
              <a:rPr lang="en-US" dirty="0" err="1">
                <a:solidFill>
                  <a:schemeClr val="bg1"/>
                </a:solidFill>
              </a:rPr>
              <a:t>první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francouzský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postmoderní</a:t>
            </a:r>
            <a:r>
              <a:rPr lang="en-US" dirty="0">
                <a:solidFill>
                  <a:schemeClr val="bg1"/>
                </a:solidFill>
              </a:rPr>
              <a:t> film”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cs-CZ" dirty="0"/>
              <a:t>většina rozpočtu investována s ohledem na dosažení co nejlepšího zvuku a obrazu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Dvojí tah filmu: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Žánrová zábava a estetika televizní reklamy se tu setkává s operou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odkaz Nové vlny – mísení žánrů a vysoké kultury s nízkou, symbolické užití barvy, intertextuální provazování – a zároveň vliv tradice kvalit –  vysoký rozpočet, výpravné a stylizované dekorace, preference studia na úkor konkrétních lokací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&gt;&gt; nová generace filmařů si bere z  domácího filmového dědictví různorodé, často protichůdné vlivy </a:t>
            </a:r>
          </a:p>
          <a:p>
            <a:pPr lvl="1" indent="-2286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Zástupný symbol obrázku 7" descr="Obsah obrázku text&#10;&#10;Popis byl vytvořen automaticky">
            <a:extLst>
              <a:ext uri="{FF2B5EF4-FFF2-40B4-BE49-F238E27FC236}">
                <a16:creationId xmlns:a16="http://schemas.microsoft.com/office/drawing/2014/main" id="{6F604412-5312-534B-AEA0-85C676918E5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856" b="7856"/>
          <a:stretch>
            <a:fillRect/>
          </a:stretch>
        </p:blipFill>
        <p:spPr>
          <a:xfrm>
            <a:off x="6016133" y="643467"/>
            <a:ext cx="4814028" cy="541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821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FF5D59-C9E5-5E43-8AC0-988E4DB5C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0" y="978776"/>
            <a:ext cx="3044953" cy="1174991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000" dirty="0"/>
              <a:t>Leos </a:t>
            </a:r>
            <a:r>
              <a:rPr lang="en-US" sz="2000" dirty="0" err="1"/>
              <a:t>carax</a:t>
            </a:r>
            <a:endParaRPr lang="en-US" sz="200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0FAF701-9138-304A-A6F7-E1759198F3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4670" y="2640692"/>
            <a:ext cx="3044952" cy="325525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Vlastním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jménem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Alex Dupont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Začínal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jako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kritik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v Cahiers du Cinema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Vizuálně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okázalé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filmy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Silná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autobiografická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linka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500" i="1" dirty="0" err="1"/>
              <a:t>Když</a:t>
            </a:r>
            <a:r>
              <a:rPr lang="en-US" sz="1500" i="1" dirty="0"/>
              <a:t> </a:t>
            </a:r>
            <a:r>
              <a:rPr lang="en-US" sz="1500" i="1" dirty="0" err="1"/>
              <a:t>chlapec</a:t>
            </a:r>
            <a:r>
              <a:rPr lang="en-US" sz="1500" i="1" dirty="0"/>
              <a:t> </a:t>
            </a:r>
            <a:r>
              <a:rPr lang="en-US" sz="1500" i="1" dirty="0" err="1"/>
              <a:t>potká</a:t>
            </a:r>
            <a:r>
              <a:rPr lang="en-US" sz="1500" i="1" dirty="0"/>
              <a:t> </a:t>
            </a:r>
            <a:r>
              <a:rPr lang="en-US" sz="1500" i="1" dirty="0" err="1"/>
              <a:t>dívku</a:t>
            </a:r>
            <a:r>
              <a:rPr lang="en-US" sz="1500" i="1" dirty="0"/>
              <a:t> </a:t>
            </a:r>
            <a:r>
              <a:rPr lang="en-US" sz="1500" dirty="0"/>
              <a:t>(1984)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5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Zlá</a:t>
            </a:r>
            <a:r>
              <a:rPr lang="en-US" sz="15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5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krev</a:t>
            </a:r>
            <a:r>
              <a:rPr lang="en-US" sz="15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(1986)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500" i="1" dirty="0" err="1"/>
              <a:t>Milenci</a:t>
            </a:r>
            <a:r>
              <a:rPr lang="en-US" sz="1500" i="1" dirty="0"/>
              <a:t> z Pont-</a:t>
            </a:r>
            <a:r>
              <a:rPr lang="en-US" sz="1500" i="1" dirty="0" err="1"/>
              <a:t>Neuf</a:t>
            </a:r>
            <a:r>
              <a:rPr lang="en-US" sz="1500" i="1" dirty="0"/>
              <a:t> </a:t>
            </a:r>
            <a:r>
              <a:rPr lang="en-US" sz="1500" dirty="0"/>
              <a:t>(1991)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&gt;&gt; </a:t>
            </a:r>
            <a:r>
              <a:rPr lang="en-US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postava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Alexe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(alter-ego), </a:t>
            </a:r>
            <a:r>
              <a:rPr lang="en-US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ztvárněná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Denisem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Lavantem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  <p:pic>
        <p:nvPicPr>
          <p:cNvPr id="6" name="Zástupný symbol obrázku 5" descr="Obsah obrázku osoba, zeď, interiér, vsedě&#10;&#10;Popis byl vytvořen automaticky">
            <a:extLst>
              <a:ext uri="{FF2B5EF4-FFF2-40B4-BE49-F238E27FC236}">
                <a16:creationId xmlns:a16="http://schemas.microsoft.com/office/drawing/2014/main" id="{0CB4717C-CDC7-984D-BE31-6C09E7E9928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r="-1" b="9016"/>
          <a:stretch/>
        </p:blipFill>
        <p:spPr>
          <a:xfrm>
            <a:off x="4654296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66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463B9011-4C22-4A41-8507-B1696D4010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63" r="1" b="1"/>
          <a:stretch/>
        </p:blipFill>
        <p:spPr>
          <a:xfrm>
            <a:off x="2295" y="10"/>
            <a:ext cx="7493441" cy="4515944"/>
          </a:xfrm>
          <a:prstGeom prst="rect">
            <a:avLst/>
          </a:prstGeom>
        </p:spPr>
      </p:pic>
      <p:pic>
        <p:nvPicPr>
          <p:cNvPr id="10" name="Obrázek 9" descr="Obsah obrázku osoba, interiér, vázanka, dítě&#10;&#10;Popis byl vytvořen automaticky">
            <a:extLst>
              <a:ext uri="{FF2B5EF4-FFF2-40B4-BE49-F238E27FC236}">
                <a16:creationId xmlns:a16="http://schemas.microsoft.com/office/drawing/2014/main" id="{507A516A-9BFF-8745-AF3F-58F5649F16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418" r="2" b="10769"/>
          <a:stretch/>
        </p:blipFill>
        <p:spPr>
          <a:xfrm>
            <a:off x="7581164" y="-1"/>
            <a:ext cx="4607118" cy="2183054"/>
          </a:xfrm>
          <a:prstGeom prst="rect">
            <a:avLst/>
          </a:prstGeom>
        </p:spPr>
      </p:pic>
      <p:pic>
        <p:nvPicPr>
          <p:cNvPr id="6" name="Obrázek 5" descr="Obsah obrázku oblečení, osoba, interiér&#10;&#10;Popis byl vytvořen automaticky">
            <a:extLst>
              <a:ext uri="{FF2B5EF4-FFF2-40B4-BE49-F238E27FC236}">
                <a16:creationId xmlns:a16="http://schemas.microsoft.com/office/drawing/2014/main" id="{C3C000FF-13F3-904E-A787-C17117E909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" b="8085"/>
          <a:stretch/>
        </p:blipFill>
        <p:spPr>
          <a:xfrm>
            <a:off x="7581164" y="2274491"/>
            <a:ext cx="4601105" cy="2241463"/>
          </a:xfrm>
          <a:prstGeom prst="rect">
            <a:avLst/>
          </a:prstGeom>
        </p:spPr>
      </p:pic>
      <p:pic>
        <p:nvPicPr>
          <p:cNvPr id="14" name="Obrázek 13" descr="Obsah obrázku osoba, interiér, oblečení, vázanka&#10;&#10;Popis byl vytvořen automaticky">
            <a:extLst>
              <a:ext uri="{FF2B5EF4-FFF2-40B4-BE49-F238E27FC236}">
                <a16:creationId xmlns:a16="http://schemas.microsoft.com/office/drawing/2014/main" id="{0CDB2DA5-7A37-1C48-A34A-A0557767B00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490" r="-4" b="-4"/>
          <a:stretch/>
        </p:blipFill>
        <p:spPr>
          <a:xfrm>
            <a:off x="-3717" y="4607392"/>
            <a:ext cx="4626197" cy="2250608"/>
          </a:xfrm>
          <a:prstGeom prst="rect">
            <a:avLst/>
          </a:prstGeom>
        </p:spPr>
      </p:pic>
      <p:pic>
        <p:nvPicPr>
          <p:cNvPr id="8" name="Obrázek 7" descr="Obsah obrázku osoba, interiér, jídlo, dívka&#10;&#10;Popis byl vytvořen automaticky">
            <a:extLst>
              <a:ext uri="{FF2B5EF4-FFF2-40B4-BE49-F238E27FC236}">
                <a16:creationId xmlns:a16="http://schemas.microsoft.com/office/drawing/2014/main" id="{E9855B72-D34F-8749-BB40-D25C7C0FADC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3722" r="1" b="28023"/>
          <a:stretch/>
        </p:blipFill>
        <p:spPr>
          <a:xfrm>
            <a:off x="4713920" y="4607392"/>
            <a:ext cx="7462341" cy="225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83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161172-2B99-A14E-9032-3205E38B9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78776"/>
            <a:ext cx="4486656" cy="1174991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400" dirty="0" err="1"/>
              <a:t>Milenci</a:t>
            </a:r>
            <a:r>
              <a:rPr lang="en-US" sz="2400" dirty="0"/>
              <a:t> z </a:t>
            </a:r>
            <a:r>
              <a:rPr lang="en-US" sz="2400" dirty="0" err="1"/>
              <a:t>pont-Neuf</a:t>
            </a:r>
            <a:br>
              <a:rPr lang="en-US" sz="2400" dirty="0"/>
            </a:br>
            <a:r>
              <a:rPr lang="en-US" sz="2400" dirty="0"/>
              <a:t>(1991)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6381CBA-4C0C-544B-9767-3F7816AB14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4672" y="2640692"/>
            <a:ext cx="4486656" cy="325525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Nákladná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produkce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trvající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3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roky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+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absolutní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fiasko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kritické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divácké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Dvojí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stylizace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dirty="0"/>
              <a:t>- </a:t>
            </a:r>
            <a:r>
              <a:rPr lang="en-US" dirty="0" err="1"/>
              <a:t>Neorealistická</a:t>
            </a:r>
            <a:r>
              <a:rPr lang="en-US" dirty="0"/>
              <a:t> se </a:t>
            </a:r>
            <a:r>
              <a:rPr lang="en-US" dirty="0" err="1"/>
              <a:t>zrnitým</a:t>
            </a:r>
            <a:r>
              <a:rPr lang="en-US" dirty="0"/>
              <a:t> </a:t>
            </a:r>
            <a:r>
              <a:rPr lang="en-US" dirty="0" err="1"/>
              <a:t>obrazem</a:t>
            </a:r>
            <a:endParaRPr lang="en-US" dirty="0"/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Spektakulární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oslnivá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noční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scéna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z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oslav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výročí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francouzské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revoluce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28600" lvl="1"/>
            <a:r>
              <a:rPr lang="en-US" dirty="0"/>
              <a:t>- </a:t>
            </a:r>
            <a:r>
              <a:rPr lang="en-US" dirty="0" err="1"/>
              <a:t>Eklektický</a:t>
            </a:r>
            <a:r>
              <a:rPr lang="en-US" dirty="0"/>
              <a:t> soundtrack</a:t>
            </a:r>
          </a:p>
          <a:p>
            <a:pPr marL="228600" lvl="1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Dvojí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tvář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Paříže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85800" lvl="2"/>
            <a:r>
              <a:rPr lang="en-US" dirty="0"/>
              <a:t>- </a:t>
            </a:r>
            <a:r>
              <a:rPr lang="en-US" dirty="0" err="1"/>
              <a:t>Místo</a:t>
            </a:r>
            <a:r>
              <a:rPr lang="en-US" dirty="0"/>
              <a:t> </a:t>
            </a:r>
            <a:r>
              <a:rPr lang="en-US" dirty="0" err="1"/>
              <a:t>určené</a:t>
            </a:r>
            <a:r>
              <a:rPr lang="en-US" dirty="0"/>
              <a:t> pro </a:t>
            </a:r>
            <a:r>
              <a:rPr lang="en-US" dirty="0" err="1"/>
              <a:t>veřejnou</a:t>
            </a:r>
            <a:r>
              <a:rPr lang="en-US" dirty="0"/>
              <a:t> </a:t>
            </a:r>
            <a:r>
              <a:rPr lang="en-US" dirty="0" err="1"/>
              <a:t>podívanou</a:t>
            </a:r>
            <a:endParaRPr lang="en-US" dirty="0"/>
          </a:p>
          <a:p>
            <a:pPr marL="685800" lvl="2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Skryté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dramatické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příběhy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" name="Zástupný symbol obrázku 9" descr="Obsah obrázku budova, osoba, vsedě, exteriér&#10;&#10;Popis byl vytvořen automaticky">
            <a:extLst>
              <a:ext uri="{FF2B5EF4-FFF2-40B4-BE49-F238E27FC236}">
                <a16:creationId xmlns:a16="http://schemas.microsoft.com/office/drawing/2014/main" id="{643E089A-DBC6-7D4A-BD92-95122E1E94D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5000" r="25000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602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exteriér, plot, tráva, voda&#10;&#10;Popis byl vytvořen automaticky">
            <a:extLst>
              <a:ext uri="{FF2B5EF4-FFF2-40B4-BE49-F238E27FC236}">
                <a16:creationId xmlns:a16="http://schemas.microsoft.com/office/drawing/2014/main" id="{1046EDDA-7E00-474C-A6B7-F07C58DFC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439" y="1854343"/>
            <a:ext cx="4789827" cy="3149311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6F97B9-23C6-4EF1-AED7-D5E3C26A6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096000" y="1142999"/>
            <a:ext cx="0" cy="45720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 descr="Obsah obrázku interiér, budova, zeď, patro&#10;&#10;Popis byl vytvořen automaticky">
            <a:extLst>
              <a:ext uri="{FF2B5EF4-FFF2-40B4-BE49-F238E27FC236}">
                <a16:creationId xmlns:a16="http://schemas.microsoft.com/office/drawing/2014/main" id="{A6731EBA-99A9-1945-BB4E-85C7E8485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734" y="2079152"/>
            <a:ext cx="4799456" cy="269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743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E3759DD-698F-4D3A-AF4C-5E44527D3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49185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F9B9FA3-64C3-6D44-B99D-EF5BEA7B5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769354"/>
            <a:ext cx="89916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 dirty="0"/>
              <a:t>Luc </a:t>
            </a:r>
            <a:r>
              <a:rPr lang="en-US" sz="3200" dirty="0" err="1"/>
              <a:t>besson</a:t>
            </a:r>
            <a:endParaRPr lang="en-US" sz="3200" dirty="0"/>
          </a:p>
        </p:txBody>
      </p:sp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AA00A53B-7A81-B04D-A211-E36B9D5EA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545" y="587857"/>
            <a:ext cx="2311894" cy="3301307"/>
          </a:xfrm>
          <a:prstGeom prst="rect">
            <a:avLst/>
          </a:prstGeom>
        </p:spPr>
      </p:pic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0B2A4CFB-2103-3345-92F4-454E5D641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8689" y="587858"/>
            <a:ext cx="2236635" cy="3301307"/>
          </a:xfrm>
          <a:prstGeom prst="rect">
            <a:avLst/>
          </a:prstGeom>
        </p:spPr>
      </p:pic>
      <p:pic>
        <p:nvPicPr>
          <p:cNvPr id="6" name="Obrázek 5" descr="Obsah obrázku osoba, muž, interiér&#10;&#10;Popis byl vytvořen automaticky">
            <a:extLst>
              <a:ext uri="{FF2B5EF4-FFF2-40B4-BE49-F238E27FC236}">
                <a16:creationId xmlns:a16="http://schemas.microsoft.com/office/drawing/2014/main" id="{85A4A67A-4B39-8542-A3D9-83617E1C5E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7590" y="587857"/>
            <a:ext cx="2145849" cy="3301307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1B856EB0-7BC4-7C4B-8EBC-44D1A5459CD3}"/>
              </a:ext>
            </a:extLst>
          </p:cNvPr>
          <p:cNvSpPr txBox="1"/>
          <p:nvPr/>
        </p:nvSpPr>
        <p:spPr>
          <a:xfrm>
            <a:off x="1346545" y="4171950"/>
            <a:ext cx="2323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2060"/>
                </a:solidFill>
              </a:rPr>
              <a:t>Magická hlubina (1988)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871B8A4-A0F5-D14B-AFBE-2444259C7EA9}"/>
              </a:ext>
            </a:extLst>
          </p:cNvPr>
          <p:cNvSpPr txBox="1"/>
          <p:nvPr/>
        </p:nvSpPr>
        <p:spPr>
          <a:xfrm>
            <a:off x="4988689" y="4171950"/>
            <a:ext cx="2222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Brutální Nikita (1990)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B9E3F22-6FE3-B744-84D2-C6934EED85A4}"/>
              </a:ext>
            </a:extLst>
          </p:cNvPr>
          <p:cNvSpPr txBox="1"/>
          <p:nvPr/>
        </p:nvSpPr>
        <p:spPr>
          <a:xfrm>
            <a:off x="8761402" y="4171950"/>
            <a:ext cx="1809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7030A0"/>
                </a:solidFill>
              </a:rPr>
              <a:t>Podzemka (1985)</a:t>
            </a:r>
          </a:p>
        </p:txBody>
      </p:sp>
    </p:spTree>
    <p:extLst>
      <p:ext uri="{BB962C8B-B14F-4D97-AF65-F5344CB8AC3E}">
        <p14:creationId xmlns:p14="http://schemas.microsoft.com/office/powerpoint/2010/main" val="1272997580"/>
      </p:ext>
    </p:extLst>
  </p:cSld>
  <p:clrMapOvr>
    <a:masterClrMapping/>
  </p:clrMapOvr>
</p:sld>
</file>

<file path=ppt/theme/theme1.xml><?xml version="1.0" encoding="utf-8"?>
<a:theme xmlns:a="http://schemas.openxmlformats.org/drawingml/2006/main" name="Balík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400</Words>
  <Application>Microsoft Macintosh PowerPoint</Application>
  <PresentationFormat>Širokoúhlá obrazovka</PresentationFormat>
  <Paragraphs>51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6" baseType="lpstr">
      <vt:lpstr>Arial</vt:lpstr>
      <vt:lpstr>Gill Sans MT</vt:lpstr>
      <vt:lpstr>Balík</vt:lpstr>
      <vt:lpstr>Francouzská kinematografie od roku 1959 do současnosti</vt:lpstr>
      <vt:lpstr>Cinema du look Jean-Jacques Beineix, Leos Carax, Luc Besson, jean-pierre jeunet </vt:lpstr>
      <vt:lpstr>Cinema du look</vt:lpstr>
      <vt:lpstr>Diva  (1981, Jean-Jacques Beineix) </vt:lpstr>
      <vt:lpstr>Leos carax</vt:lpstr>
      <vt:lpstr>Prezentace aplikace PowerPoint</vt:lpstr>
      <vt:lpstr>Milenci z pont-Neuf (1991)</vt:lpstr>
      <vt:lpstr>Prezentace aplikace PowerPoint</vt:lpstr>
      <vt:lpstr>Luc besson</vt:lpstr>
      <vt:lpstr>Francouzský blockbuster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Francouzská kinematografie od roku 1959 do současnosti</dc:title>
  <dc:creator>Šárka Gmiterková</dc:creator>
  <cp:lastModifiedBy>Šárka Gmiterková</cp:lastModifiedBy>
  <cp:revision>1</cp:revision>
  <dcterms:created xsi:type="dcterms:W3CDTF">2019-05-01T19:20:14Z</dcterms:created>
  <dcterms:modified xsi:type="dcterms:W3CDTF">2019-05-01T19:23:15Z</dcterms:modified>
</cp:coreProperties>
</file>