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65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BB0DFC-AFA4-438F-B79C-0317213BDF4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177C531-55F1-40C8-BDB0-C2CBE561FE83}">
      <dgm:prSet/>
      <dgm:spPr/>
      <dgm:t>
        <a:bodyPr/>
        <a:lstStyle/>
        <a:p>
          <a:r>
            <a:rPr lang="en-US"/>
            <a:t>Odklon od klasického vyprávění</a:t>
          </a:r>
        </a:p>
      </dgm:t>
    </dgm:pt>
    <dgm:pt modelId="{25A6499C-C91E-48D7-895C-5321DBD60D2D}" type="parTrans" cxnId="{C92D32FC-EE1B-4F2D-A4C8-45EA1D2D4AAE}">
      <dgm:prSet/>
      <dgm:spPr/>
      <dgm:t>
        <a:bodyPr/>
        <a:lstStyle/>
        <a:p>
          <a:endParaRPr lang="en-US"/>
        </a:p>
      </dgm:t>
    </dgm:pt>
    <dgm:pt modelId="{3BBAFB71-79F2-4363-8C05-ED3A2249071A}" type="sibTrans" cxnId="{C92D32FC-EE1B-4F2D-A4C8-45EA1D2D4AAE}">
      <dgm:prSet/>
      <dgm:spPr/>
      <dgm:t>
        <a:bodyPr/>
        <a:lstStyle/>
        <a:p>
          <a:endParaRPr lang="en-US"/>
        </a:p>
      </dgm:t>
    </dgm:pt>
    <dgm:pt modelId="{1184007F-48D3-4FC7-8317-66F466B8176B}">
      <dgm:prSet/>
      <dgm:spPr/>
      <dgm:t>
        <a:bodyPr/>
        <a:lstStyle/>
        <a:p>
          <a:r>
            <a:rPr lang="en-US"/>
            <a:t>Materiální reprezentace světa – přesné a hutné popisy</a:t>
          </a:r>
        </a:p>
      </dgm:t>
    </dgm:pt>
    <dgm:pt modelId="{4F287FBF-942F-4D06-A3A7-C8CE54305AFC}" type="parTrans" cxnId="{E2114D3C-9F7D-4D92-B674-9C6EBD13B9B5}">
      <dgm:prSet/>
      <dgm:spPr/>
      <dgm:t>
        <a:bodyPr/>
        <a:lstStyle/>
        <a:p>
          <a:endParaRPr lang="en-US"/>
        </a:p>
      </dgm:t>
    </dgm:pt>
    <dgm:pt modelId="{EED94101-6AA7-4738-BCC5-7170FB927386}" type="sibTrans" cxnId="{E2114D3C-9F7D-4D92-B674-9C6EBD13B9B5}">
      <dgm:prSet/>
      <dgm:spPr/>
      <dgm:t>
        <a:bodyPr/>
        <a:lstStyle/>
        <a:p>
          <a:endParaRPr lang="en-US"/>
        </a:p>
      </dgm:t>
    </dgm:pt>
    <dgm:pt modelId="{16060129-0816-42A9-99AB-1A8E6A271B54}">
      <dgm:prSet/>
      <dgm:spPr/>
      <dgm:t>
        <a:bodyPr/>
        <a:lstStyle/>
        <a:p>
          <a:r>
            <a:rPr lang="en-US"/>
            <a:t>Zápletka a figury podřízeny konkrétní deskripci objektů a vnějšího světa</a:t>
          </a:r>
        </a:p>
      </dgm:t>
    </dgm:pt>
    <dgm:pt modelId="{57FB7A75-B70C-40C1-8791-58C9EF7298E4}" type="parTrans" cxnId="{A11D6B77-8320-4CBF-8A81-3CA8400AF93F}">
      <dgm:prSet/>
      <dgm:spPr/>
      <dgm:t>
        <a:bodyPr/>
        <a:lstStyle/>
        <a:p>
          <a:endParaRPr lang="en-US"/>
        </a:p>
      </dgm:t>
    </dgm:pt>
    <dgm:pt modelId="{7FB05D27-2090-467A-9C0D-E0D0EB77F2F8}" type="sibTrans" cxnId="{A11D6B77-8320-4CBF-8A81-3CA8400AF93F}">
      <dgm:prSet/>
      <dgm:spPr/>
      <dgm:t>
        <a:bodyPr/>
        <a:lstStyle/>
        <a:p>
          <a:endParaRPr lang="en-US"/>
        </a:p>
      </dgm:t>
    </dgm:pt>
    <dgm:pt modelId="{335E26B6-0C7A-49D5-9434-B96D5F716E98}">
      <dgm:prSet/>
      <dgm:spPr/>
      <dgm:t>
        <a:bodyPr/>
        <a:lstStyle/>
        <a:p>
          <a:r>
            <a:rPr lang="en-US"/>
            <a:t>Čas a jeho plynutí – existuje pouze přítomnost</a:t>
          </a:r>
        </a:p>
      </dgm:t>
    </dgm:pt>
    <dgm:pt modelId="{FD83F60B-FEEC-44AE-B1AC-B785D5C237F7}" type="parTrans" cxnId="{2FAD3D3F-4BC5-49B1-891F-B716F15CBAA1}">
      <dgm:prSet/>
      <dgm:spPr/>
      <dgm:t>
        <a:bodyPr/>
        <a:lstStyle/>
        <a:p>
          <a:endParaRPr lang="en-US"/>
        </a:p>
      </dgm:t>
    </dgm:pt>
    <dgm:pt modelId="{5ACFC438-1973-4271-B650-AC37384E6C8E}" type="sibTrans" cxnId="{2FAD3D3F-4BC5-49B1-891F-B716F15CBAA1}">
      <dgm:prSet/>
      <dgm:spPr/>
      <dgm:t>
        <a:bodyPr/>
        <a:lstStyle/>
        <a:p>
          <a:endParaRPr lang="en-US"/>
        </a:p>
      </dgm:t>
    </dgm:pt>
    <dgm:pt modelId="{2F3ABBE4-8784-BD4E-8E5B-0C0361CA1F6F}" type="pres">
      <dgm:prSet presAssocID="{C1BB0DFC-AFA4-438F-B79C-0317213BDF4E}" presName="linear" presStyleCnt="0">
        <dgm:presLayoutVars>
          <dgm:animLvl val="lvl"/>
          <dgm:resizeHandles val="exact"/>
        </dgm:presLayoutVars>
      </dgm:prSet>
      <dgm:spPr/>
    </dgm:pt>
    <dgm:pt modelId="{2C67078F-8A34-BE4E-97AB-8E07756B9CCA}" type="pres">
      <dgm:prSet presAssocID="{E177C531-55F1-40C8-BDB0-C2CBE561FE8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34AB1D1-7E31-2C4F-AAA4-6A2CF8473522}" type="pres">
      <dgm:prSet presAssocID="{3BBAFB71-79F2-4363-8C05-ED3A2249071A}" presName="spacer" presStyleCnt="0"/>
      <dgm:spPr/>
    </dgm:pt>
    <dgm:pt modelId="{DAAE273B-53D7-7B48-B52F-95F1C84ECAF1}" type="pres">
      <dgm:prSet presAssocID="{1184007F-48D3-4FC7-8317-66F466B8176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259BD29-B9FC-3A41-9F40-F043FCF76D86}" type="pres">
      <dgm:prSet presAssocID="{EED94101-6AA7-4738-BCC5-7170FB927386}" presName="spacer" presStyleCnt="0"/>
      <dgm:spPr/>
    </dgm:pt>
    <dgm:pt modelId="{31DCBD5D-88F0-DE45-BFE4-242D8DFDB2BA}" type="pres">
      <dgm:prSet presAssocID="{16060129-0816-42A9-99AB-1A8E6A271B5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889EA45-602C-8B44-9413-21A944C5C698}" type="pres">
      <dgm:prSet presAssocID="{7FB05D27-2090-467A-9C0D-E0D0EB77F2F8}" presName="spacer" presStyleCnt="0"/>
      <dgm:spPr/>
    </dgm:pt>
    <dgm:pt modelId="{FFC93266-2DC4-0448-A295-3D2A95DA0D18}" type="pres">
      <dgm:prSet presAssocID="{335E26B6-0C7A-49D5-9434-B96D5F716E9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6F57607-7D86-1141-8C3C-FFB0713CD2A5}" type="presOf" srcId="{1184007F-48D3-4FC7-8317-66F466B8176B}" destId="{DAAE273B-53D7-7B48-B52F-95F1C84ECAF1}" srcOrd="0" destOrd="0" presId="urn:microsoft.com/office/officeart/2005/8/layout/vList2"/>
    <dgm:cxn modelId="{9393DA31-CAA0-1647-B4F8-0E64FA0AA026}" type="presOf" srcId="{16060129-0816-42A9-99AB-1A8E6A271B54}" destId="{31DCBD5D-88F0-DE45-BFE4-242D8DFDB2BA}" srcOrd="0" destOrd="0" presId="urn:microsoft.com/office/officeart/2005/8/layout/vList2"/>
    <dgm:cxn modelId="{E2114D3C-9F7D-4D92-B674-9C6EBD13B9B5}" srcId="{C1BB0DFC-AFA4-438F-B79C-0317213BDF4E}" destId="{1184007F-48D3-4FC7-8317-66F466B8176B}" srcOrd="1" destOrd="0" parTransId="{4F287FBF-942F-4D06-A3A7-C8CE54305AFC}" sibTransId="{EED94101-6AA7-4738-BCC5-7170FB927386}"/>
    <dgm:cxn modelId="{2FAD3D3F-4BC5-49B1-891F-B716F15CBAA1}" srcId="{C1BB0DFC-AFA4-438F-B79C-0317213BDF4E}" destId="{335E26B6-0C7A-49D5-9434-B96D5F716E98}" srcOrd="3" destOrd="0" parTransId="{FD83F60B-FEEC-44AE-B1AC-B785D5C237F7}" sibTransId="{5ACFC438-1973-4271-B650-AC37384E6C8E}"/>
    <dgm:cxn modelId="{FA26A54B-A324-8A46-9662-DE51579BC6B7}" type="presOf" srcId="{335E26B6-0C7A-49D5-9434-B96D5F716E98}" destId="{FFC93266-2DC4-0448-A295-3D2A95DA0D18}" srcOrd="0" destOrd="0" presId="urn:microsoft.com/office/officeart/2005/8/layout/vList2"/>
    <dgm:cxn modelId="{A11D6B77-8320-4CBF-8A81-3CA8400AF93F}" srcId="{C1BB0DFC-AFA4-438F-B79C-0317213BDF4E}" destId="{16060129-0816-42A9-99AB-1A8E6A271B54}" srcOrd="2" destOrd="0" parTransId="{57FB7A75-B70C-40C1-8791-58C9EF7298E4}" sibTransId="{7FB05D27-2090-467A-9C0D-E0D0EB77F2F8}"/>
    <dgm:cxn modelId="{FD387FE0-C8E6-BF41-BF24-1AA3F0B7D32D}" type="presOf" srcId="{C1BB0DFC-AFA4-438F-B79C-0317213BDF4E}" destId="{2F3ABBE4-8784-BD4E-8E5B-0C0361CA1F6F}" srcOrd="0" destOrd="0" presId="urn:microsoft.com/office/officeart/2005/8/layout/vList2"/>
    <dgm:cxn modelId="{BA8378F3-8F73-CC41-A6C5-9FC12C411294}" type="presOf" srcId="{E177C531-55F1-40C8-BDB0-C2CBE561FE83}" destId="{2C67078F-8A34-BE4E-97AB-8E07756B9CCA}" srcOrd="0" destOrd="0" presId="urn:microsoft.com/office/officeart/2005/8/layout/vList2"/>
    <dgm:cxn modelId="{C92D32FC-EE1B-4F2D-A4C8-45EA1D2D4AAE}" srcId="{C1BB0DFC-AFA4-438F-B79C-0317213BDF4E}" destId="{E177C531-55F1-40C8-BDB0-C2CBE561FE83}" srcOrd="0" destOrd="0" parTransId="{25A6499C-C91E-48D7-895C-5321DBD60D2D}" sibTransId="{3BBAFB71-79F2-4363-8C05-ED3A2249071A}"/>
    <dgm:cxn modelId="{F2BE571E-E14B-DD42-98D1-5891BABF0675}" type="presParOf" srcId="{2F3ABBE4-8784-BD4E-8E5B-0C0361CA1F6F}" destId="{2C67078F-8A34-BE4E-97AB-8E07756B9CCA}" srcOrd="0" destOrd="0" presId="urn:microsoft.com/office/officeart/2005/8/layout/vList2"/>
    <dgm:cxn modelId="{0062B411-29CC-C245-816E-24AA115FDEE3}" type="presParOf" srcId="{2F3ABBE4-8784-BD4E-8E5B-0C0361CA1F6F}" destId="{C34AB1D1-7E31-2C4F-AAA4-6A2CF8473522}" srcOrd="1" destOrd="0" presId="urn:microsoft.com/office/officeart/2005/8/layout/vList2"/>
    <dgm:cxn modelId="{8F480C84-1C2A-FF4D-9AB5-41158872DE83}" type="presParOf" srcId="{2F3ABBE4-8784-BD4E-8E5B-0C0361CA1F6F}" destId="{DAAE273B-53D7-7B48-B52F-95F1C84ECAF1}" srcOrd="2" destOrd="0" presId="urn:microsoft.com/office/officeart/2005/8/layout/vList2"/>
    <dgm:cxn modelId="{DE59CA09-5097-944B-8D03-9B7D0BD62DCF}" type="presParOf" srcId="{2F3ABBE4-8784-BD4E-8E5B-0C0361CA1F6F}" destId="{0259BD29-B9FC-3A41-9F40-F043FCF76D86}" srcOrd="3" destOrd="0" presId="urn:microsoft.com/office/officeart/2005/8/layout/vList2"/>
    <dgm:cxn modelId="{A0FA36D5-FBEB-7D45-960B-192FCE869F9A}" type="presParOf" srcId="{2F3ABBE4-8784-BD4E-8E5B-0C0361CA1F6F}" destId="{31DCBD5D-88F0-DE45-BFE4-242D8DFDB2BA}" srcOrd="4" destOrd="0" presId="urn:microsoft.com/office/officeart/2005/8/layout/vList2"/>
    <dgm:cxn modelId="{159F98B4-E828-1C4E-97A7-BDCCB017CA2A}" type="presParOf" srcId="{2F3ABBE4-8784-BD4E-8E5B-0C0361CA1F6F}" destId="{C889EA45-602C-8B44-9413-21A944C5C698}" srcOrd="5" destOrd="0" presId="urn:microsoft.com/office/officeart/2005/8/layout/vList2"/>
    <dgm:cxn modelId="{0B0AB244-EDFA-B849-BA10-EDCED6DBB951}" type="presParOf" srcId="{2F3ABBE4-8784-BD4E-8E5B-0C0361CA1F6F}" destId="{FFC93266-2DC4-0448-A295-3D2A95DA0D1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027638-8EA6-4D67-AE8B-CC8E69A626B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53345F7-821F-46A9-9324-99C8121A7678}">
      <dgm:prSet/>
      <dgm:spPr/>
      <dgm:t>
        <a:bodyPr/>
        <a:lstStyle/>
        <a:p>
          <a:r>
            <a:rPr lang="en-US"/>
            <a:t>Vyjádření úzkosti moderního věku</a:t>
          </a:r>
        </a:p>
      </dgm:t>
    </dgm:pt>
    <dgm:pt modelId="{6D2F20A2-4D6D-40FA-B485-FAC480E2A195}" type="parTrans" cxnId="{3AB73238-5E0E-492E-931C-ADA1EF6A26A1}">
      <dgm:prSet/>
      <dgm:spPr/>
      <dgm:t>
        <a:bodyPr/>
        <a:lstStyle/>
        <a:p>
          <a:endParaRPr lang="en-US"/>
        </a:p>
      </dgm:t>
    </dgm:pt>
    <dgm:pt modelId="{311E3372-8380-4518-B0A2-C331B379FDDC}" type="sibTrans" cxnId="{3AB73238-5E0E-492E-931C-ADA1EF6A26A1}">
      <dgm:prSet/>
      <dgm:spPr/>
      <dgm:t>
        <a:bodyPr/>
        <a:lstStyle/>
        <a:p>
          <a:endParaRPr lang="en-US"/>
        </a:p>
      </dgm:t>
    </dgm:pt>
    <dgm:pt modelId="{5B441780-507B-4096-B23B-B6DB538359AA}">
      <dgm:prSet/>
      <dgm:spPr/>
      <dgm:t>
        <a:bodyPr/>
        <a:lstStyle/>
        <a:p>
          <a:r>
            <a:rPr lang="en-US"/>
            <a:t>Láska a emoce jako formy mýtu</a:t>
          </a:r>
        </a:p>
      </dgm:t>
    </dgm:pt>
    <dgm:pt modelId="{8FAE77BB-D227-403B-BA54-050CF715ED7B}" type="parTrans" cxnId="{631B1B3F-C2D6-466B-9E6B-5D7E93204138}">
      <dgm:prSet/>
      <dgm:spPr/>
      <dgm:t>
        <a:bodyPr/>
        <a:lstStyle/>
        <a:p>
          <a:endParaRPr lang="en-US"/>
        </a:p>
      </dgm:t>
    </dgm:pt>
    <dgm:pt modelId="{E1B37535-3790-4A60-AEE6-18A74E9DFD0E}" type="sibTrans" cxnId="{631B1B3F-C2D6-466B-9E6B-5D7E93204138}">
      <dgm:prSet/>
      <dgm:spPr/>
      <dgm:t>
        <a:bodyPr/>
        <a:lstStyle/>
        <a:p>
          <a:endParaRPr lang="en-US"/>
        </a:p>
      </dgm:t>
    </dgm:pt>
    <dgm:pt modelId="{D3276DF1-BF6C-4F49-BF49-5F60B128D9A4}">
      <dgm:prSet/>
      <dgm:spPr/>
      <dgm:t>
        <a:bodyPr/>
        <a:lstStyle/>
        <a:p>
          <a:r>
            <a:rPr lang="en-US"/>
            <a:t>Sexuální násilí</a:t>
          </a:r>
        </a:p>
      </dgm:t>
    </dgm:pt>
    <dgm:pt modelId="{4654EEC4-EBDC-4412-8667-247E99D8375B}" type="parTrans" cxnId="{5CCC9DAC-09CF-4EF9-A240-2134CB3417F2}">
      <dgm:prSet/>
      <dgm:spPr/>
      <dgm:t>
        <a:bodyPr/>
        <a:lstStyle/>
        <a:p>
          <a:endParaRPr lang="en-US"/>
        </a:p>
      </dgm:t>
    </dgm:pt>
    <dgm:pt modelId="{22938299-E47D-4DED-A963-000D957AFAA3}" type="sibTrans" cxnId="{5CCC9DAC-09CF-4EF9-A240-2134CB3417F2}">
      <dgm:prSet/>
      <dgm:spPr/>
      <dgm:t>
        <a:bodyPr/>
        <a:lstStyle/>
        <a:p>
          <a:endParaRPr lang="en-US"/>
        </a:p>
      </dgm:t>
    </dgm:pt>
    <dgm:pt modelId="{80F8A4D1-C31C-FB4B-9CE2-DE5142ED76B3}" type="pres">
      <dgm:prSet presAssocID="{4E027638-8EA6-4D67-AE8B-CC8E69A626BA}" presName="linear" presStyleCnt="0">
        <dgm:presLayoutVars>
          <dgm:animLvl val="lvl"/>
          <dgm:resizeHandles val="exact"/>
        </dgm:presLayoutVars>
      </dgm:prSet>
      <dgm:spPr/>
    </dgm:pt>
    <dgm:pt modelId="{AB88BB07-3EAB-7647-BFD0-90BF54760278}" type="pres">
      <dgm:prSet presAssocID="{453345F7-821F-46A9-9324-99C8121A767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01055E3-9D3D-AC4C-9594-2C975F8814EA}" type="pres">
      <dgm:prSet presAssocID="{311E3372-8380-4518-B0A2-C331B379FDDC}" presName="spacer" presStyleCnt="0"/>
      <dgm:spPr/>
    </dgm:pt>
    <dgm:pt modelId="{FE98A08F-BC42-AB46-8CF6-BD457B7A4479}" type="pres">
      <dgm:prSet presAssocID="{5B441780-507B-4096-B23B-B6DB538359A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1AE9868-BADF-0F4E-BC8A-DB6F8B719918}" type="pres">
      <dgm:prSet presAssocID="{E1B37535-3790-4A60-AEE6-18A74E9DFD0E}" presName="spacer" presStyleCnt="0"/>
      <dgm:spPr/>
    </dgm:pt>
    <dgm:pt modelId="{031ED143-93AD-1C4A-AEF7-A155E6FBA1B6}" type="pres">
      <dgm:prSet presAssocID="{D3276DF1-BF6C-4F49-BF49-5F60B128D9A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AB73238-5E0E-492E-931C-ADA1EF6A26A1}" srcId="{4E027638-8EA6-4D67-AE8B-CC8E69A626BA}" destId="{453345F7-821F-46A9-9324-99C8121A7678}" srcOrd="0" destOrd="0" parTransId="{6D2F20A2-4D6D-40FA-B485-FAC480E2A195}" sibTransId="{311E3372-8380-4518-B0A2-C331B379FDDC}"/>
    <dgm:cxn modelId="{E3F74F38-80F5-CD43-AE17-D049BD7DB01D}" type="presOf" srcId="{453345F7-821F-46A9-9324-99C8121A7678}" destId="{AB88BB07-3EAB-7647-BFD0-90BF54760278}" srcOrd="0" destOrd="0" presId="urn:microsoft.com/office/officeart/2005/8/layout/vList2"/>
    <dgm:cxn modelId="{4664553A-2C47-8D4D-9A04-F9C60A872502}" type="presOf" srcId="{D3276DF1-BF6C-4F49-BF49-5F60B128D9A4}" destId="{031ED143-93AD-1C4A-AEF7-A155E6FBA1B6}" srcOrd="0" destOrd="0" presId="urn:microsoft.com/office/officeart/2005/8/layout/vList2"/>
    <dgm:cxn modelId="{631B1B3F-C2D6-466B-9E6B-5D7E93204138}" srcId="{4E027638-8EA6-4D67-AE8B-CC8E69A626BA}" destId="{5B441780-507B-4096-B23B-B6DB538359AA}" srcOrd="1" destOrd="0" parTransId="{8FAE77BB-D227-403B-BA54-050CF715ED7B}" sibTransId="{E1B37535-3790-4A60-AEE6-18A74E9DFD0E}"/>
    <dgm:cxn modelId="{6F89079B-B106-B54B-A75C-2A8C7CCA2678}" type="presOf" srcId="{4E027638-8EA6-4D67-AE8B-CC8E69A626BA}" destId="{80F8A4D1-C31C-FB4B-9CE2-DE5142ED76B3}" srcOrd="0" destOrd="0" presId="urn:microsoft.com/office/officeart/2005/8/layout/vList2"/>
    <dgm:cxn modelId="{425F55A1-C908-4D4E-97CC-41AA119804D3}" type="presOf" srcId="{5B441780-507B-4096-B23B-B6DB538359AA}" destId="{FE98A08F-BC42-AB46-8CF6-BD457B7A4479}" srcOrd="0" destOrd="0" presId="urn:microsoft.com/office/officeart/2005/8/layout/vList2"/>
    <dgm:cxn modelId="{5CCC9DAC-09CF-4EF9-A240-2134CB3417F2}" srcId="{4E027638-8EA6-4D67-AE8B-CC8E69A626BA}" destId="{D3276DF1-BF6C-4F49-BF49-5F60B128D9A4}" srcOrd="2" destOrd="0" parTransId="{4654EEC4-EBDC-4412-8667-247E99D8375B}" sibTransId="{22938299-E47D-4DED-A963-000D957AFAA3}"/>
    <dgm:cxn modelId="{9F41A767-39E8-C54D-B3A6-A497CC573244}" type="presParOf" srcId="{80F8A4D1-C31C-FB4B-9CE2-DE5142ED76B3}" destId="{AB88BB07-3EAB-7647-BFD0-90BF54760278}" srcOrd="0" destOrd="0" presId="urn:microsoft.com/office/officeart/2005/8/layout/vList2"/>
    <dgm:cxn modelId="{230B96B9-ED96-D54F-B036-376F1128F150}" type="presParOf" srcId="{80F8A4D1-C31C-FB4B-9CE2-DE5142ED76B3}" destId="{601055E3-9D3D-AC4C-9594-2C975F8814EA}" srcOrd="1" destOrd="0" presId="urn:microsoft.com/office/officeart/2005/8/layout/vList2"/>
    <dgm:cxn modelId="{22AF33BB-71F7-7A47-BD35-6675CF2DD49D}" type="presParOf" srcId="{80F8A4D1-C31C-FB4B-9CE2-DE5142ED76B3}" destId="{FE98A08F-BC42-AB46-8CF6-BD457B7A4479}" srcOrd="2" destOrd="0" presId="urn:microsoft.com/office/officeart/2005/8/layout/vList2"/>
    <dgm:cxn modelId="{033BD905-DB3D-D14C-886B-089F922A9B96}" type="presParOf" srcId="{80F8A4D1-C31C-FB4B-9CE2-DE5142ED76B3}" destId="{61AE9868-BADF-0F4E-BC8A-DB6F8B719918}" srcOrd="3" destOrd="0" presId="urn:microsoft.com/office/officeart/2005/8/layout/vList2"/>
    <dgm:cxn modelId="{63B913E8-3A19-3546-B112-06CD97C0B0CB}" type="presParOf" srcId="{80F8A4D1-C31C-FB4B-9CE2-DE5142ED76B3}" destId="{031ED143-93AD-1C4A-AEF7-A155E6FBA1B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67078F-8A34-BE4E-97AB-8E07756B9CCA}">
      <dsp:nvSpPr>
        <dsp:cNvPr id="0" name=""/>
        <dsp:cNvSpPr/>
      </dsp:nvSpPr>
      <dsp:spPr>
        <a:xfrm>
          <a:off x="0" y="227324"/>
          <a:ext cx="6151562" cy="11407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Odklon od klasického vyprávění</a:t>
          </a:r>
        </a:p>
      </dsp:txBody>
      <dsp:txXfrm>
        <a:off x="55687" y="283011"/>
        <a:ext cx="6040188" cy="1029376"/>
      </dsp:txXfrm>
    </dsp:sp>
    <dsp:sp modelId="{DAAE273B-53D7-7B48-B52F-95F1C84ECAF1}">
      <dsp:nvSpPr>
        <dsp:cNvPr id="0" name=""/>
        <dsp:cNvSpPr/>
      </dsp:nvSpPr>
      <dsp:spPr>
        <a:xfrm>
          <a:off x="0" y="1454474"/>
          <a:ext cx="6151562" cy="1140750"/>
        </a:xfrm>
        <a:prstGeom prst="roundRect">
          <a:avLst/>
        </a:prstGeom>
        <a:gradFill rotWithShape="0">
          <a:gsLst>
            <a:gs pos="0">
              <a:schemeClr val="accent2">
                <a:hueOff val="-3450629"/>
                <a:satOff val="15286"/>
                <a:lumOff val="-5621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3450629"/>
                <a:satOff val="15286"/>
                <a:lumOff val="-5621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3450629"/>
                <a:satOff val="15286"/>
                <a:lumOff val="-5621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Materiální reprezentace světa – přesné a hutné popisy</a:t>
          </a:r>
        </a:p>
      </dsp:txBody>
      <dsp:txXfrm>
        <a:off x="55687" y="1510161"/>
        <a:ext cx="6040188" cy="1029376"/>
      </dsp:txXfrm>
    </dsp:sp>
    <dsp:sp modelId="{31DCBD5D-88F0-DE45-BFE4-242D8DFDB2BA}">
      <dsp:nvSpPr>
        <dsp:cNvPr id="0" name=""/>
        <dsp:cNvSpPr/>
      </dsp:nvSpPr>
      <dsp:spPr>
        <a:xfrm>
          <a:off x="0" y="2681625"/>
          <a:ext cx="6151562" cy="1140750"/>
        </a:xfrm>
        <a:prstGeom prst="roundRect">
          <a:avLst/>
        </a:prstGeom>
        <a:gradFill rotWithShape="0">
          <a:gsLst>
            <a:gs pos="0">
              <a:schemeClr val="accent2">
                <a:hueOff val="-6901259"/>
                <a:satOff val="30573"/>
                <a:lumOff val="-11243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6901259"/>
                <a:satOff val="30573"/>
                <a:lumOff val="-11243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6901259"/>
                <a:satOff val="30573"/>
                <a:lumOff val="-11243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Zápletka a figury podřízeny konkrétní deskripci objektů a vnějšího světa</a:t>
          </a:r>
        </a:p>
      </dsp:txBody>
      <dsp:txXfrm>
        <a:off x="55687" y="2737312"/>
        <a:ext cx="6040188" cy="1029376"/>
      </dsp:txXfrm>
    </dsp:sp>
    <dsp:sp modelId="{FFC93266-2DC4-0448-A295-3D2A95DA0D18}">
      <dsp:nvSpPr>
        <dsp:cNvPr id="0" name=""/>
        <dsp:cNvSpPr/>
      </dsp:nvSpPr>
      <dsp:spPr>
        <a:xfrm>
          <a:off x="0" y="3908775"/>
          <a:ext cx="6151562" cy="1140750"/>
        </a:xfrm>
        <a:prstGeom prst="roundRect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Čas a jeho plynutí – existuje pouze přítomnost</a:t>
          </a:r>
        </a:p>
      </dsp:txBody>
      <dsp:txXfrm>
        <a:off x="55687" y="3964462"/>
        <a:ext cx="6040188" cy="10293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8BB07-3EAB-7647-BFD0-90BF54760278}">
      <dsp:nvSpPr>
        <dsp:cNvPr id="0" name=""/>
        <dsp:cNvSpPr/>
      </dsp:nvSpPr>
      <dsp:spPr>
        <a:xfrm>
          <a:off x="0" y="24240"/>
          <a:ext cx="6151562" cy="16602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Vyjádření úzkosti moderního věku</a:t>
          </a:r>
        </a:p>
      </dsp:txBody>
      <dsp:txXfrm>
        <a:off x="81046" y="105286"/>
        <a:ext cx="5989470" cy="1498138"/>
      </dsp:txXfrm>
    </dsp:sp>
    <dsp:sp modelId="{FE98A08F-BC42-AB46-8CF6-BD457B7A4479}">
      <dsp:nvSpPr>
        <dsp:cNvPr id="0" name=""/>
        <dsp:cNvSpPr/>
      </dsp:nvSpPr>
      <dsp:spPr>
        <a:xfrm>
          <a:off x="0" y="1808310"/>
          <a:ext cx="6151562" cy="1660230"/>
        </a:xfrm>
        <a:prstGeom prst="roundRect">
          <a:avLst/>
        </a:prstGeom>
        <a:gradFill rotWithShape="0">
          <a:gsLst>
            <a:gs pos="0">
              <a:schemeClr val="accent2">
                <a:hueOff val="-5175944"/>
                <a:satOff val="22930"/>
                <a:lumOff val="-8432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5175944"/>
                <a:satOff val="22930"/>
                <a:lumOff val="-8432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5175944"/>
                <a:satOff val="22930"/>
                <a:lumOff val="-8432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Láska a emoce jako formy mýtu</a:t>
          </a:r>
        </a:p>
      </dsp:txBody>
      <dsp:txXfrm>
        <a:off x="81046" y="1889356"/>
        <a:ext cx="5989470" cy="1498138"/>
      </dsp:txXfrm>
    </dsp:sp>
    <dsp:sp modelId="{031ED143-93AD-1C4A-AEF7-A155E6FBA1B6}">
      <dsp:nvSpPr>
        <dsp:cNvPr id="0" name=""/>
        <dsp:cNvSpPr/>
      </dsp:nvSpPr>
      <dsp:spPr>
        <a:xfrm>
          <a:off x="0" y="3592380"/>
          <a:ext cx="6151562" cy="1660230"/>
        </a:xfrm>
        <a:prstGeom prst="roundRect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Sexuální násilí</a:t>
          </a:r>
        </a:p>
      </dsp:txBody>
      <dsp:txXfrm>
        <a:off x="81046" y="3673426"/>
        <a:ext cx="5989470" cy="1498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shade val="100000"/>
                <a:satMod val="185000"/>
                <a:lumMod val="120000"/>
              </a:schemeClr>
            </a:gs>
            <a:gs pos="100000">
              <a:schemeClr val="bg1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1C9F4F8-1CA1-4169-A513-5E15F4D9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1C75210-8C04-444A-9084-7D413C731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chemeClr val="accent1"/>
          </a:solidFill>
          <a:ln w="190500" cmpd="thinThick">
            <a:solidFill>
              <a:schemeClr val="accent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Francouzská kinematografie od roku 1959 do současnosti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2E7A383-4F6D-054E-B1B0-564674F8C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4" y="4352544"/>
            <a:ext cx="6801612" cy="1239894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FAV334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14. 3. 2019</a:t>
            </a:r>
          </a:p>
          <a:p>
            <a:pPr algn="ctr">
              <a:lnSpc>
                <a:spcPct val="9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Mgr.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Šárka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Gmiterková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Ph. D. </a:t>
            </a:r>
          </a:p>
          <a:p>
            <a:pPr algn="ctr">
              <a:lnSpc>
                <a:spcPct val="9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87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osoba, interiér&#10;&#10;Popis byl vytvořen automaticky">
            <a:extLst>
              <a:ext uri="{FF2B5EF4-FFF2-40B4-BE49-F238E27FC236}">
                <a16:creationId xmlns:a16="http://schemas.microsoft.com/office/drawing/2014/main" id="{AE550BF8-CD59-EC47-B9C0-56866088F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1" r="3" b="3"/>
          <a:stretch/>
        </p:blipFill>
        <p:spPr>
          <a:xfrm>
            <a:off x="5419264" y="3265079"/>
            <a:ext cx="6129269" cy="35929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4E22ACF-0A70-2544-A915-738F1E6EC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17" r="-2" b="-2"/>
          <a:stretch/>
        </p:blipFill>
        <p:spPr>
          <a:xfrm>
            <a:off x="643467" y="-4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26EC71-2F93-49F2-8A52-B5E037F83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018021" cy="24607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3CA037-B343-40C1-893A-BB3C58EB8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0160" y="4080063"/>
            <a:ext cx="3978237" cy="21561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2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eď, interiér, osoba, žena&#10;&#10;Popis byl vytvořen automaticky">
            <a:extLst>
              <a:ext uri="{FF2B5EF4-FFF2-40B4-BE49-F238E27FC236}">
                <a16:creationId xmlns:a16="http://schemas.microsoft.com/office/drawing/2014/main" id="{4E85BABF-0330-E548-8F99-2F038D579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39" y="1626827"/>
            <a:ext cx="4789827" cy="3604344"/>
          </a:xfrm>
          <a:prstGeom prst="rect">
            <a:avLst/>
          </a:prstGeom>
        </p:spPr>
      </p:pic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516F97B9-23C6-4EF1-AED7-D5E3C26A6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96000" y="1142999"/>
            <a:ext cx="0" cy="4572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budova, silnice, exteriér, ulice&#10;&#10;Popis byl vytvořen automaticky">
            <a:extLst>
              <a:ext uri="{FF2B5EF4-FFF2-40B4-BE49-F238E27FC236}">
                <a16:creationId xmlns:a16="http://schemas.microsoft.com/office/drawing/2014/main" id="{59A836C9-6D30-6E4B-8F72-4B234AAD5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4" y="2085152"/>
            <a:ext cx="4799456" cy="268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82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2C7B47-DF2D-46D9-9584-5C83FCA86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8541E3-A59C-41D3-85D2-70F0E0E9B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strop, interiér, patro, zeď&#10;&#10;Popis byl vytvořen automaticky">
            <a:extLst>
              <a:ext uri="{FF2B5EF4-FFF2-40B4-BE49-F238E27FC236}">
                <a16:creationId xmlns:a16="http://schemas.microsoft.com/office/drawing/2014/main" id="{55DA7FF7-4420-8246-AE4D-32C6A3ED2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214" y="1124712"/>
            <a:ext cx="6291571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50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postel, zeď, ležící&#10;&#10;Popis byl vytvořen automaticky">
            <a:extLst>
              <a:ext uri="{FF2B5EF4-FFF2-40B4-BE49-F238E27FC236}">
                <a16:creationId xmlns:a16="http://schemas.microsoft.com/office/drawing/2014/main" id="{024296E1-1306-9747-BAFC-2DBAAE160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39" y="1146536"/>
            <a:ext cx="6148048" cy="456492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C1EAB2-66B1-4D5E-979D-B72DE1593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454219" y="1142999"/>
            <a:ext cx="0" cy="4572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země, osoba, exteriér, jídlo&#10;&#10;Popis byl vytvořen automaticky">
            <a:extLst>
              <a:ext uri="{FF2B5EF4-FFF2-40B4-BE49-F238E27FC236}">
                <a16:creationId xmlns:a16="http://schemas.microsoft.com/office/drawing/2014/main" id="{0ACBEE9A-008D-CD47-BD00-1A3FEF6E3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224" y="2117029"/>
            <a:ext cx="3486965" cy="262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73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3A9B91-28BC-C44E-9120-F5B5B7A33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cs-CZ" sz="2600" err="1"/>
              <a:t>Záasady</a:t>
            </a:r>
            <a:r>
              <a:rPr lang="cs-CZ" sz="2600"/>
              <a:t> hnutí nového románu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EAE465C-DF1A-4250-9514-EA12E03C27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877629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5215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4CAEB6-3546-0140-9979-C6EEBA6A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i="1" dirty="0" err="1"/>
              <a:t>Loni</a:t>
            </a:r>
            <a:r>
              <a:rPr lang="en-US" i="1" dirty="0"/>
              <a:t> v </a:t>
            </a:r>
            <a:r>
              <a:rPr lang="en-US" i="1" dirty="0" err="1"/>
              <a:t>Marienbadu</a:t>
            </a:r>
            <a:r>
              <a:rPr lang="en-US" i="1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série</a:t>
            </a:r>
            <a:r>
              <a:rPr lang="en-US" dirty="0"/>
              <a:t> </a:t>
            </a:r>
            <a:r>
              <a:rPr lang="en-US" dirty="0" err="1"/>
              <a:t>odmítnutí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DD4A52-58E0-1749-A3B1-60570EE95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404040"/>
                </a:solidFill>
              </a:rPr>
              <a:t>Klasické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zápletky</a:t>
            </a:r>
            <a:endParaRPr lang="en-US" dirty="0">
              <a:solidFill>
                <a:srgbClr val="404040"/>
              </a:solidFill>
            </a:endParaRPr>
          </a:p>
          <a:p>
            <a:r>
              <a:rPr lang="en-US" dirty="0" err="1">
                <a:solidFill>
                  <a:srgbClr val="404040"/>
                </a:solidFill>
              </a:rPr>
              <a:t>Stabilního</a:t>
            </a:r>
            <a:r>
              <a:rPr lang="en-US" dirty="0">
                <a:solidFill>
                  <a:srgbClr val="404040"/>
                </a:solidFill>
              </a:rPr>
              <a:t> POV</a:t>
            </a:r>
          </a:p>
          <a:p>
            <a:r>
              <a:rPr lang="en-US" dirty="0" err="1">
                <a:solidFill>
                  <a:srgbClr val="404040"/>
                </a:solidFill>
              </a:rPr>
              <a:t>Konvenčních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postav</a:t>
            </a:r>
            <a:endParaRPr lang="en-US" dirty="0">
              <a:solidFill>
                <a:srgbClr val="404040"/>
              </a:solidFill>
            </a:endParaRPr>
          </a:p>
          <a:p>
            <a:r>
              <a:rPr lang="en-US" dirty="0" err="1">
                <a:solidFill>
                  <a:srgbClr val="404040"/>
                </a:solidFill>
              </a:rPr>
              <a:t>Chronologie</a:t>
            </a:r>
            <a:endParaRPr lang="en-US" dirty="0">
              <a:solidFill>
                <a:srgbClr val="404040"/>
              </a:solidFill>
            </a:endParaRPr>
          </a:p>
          <a:p>
            <a:r>
              <a:rPr lang="en-US" dirty="0" err="1">
                <a:solidFill>
                  <a:srgbClr val="404040"/>
                </a:solidFill>
              </a:rPr>
              <a:t>Naturalismu</a:t>
            </a:r>
            <a:endParaRPr lang="en-US" dirty="0">
              <a:solidFill>
                <a:srgbClr val="404040"/>
              </a:solidFill>
            </a:endParaRPr>
          </a:p>
          <a:p>
            <a:r>
              <a:rPr lang="en-US" dirty="0" err="1">
                <a:solidFill>
                  <a:srgbClr val="404040"/>
                </a:solidFill>
              </a:rPr>
              <a:t>Kontextu</a:t>
            </a:r>
            <a:r>
              <a:rPr lang="en-US" dirty="0">
                <a:solidFill>
                  <a:srgbClr val="404040"/>
                </a:solidFill>
              </a:rPr>
              <a:t> a </a:t>
            </a:r>
            <a:r>
              <a:rPr lang="en-US" dirty="0" err="1">
                <a:solidFill>
                  <a:srgbClr val="404040"/>
                </a:solidFill>
              </a:rPr>
              <a:t>uzavřené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interpretace</a:t>
            </a:r>
            <a:endParaRPr lang="en-US" dirty="0">
              <a:solidFill>
                <a:srgbClr val="404040"/>
              </a:solidFill>
            </a:endParaRPr>
          </a:p>
          <a:p>
            <a:endParaRPr lang="cs-CZ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62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exteriér, osoba, obloha, strom&#10;&#10;Popis byl vytvořen automaticky">
            <a:extLst>
              <a:ext uri="{FF2B5EF4-FFF2-40B4-BE49-F238E27FC236}">
                <a16:creationId xmlns:a16="http://schemas.microsoft.com/office/drawing/2014/main" id="{C7736DAF-0142-924D-A86B-BC4E65E5C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11" y="321734"/>
            <a:ext cx="5164746" cy="2905170"/>
          </a:xfrm>
          <a:prstGeom prst="rect">
            <a:avLst/>
          </a:prstGeom>
        </p:spPr>
      </p:pic>
      <p:sp>
        <p:nvSpPr>
          <p:cNvPr id="26" name="Rectangle 15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soba, budova, exteriér, tanečník&#10;&#10;Popis byl vytvořen automaticky">
            <a:extLst>
              <a:ext uri="{FF2B5EF4-FFF2-40B4-BE49-F238E27FC236}">
                <a16:creationId xmlns:a16="http://schemas.microsoft.com/office/drawing/2014/main" id="{6282D045-56F9-2243-A437-F5696BFFD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551" y="321734"/>
            <a:ext cx="3873560" cy="2905170"/>
          </a:xfrm>
          <a:prstGeom prst="rect">
            <a:avLst/>
          </a:prstGeom>
        </p:spPr>
      </p:pic>
      <p:sp>
        <p:nvSpPr>
          <p:cNvPr id="27" name="Rectangle 17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interiér, zeď, okno, patro&#10;&#10;Popis byl vytvořen automaticky">
            <a:extLst>
              <a:ext uri="{FF2B5EF4-FFF2-40B4-BE49-F238E27FC236}">
                <a16:creationId xmlns:a16="http://schemas.microsoft.com/office/drawing/2014/main" id="{A81C1818-8713-AE4E-97A6-846A3CC91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3932807"/>
            <a:ext cx="5426764" cy="2157138"/>
          </a:xfrm>
          <a:prstGeom prst="rect">
            <a:avLst/>
          </a:prstGeom>
        </p:spPr>
      </p:pic>
      <p:pic>
        <p:nvPicPr>
          <p:cNvPr id="11" name="Obrázek 10" descr="Obsah obrázku osoba, budova, muž, exteriér&#10;&#10;Popis byl vytvořen automaticky">
            <a:extLst>
              <a:ext uri="{FF2B5EF4-FFF2-40B4-BE49-F238E27FC236}">
                <a16:creationId xmlns:a16="http://schemas.microsoft.com/office/drawing/2014/main" id="{7F264E62-C6BC-5644-AAC1-709F4A226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913" y="3631096"/>
            <a:ext cx="4128837" cy="27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66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27A3F9E-1352-0C41-89A2-9A570B70F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cs-CZ" dirty="0"/>
              <a:t>Možná čtení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D9CB7AD-8944-4A88-87F7-6CF200CCC2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3982803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7506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interiér, fotka, bílá, zeď&#10;&#10;Popis byl vytvořen automaticky">
            <a:extLst>
              <a:ext uri="{FF2B5EF4-FFF2-40B4-BE49-F238E27FC236}">
                <a16:creationId xmlns:a16="http://schemas.microsoft.com/office/drawing/2014/main" id="{531E4B5B-2E05-134A-916F-45E0EE626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14" t="9091" r="11573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528950D-71D7-6149-8F70-9BA76CCFE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045160"/>
            <a:ext cx="7729728" cy="731520"/>
          </a:xfrm>
          <a:solidFill>
            <a:srgbClr val="000000">
              <a:alpha val="70000"/>
            </a:srgb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i="1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Loni v Marienbadu</a:t>
            </a:r>
            <a:r>
              <a:rPr lang="en-US" sz="24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jako přemlouvání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0E44F7-1AE7-45C1-BB2F-447BC47E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68068" y="4880568"/>
            <a:ext cx="8055864" cy="106070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867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exteriér, budova, země, obloha&#10;&#10;Popis byl vytvořen automaticky">
            <a:extLst>
              <a:ext uri="{FF2B5EF4-FFF2-40B4-BE49-F238E27FC236}">
                <a16:creationId xmlns:a16="http://schemas.microsoft.com/office/drawing/2014/main" id="{2B19622F-4E22-914D-932D-460DE51DD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71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Obrázek 8" descr="Obsah obrázku osoba, interiér, muž, vsedě&#10;&#10;Popis byl vytvořen automaticky">
            <a:extLst>
              <a:ext uri="{FF2B5EF4-FFF2-40B4-BE49-F238E27FC236}">
                <a16:creationId xmlns:a16="http://schemas.microsoft.com/office/drawing/2014/main" id="{4397EBD7-86B0-6B4D-8D67-500770C15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2" r="3264" b="2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Obrázek 4" descr="Obsah obrázku osoba, interiér, vsedě, zeď&#10;&#10;Popis byl vytvořen automaticky">
            <a:extLst>
              <a:ext uri="{FF2B5EF4-FFF2-40B4-BE49-F238E27FC236}">
                <a16:creationId xmlns:a16="http://schemas.microsoft.com/office/drawing/2014/main" id="{6A1ADF36-AA6F-CD4D-9FBA-0A027917AF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18" r="17566" b="-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7" name="Obrázek 6" descr="Obsah obrázku zvíře&#10;&#10;Popis byl vytvořen automaticky">
            <a:extLst>
              <a:ext uri="{FF2B5EF4-FFF2-40B4-BE49-F238E27FC236}">
                <a16:creationId xmlns:a16="http://schemas.microsoft.com/office/drawing/2014/main" id="{F8B7C3BA-F231-744C-BADE-F8E7AE0D15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47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22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6C808045-1907-A54E-AE6A-A68442FA4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9" r="5887" b="-2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5" name="Obrázek 4" descr="Obsah obrázku text, noviny, kniha&#10;&#10;Popis byl vytvořen automaticky">
            <a:extLst>
              <a:ext uri="{FF2B5EF4-FFF2-40B4-BE49-F238E27FC236}">
                <a16:creationId xmlns:a16="http://schemas.microsoft.com/office/drawing/2014/main" id="{199593E2-47E6-9D47-9C61-D6B858E5F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4" r="11445" b="-2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7108DB35-D830-1D40-86EC-222675628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56" r="5111" b="-2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79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DEC809-34AD-7441-B8FA-DE6FCC424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Kostýmní návrhy Coco Chanel</a:t>
            </a:r>
          </a:p>
        </p:txBody>
      </p:sp>
      <p:pic>
        <p:nvPicPr>
          <p:cNvPr id="6" name="Obrázek 5" descr="Obsah obrázku osoba, zeď, interiér, žena&#10;&#10;Popis byl vytvořen automaticky">
            <a:extLst>
              <a:ext uri="{FF2B5EF4-FFF2-40B4-BE49-F238E27FC236}">
                <a16:creationId xmlns:a16="http://schemas.microsoft.com/office/drawing/2014/main" id="{C363F835-962D-5E4E-B5EF-961C795ED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704" y="587858"/>
            <a:ext cx="2475980" cy="3301307"/>
          </a:xfrm>
          <a:prstGeom prst="rect">
            <a:avLst/>
          </a:prstGeom>
        </p:spPr>
      </p:pic>
      <p:pic>
        <p:nvPicPr>
          <p:cNvPr id="4" name="Obrázek 3" descr="Obsah obrázku exteriér, osoba, žena, mobilní telefon&#10;&#10;Popis byl vytvořen automaticky">
            <a:extLst>
              <a:ext uri="{FF2B5EF4-FFF2-40B4-BE49-F238E27FC236}">
                <a16:creationId xmlns:a16="http://schemas.microsoft.com/office/drawing/2014/main" id="{977C13AC-5004-CB48-A8CF-0FCD7D916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16" y="587858"/>
            <a:ext cx="2475980" cy="33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18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6A9AE5-69DF-4153-B35A-94BDEF32E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9B5318-27A8-4E50-80D9-B92D4F28E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chemeClr val="bg1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interiér, zvíře, savci, malé&#10;&#10;Popis byl vytvořen automaticky">
            <a:extLst>
              <a:ext uri="{FF2B5EF4-FFF2-40B4-BE49-F238E27FC236}">
                <a16:creationId xmlns:a16="http://schemas.microsoft.com/office/drawing/2014/main" id="{929399AA-F77D-FE49-85DE-AB56D887D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531" y="1124712"/>
            <a:ext cx="9080937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87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osoba, země, exteriér, obloha&#10;&#10;Popis byl vytvořen automaticky">
            <a:extLst>
              <a:ext uri="{FF2B5EF4-FFF2-40B4-BE49-F238E27FC236}">
                <a16:creationId xmlns:a16="http://schemas.microsoft.com/office/drawing/2014/main" id="{E72DAC67-7D5B-B544-8AAB-A78C52DEC9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9471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3" name="Obrázek 2" descr="Obsah obrázku interiér, zeď, černá, vsedě&#10;&#10;Popis byl vytvořen automaticky">
            <a:extLst>
              <a:ext uri="{FF2B5EF4-FFF2-40B4-BE49-F238E27FC236}">
                <a16:creationId xmlns:a16="http://schemas.microsoft.com/office/drawing/2014/main" id="{71CC7608-4C2F-584E-85B8-30AED98FD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9168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9" name="Obrázek 8" descr="Obsah obrázku stůl, talíř&#10;&#10;Popis byl vytvořen automaticky">
            <a:extLst>
              <a:ext uri="{FF2B5EF4-FFF2-40B4-BE49-F238E27FC236}">
                <a16:creationId xmlns:a16="http://schemas.microsoft.com/office/drawing/2014/main" id="{F20EDA14-04FB-5440-BE65-A0862E9402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8" r="-3" b="-3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5" name="Obrázek 4" descr="Obsah obrázku budova, patro, chůze, země&#10;&#10;Popis byl vytvořen automaticky">
            <a:extLst>
              <a:ext uri="{FF2B5EF4-FFF2-40B4-BE49-F238E27FC236}">
                <a16:creationId xmlns:a16="http://schemas.microsoft.com/office/drawing/2014/main" id="{2C882C89-54E9-1645-A2BC-C1DA268EF5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5435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53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3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5533524" cy="3510776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kniha&#10;&#10;Popis byl vytvořen automaticky">
            <a:extLst>
              <a:ext uri="{FF2B5EF4-FFF2-40B4-BE49-F238E27FC236}">
                <a16:creationId xmlns:a16="http://schemas.microsoft.com/office/drawing/2014/main" id="{7D133D01-9DD4-9547-A663-107279495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646" y="662869"/>
            <a:ext cx="4509496" cy="3156647"/>
          </a:xfrm>
          <a:prstGeom prst="rect">
            <a:avLst/>
          </a:prstGeom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soba, text, kniha, fotka&#10;&#10;Popis byl vytvořen automaticky">
            <a:extLst>
              <a:ext uri="{FF2B5EF4-FFF2-40B4-BE49-F238E27FC236}">
                <a16:creationId xmlns:a16="http://schemas.microsoft.com/office/drawing/2014/main" id="{FAA6B5C8-F6B4-DC43-9680-E3D17C369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03" y="4328887"/>
            <a:ext cx="2211168" cy="1873965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BD55C525-C1A8-3343-AF57-270C79180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845" y="4350186"/>
            <a:ext cx="2224290" cy="187396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noviny&#10;&#10;Popis byl vytvořen automaticky">
            <a:extLst>
              <a:ext uri="{FF2B5EF4-FFF2-40B4-BE49-F238E27FC236}">
                <a16:creationId xmlns:a16="http://schemas.microsoft.com/office/drawing/2014/main" id="{CD52A18B-3D86-804E-8ACF-D45196A5F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177" y="922358"/>
            <a:ext cx="5157201" cy="501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95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A8B565-6CEF-7F4B-B325-7D10A877A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Kameraman a scenárista</a:t>
            </a:r>
            <a:br>
              <a:rPr lang="cs-CZ" dirty="0"/>
            </a:br>
            <a:r>
              <a:rPr lang="cs-CZ" dirty="0"/>
              <a:t>ohrožené profese?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FD7700E-C409-EC44-B082-2EEFFE51E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585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48D903-5DC8-494A-A477-F140DC2AD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/>
              <a:t>scenárista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8F4AFBC-DA5D-CC47-AA9D-2E473AE99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500">
                <a:solidFill>
                  <a:srgbClr val="404040"/>
                </a:solidFill>
              </a:rPr>
              <a:t>Prestiž profese klesá, ale kvalitativně zůstává skoro beze změny</a:t>
            </a:r>
          </a:p>
          <a:p>
            <a:pPr lvl="1">
              <a:lnSpc>
                <a:spcPct val="90000"/>
              </a:lnSpc>
            </a:pPr>
            <a:r>
              <a:rPr lang="cs-CZ" sz="1500">
                <a:solidFill>
                  <a:srgbClr val="404040"/>
                </a:solidFill>
              </a:rPr>
              <a:t>Žánrová kinematografie scenáristy potřebuje – např. Jean Aurenche a jeho podíl na 19 scénářích v 50.letech X 16 scénářů v 60. letech</a:t>
            </a:r>
          </a:p>
          <a:p>
            <a:pPr lvl="1">
              <a:lnSpc>
                <a:spcPct val="90000"/>
              </a:lnSpc>
            </a:pPr>
            <a:r>
              <a:rPr lang="cs-CZ" sz="1500">
                <a:solidFill>
                  <a:srgbClr val="404040"/>
                </a:solidFill>
              </a:rPr>
              <a:t>Tvůrčí tandemy nové vlny – Francois Truffaut a Marcel Moussy (Nikdo mne nemá rád, Střílejte na pianistu), Claude Chabrol a Paul Gégauff (14 filmů),  Alain Resnais a jeho těsná spolupráce s představiteli hnutí nového románu</a:t>
            </a:r>
          </a:p>
          <a:p>
            <a:pPr>
              <a:lnSpc>
                <a:spcPct val="90000"/>
              </a:lnSpc>
            </a:pPr>
            <a:r>
              <a:rPr lang="cs-CZ" sz="1500">
                <a:solidFill>
                  <a:srgbClr val="404040"/>
                </a:solidFill>
              </a:rPr>
              <a:t>Na druhou stranu:</a:t>
            </a:r>
          </a:p>
          <a:p>
            <a:pPr lvl="1">
              <a:lnSpc>
                <a:spcPct val="90000"/>
              </a:lnSpc>
            </a:pPr>
            <a:r>
              <a:rPr lang="cs-CZ" sz="1500">
                <a:solidFill>
                  <a:srgbClr val="404040"/>
                </a:solidFill>
              </a:rPr>
              <a:t>Legendy o improvizovaných projektech bez scénáře mají dopad na další generaci filmařů</a:t>
            </a:r>
          </a:p>
          <a:p>
            <a:pPr lvl="1">
              <a:lnSpc>
                <a:spcPct val="90000"/>
              </a:lnSpc>
            </a:pPr>
            <a:r>
              <a:rPr lang="cs-CZ" sz="1500">
                <a:solidFill>
                  <a:srgbClr val="404040"/>
                </a:solidFill>
              </a:rPr>
              <a:t>Scenáristé zůstávají spisovatelé</a:t>
            </a:r>
          </a:p>
          <a:p>
            <a:pPr lvl="1">
              <a:lnSpc>
                <a:spcPct val="90000"/>
              </a:lnSpc>
            </a:pPr>
            <a:r>
              <a:rPr lang="cs-CZ" sz="1500">
                <a:solidFill>
                  <a:srgbClr val="404040"/>
                </a:solidFill>
              </a:rPr>
              <a:t>Režisérské ambice</a:t>
            </a:r>
          </a:p>
          <a:p>
            <a:pPr lvl="1">
              <a:lnSpc>
                <a:spcPct val="90000"/>
              </a:lnSpc>
            </a:pPr>
            <a:endParaRPr lang="cs-CZ" sz="150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57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3A99E95-C469-1343-B98F-D7EA799A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0"/>
            <a:ext cx="3177730" cy="2286000"/>
          </a:xfrm>
          <a:prstGeom prst="roundRect">
            <a:avLst>
              <a:gd name="adj" fmla="val 14141"/>
            </a:avLst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jean-</a:t>
            </a:r>
            <a:r>
              <a:rPr lang="en-US" sz="2400" dirty="0" err="1">
                <a:solidFill>
                  <a:srgbClr val="FFFFFF"/>
                </a:solidFill>
              </a:rPr>
              <a:t>claude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carrière</a:t>
            </a:r>
            <a:endParaRPr lang="en-US" sz="2400" kern="1200" cap="all" spc="20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D158E3C0-D8EB-4603-A5C9-9E154E53C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554" y="2121408"/>
            <a:ext cx="2615184" cy="2615184"/>
          </a:xfrm>
          <a:prstGeom prst="round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AAA5C1-0067-4647-9D2C-27F641679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8017" y="640080"/>
            <a:ext cx="7662672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B47799-4CF0-4036-9D06-22F60774E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7181" y="802767"/>
            <a:ext cx="7324344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Zástupný symbol obrázku 15" descr="Obsah obrázku osoba, muž, zeď, interiér&#10;&#10;Popis byl vytvořen automaticky">
            <a:extLst>
              <a:ext uri="{FF2B5EF4-FFF2-40B4-BE49-F238E27FC236}">
                <a16:creationId xmlns:a16="http://schemas.microsoft.com/office/drawing/2014/main" id="{EF293FB2-74D6-694C-9634-AC4EC08243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180" r="6182" b="1"/>
          <a:stretch/>
        </p:blipFill>
        <p:spPr>
          <a:xfrm>
            <a:off x="4361406" y="1122807"/>
            <a:ext cx="6695895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8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77F087-AFBD-9444-A302-959AE2C23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Autofit/>
          </a:bodyPr>
          <a:lstStyle/>
          <a:p>
            <a:r>
              <a:rPr lang="en-US" sz="2000" b="1" dirty="0"/>
              <a:t>M </a:t>
            </a:r>
            <a:r>
              <a:rPr lang="en-US" sz="2000" dirty="0"/>
              <a:t>(Sacha </a:t>
            </a:r>
            <a:r>
              <a:rPr lang="en-US" sz="2000" dirty="0" err="1"/>
              <a:t>Pittoëff</a:t>
            </a:r>
            <a:r>
              <a:rPr lang="en-US" sz="2000" dirty="0"/>
              <a:t> ) </a:t>
            </a:r>
            <a:br>
              <a:rPr lang="en-US" sz="2000" dirty="0"/>
            </a:br>
            <a:r>
              <a:rPr lang="en-US" sz="2000" b="1" dirty="0"/>
              <a:t>X</a:t>
            </a:r>
            <a:r>
              <a:rPr lang="en-US" sz="2000" dirty="0"/>
              <a:t> (Giorgio </a:t>
            </a:r>
            <a:r>
              <a:rPr lang="en-US" sz="2000" dirty="0" err="1"/>
              <a:t>Albertazzi</a:t>
            </a:r>
            <a:r>
              <a:rPr lang="en-US" sz="2000" dirty="0"/>
              <a:t>)&amp; </a:t>
            </a:r>
            <a:r>
              <a:rPr lang="en-US" sz="2000" b="1" dirty="0"/>
              <a:t>A</a:t>
            </a:r>
            <a:r>
              <a:rPr lang="en-US" sz="2000" dirty="0"/>
              <a:t> (Delphine </a:t>
            </a:r>
            <a:r>
              <a:rPr lang="en-US" sz="2000" dirty="0" err="1"/>
              <a:t>Seyrig</a:t>
            </a:r>
            <a:r>
              <a:rPr lang="en-US" sz="2000" dirty="0"/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506655-B970-47ED-BFDA-5838E0B16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40555"/>
            <a:ext cx="10911840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F4128B-B32E-45A4-BB94-297D82C30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6112"/>
            <a:ext cx="10579608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muž, vázanka, osoba, oblečení&#10;&#10;Popis byl vytvořen automaticky">
            <a:extLst>
              <a:ext uri="{FF2B5EF4-FFF2-40B4-BE49-F238E27FC236}">
                <a16:creationId xmlns:a16="http://schemas.microsoft.com/office/drawing/2014/main" id="{F957B1CE-EBC6-C442-AAB5-F510AF7AFA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86"/>
          <a:stretch/>
        </p:blipFill>
        <p:spPr>
          <a:xfrm>
            <a:off x="970788" y="970704"/>
            <a:ext cx="5036481" cy="2651760"/>
          </a:xfrm>
          <a:prstGeom prst="rect">
            <a:avLst/>
          </a:prstGeom>
        </p:spPr>
      </p:pic>
      <p:pic>
        <p:nvPicPr>
          <p:cNvPr id="4" name="Obrázek 3" descr="Obsah obrázku osoba, muž, interiér, vázanka&#10;&#10;Popis byl vytvořen automaticky">
            <a:extLst>
              <a:ext uri="{FF2B5EF4-FFF2-40B4-BE49-F238E27FC236}">
                <a16:creationId xmlns:a16="http://schemas.microsoft.com/office/drawing/2014/main" id="{E8BBD03D-58DC-414B-BA6D-1555E2DBD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5" b="-3"/>
          <a:stretch/>
        </p:blipFill>
        <p:spPr>
          <a:xfrm>
            <a:off x="6173385" y="970705"/>
            <a:ext cx="5047828" cy="266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92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692D81-7D9B-A84E-A633-CCC3318B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/>
              <a:t>Přijetí filmu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BE1169-7F06-A44C-A28E-5A0147115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404040"/>
                </a:solidFill>
              </a:rPr>
              <a:t>1961 </a:t>
            </a:r>
            <a:r>
              <a:rPr lang="mr-IN">
                <a:solidFill>
                  <a:srgbClr val="404040"/>
                </a:solidFill>
              </a:rPr>
              <a:t>–</a:t>
            </a:r>
            <a:r>
              <a:rPr lang="en-US">
                <a:solidFill>
                  <a:srgbClr val="404040"/>
                </a:solidFill>
              </a:rPr>
              <a:t> Zlatý lev na MFF Benátky</a:t>
            </a:r>
          </a:p>
          <a:p>
            <a:pPr marL="118872" indent="0">
              <a:lnSpc>
                <a:spcPct val="90000"/>
              </a:lnSpc>
              <a:buNone/>
            </a:pPr>
            <a:endParaRPr lang="en-US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404040"/>
                </a:solidFill>
              </a:rPr>
              <a:t>Rozporuplné reakce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404040"/>
                </a:solidFill>
              </a:rPr>
              <a:t>Nová filmová řeč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404040"/>
                </a:solidFill>
              </a:rPr>
              <a:t>Chladný a vykalkulovaný film</a:t>
            </a:r>
          </a:p>
          <a:p>
            <a:pPr lvl="1" indent="0">
              <a:lnSpc>
                <a:spcPct val="90000"/>
              </a:lnSpc>
              <a:buNone/>
            </a:pPr>
            <a:endParaRPr lang="en-US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404040"/>
                </a:solidFill>
              </a:rPr>
              <a:t>“Jsme zkrátka proti módě v umění ve jménu jeho modernosti” Otakar Váňa, Film a doba (1961)</a:t>
            </a:r>
          </a:p>
          <a:p>
            <a:pPr lvl="1">
              <a:lnSpc>
                <a:spcPct val="90000"/>
              </a:lnSpc>
            </a:pPr>
            <a:endParaRPr lang="en-US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endParaRPr lang="cs-CZ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01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A61973C-D7BC-4397-B86E-9E0A93397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044" y="745236"/>
            <a:ext cx="10725912" cy="5367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467D05-2141-47A3-A4E0-42AF4AB00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28266" y="-2013796"/>
            <a:ext cx="5535469" cy="10885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 descr="Obsah obrázku strom, exteriér, obloha, země&#10;&#10;Popis byl vytvořen automaticky">
            <a:extLst>
              <a:ext uri="{FF2B5EF4-FFF2-40B4-BE49-F238E27FC236}">
                <a16:creationId xmlns:a16="http://schemas.microsoft.com/office/drawing/2014/main" id="{D42FA620-C1FC-0646-9FA0-696F8E27A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76" y="2061432"/>
            <a:ext cx="4876631" cy="2743104"/>
          </a:xfrm>
          <a:prstGeom prst="rect">
            <a:avLst/>
          </a:prstGeom>
        </p:spPr>
      </p:pic>
      <p:pic>
        <p:nvPicPr>
          <p:cNvPr id="7" name="Obrázek 6" descr="Obsah obrázku fotka, osoba, interiér, muž&#10;&#10;Popis byl vytvořen automaticky">
            <a:extLst>
              <a:ext uri="{FF2B5EF4-FFF2-40B4-BE49-F238E27FC236}">
                <a16:creationId xmlns:a16="http://schemas.microsoft.com/office/drawing/2014/main" id="{EEC60B5E-2A78-E546-8D17-C2A04B9BB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6" y="2262592"/>
            <a:ext cx="4876632" cy="2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80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70B7D8-D02A-4F4F-9A92-DB27B54FD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/>
              <a:t>Alain Robbe-Grillet &amp; Alain </a:t>
            </a:r>
            <a:r>
              <a:rPr lang="en-US" sz="3200" dirty="0" err="1"/>
              <a:t>Resnais</a:t>
            </a:r>
            <a:endParaRPr lang="en-US" sz="3200" dirty="0"/>
          </a:p>
        </p:txBody>
      </p:sp>
      <p:pic>
        <p:nvPicPr>
          <p:cNvPr id="6" name="Obrázek 5" descr="Obsah obrázku osoba, muž, fotka, bílá&#10;&#10;Popis byl vytvořen automaticky">
            <a:extLst>
              <a:ext uri="{FF2B5EF4-FFF2-40B4-BE49-F238E27FC236}">
                <a16:creationId xmlns:a16="http://schemas.microsoft.com/office/drawing/2014/main" id="{7FAA8734-6723-D44D-8B17-45B52DAA5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004" y="616137"/>
            <a:ext cx="4297680" cy="3244748"/>
          </a:xfrm>
          <a:prstGeom prst="rect">
            <a:avLst/>
          </a:prstGeom>
        </p:spPr>
      </p:pic>
      <p:pic>
        <p:nvPicPr>
          <p:cNvPr id="4" name="Obrázek 3" descr="Obsah obrázku osoba, muž, auto, budova&#10;&#10;Popis byl vytvořen automaticky">
            <a:extLst>
              <a:ext uri="{FF2B5EF4-FFF2-40B4-BE49-F238E27FC236}">
                <a16:creationId xmlns:a16="http://schemas.microsoft.com/office/drawing/2014/main" id="{CFEA148C-8C63-5F41-86CC-F59051FE5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16" y="626881"/>
            <a:ext cx="4297680" cy="3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66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4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osoba, budova, žena, zeď&#10;&#10;Popis byl vytvořen automaticky">
            <a:extLst>
              <a:ext uri="{FF2B5EF4-FFF2-40B4-BE49-F238E27FC236}">
                <a16:creationId xmlns:a16="http://schemas.microsoft.com/office/drawing/2014/main" id="{0B447D35-D755-064B-A7AF-E9311399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osoba, žena, fotka, zeď&#10;&#10;Popis byl vytvořen automaticky">
            <a:extLst>
              <a:ext uri="{FF2B5EF4-FFF2-40B4-BE49-F238E27FC236}">
                <a16:creationId xmlns:a16="http://schemas.microsoft.com/office/drawing/2014/main" id="{D9E08014-03A9-3142-A1B8-7F8C85E70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3796369"/>
            <a:ext cx="3104943" cy="237528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zeď, interiér, osoba, patro&#10;&#10;Popis byl vytvořen automaticky">
            <a:extLst>
              <a:ext uri="{FF2B5EF4-FFF2-40B4-BE49-F238E27FC236}">
                <a16:creationId xmlns:a16="http://schemas.microsoft.com/office/drawing/2014/main" id="{6558EB49-397D-1943-A74B-EA3B01358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676" y="1707925"/>
            <a:ext cx="3252903" cy="34562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 descr="Obsah obrázku zeď, osoba, interiér, fotka&#10;&#10;Popis byl vytvořen automaticky">
            <a:extLst>
              <a:ext uri="{FF2B5EF4-FFF2-40B4-BE49-F238E27FC236}">
                <a16:creationId xmlns:a16="http://schemas.microsoft.com/office/drawing/2014/main" id="{24DBCED7-1197-0147-A3C4-9CCDE729D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518" y="2130803"/>
            <a:ext cx="3252903" cy="261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06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C3E12-F994-334A-8D39-268F94D5B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07" y="2386744"/>
            <a:ext cx="4767221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000" i="1" dirty="0" err="1"/>
              <a:t>Všechna</a:t>
            </a:r>
            <a:r>
              <a:rPr lang="en-US" sz="2000" i="1" dirty="0"/>
              <a:t> </a:t>
            </a:r>
            <a:r>
              <a:rPr lang="en-US" sz="2000" i="1" dirty="0" err="1"/>
              <a:t>paměť</a:t>
            </a:r>
            <a:r>
              <a:rPr lang="en-US" sz="2000" i="1" dirty="0"/>
              <a:t> </a:t>
            </a:r>
            <a:r>
              <a:rPr lang="en-US" sz="2000" i="1" dirty="0" err="1"/>
              <a:t>světa</a:t>
            </a:r>
            <a:r>
              <a:rPr lang="en-US" sz="2000" i="1" dirty="0"/>
              <a:t> </a:t>
            </a:r>
            <a:r>
              <a:rPr lang="en-US" sz="2000" dirty="0"/>
              <a:t>(1956) </a:t>
            </a:r>
            <a:br>
              <a:rPr lang="en-US" sz="2000" dirty="0"/>
            </a:br>
            <a:r>
              <a:rPr lang="en-US" sz="2000" i="1" dirty="0" err="1"/>
              <a:t>noc</a:t>
            </a:r>
            <a:r>
              <a:rPr lang="en-US" sz="2000" i="1" dirty="0"/>
              <a:t> a </a:t>
            </a:r>
            <a:r>
              <a:rPr lang="en-US" sz="2000" i="1" dirty="0" err="1"/>
              <a:t>mlha</a:t>
            </a:r>
            <a:r>
              <a:rPr lang="en-US" sz="2000" i="1" dirty="0"/>
              <a:t> </a:t>
            </a:r>
            <a:r>
              <a:rPr lang="en-US" sz="2000" dirty="0"/>
              <a:t>(1956)</a:t>
            </a:r>
            <a:br>
              <a:rPr lang="en-US" sz="2000" dirty="0"/>
            </a:br>
            <a:r>
              <a:rPr lang="en-US" sz="2000" i="1" dirty="0" err="1"/>
              <a:t>hirošima</a:t>
            </a:r>
            <a:r>
              <a:rPr lang="en-US" sz="2000" i="1" dirty="0"/>
              <a:t>, </a:t>
            </a:r>
            <a:r>
              <a:rPr lang="en-US" sz="2000" i="1" dirty="0" err="1"/>
              <a:t>má</a:t>
            </a:r>
            <a:r>
              <a:rPr lang="en-US" sz="2000" i="1" dirty="0"/>
              <a:t> </a:t>
            </a:r>
            <a:r>
              <a:rPr lang="en-US" sz="2000" i="1" dirty="0" err="1"/>
              <a:t>láska</a:t>
            </a:r>
            <a:r>
              <a:rPr lang="en-US" sz="2000" i="1" dirty="0"/>
              <a:t> </a:t>
            </a:r>
            <a:r>
              <a:rPr lang="en-US" sz="2000" dirty="0"/>
              <a:t>(1959)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C62945-0957-4167-A370-9791CCD4A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text, kniha&#10;&#10;Popis byl vytvořen automaticky">
            <a:extLst>
              <a:ext uri="{FF2B5EF4-FFF2-40B4-BE49-F238E27FC236}">
                <a16:creationId xmlns:a16="http://schemas.microsoft.com/office/drawing/2014/main" id="{2BFCD67C-6A6F-554F-8580-3A60337D4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142" y="640080"/>
            <a:ext cx="1793646" cy="2628053"/>
          </a:xfrm>
          <a:prstGeom prst="rect">
            <a:avLst/>
          </a:prstGeom>
        </p:spPr>
      </p:pic>
      <p:pic>
        <p:nvPicPr>
          <p:cNvPr id="4" name="Obrázek 3" descr="Obsah obrázku text, budova, osoba&#10;&#10;Popis byl vytvořen automaticky">
            <a:extLst>
              <a:ext uri="{FF2B5EF4-FFF2-40B4-BE49-F238E27FC236}">
                <a16:creationId xmlns:a16="http://schemas.microsoft.com/office/drawing/2014/main" id="{D4EAA262-D7E5-5A41-98AC-5FD0EF2BF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729" y="640080"/>
            <a:ext cx="1855096" cy="2628053"/>
          </a:xfrm>
          <a:prstGeom prst="rect">
            <a:avLst/>
          </a:prstGeom>
        </p:spPr>
      </p:pic>
      <p:pic>
        <p:nvPicPr>
          <p:cNvPr id="6" name="Obrázek 5" descr="Obsah obrázku text, fotka, zobrazení&#10;&#10;Popis byl vytvořen automaticky">
            <a:extLst>
              <a:ext uri="{FF2B5EF4-FFF2-40B4-BE49-F238E27FC236}">
                <a16:creationId xmlns:a16="http://schemas.microsoft.com/office/drawing/2014/main" id="{7613350E-3C3E-4E4E-B1AC-6064D6283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257" y="3589866"/>
            <a:ext cx="1766435" cy="24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28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9ED271D-93EB-F847-A931-DFC68F35B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800" i="1">
                <a:solidFill>
                  <a:schemeClr val="bg1"/>
                </a:solidFill>
              </a:rPr>
              <a:t>Hirošima, má láska </a:t>
            </a:r>
            <a:r>
              <a:rPr lang="en-US" sz="2800">
                <a:solidFill>
                  <a:schemeClr val="bg1"/>
                </a:solidFill>
              </a:rPr>
              <a:t>(1959)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4C73762-845F-4B48-BCCE-73EB22779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638043"/>
            <a:ext cx="3649753" cy="3576490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Celovečerní</a:t>
            </a:r>
            <a:r>
              <a:rPr lang="en-US" sz="1800" dirty="0">
                <a:solidFill>
                  <a:schemeClr val="bg1"/>
                </a:solidFill>
              </a:rPr>
              <a:t> debut Alaina </a:t>
            </a:r>
            <a:r>
              <a:rPr lang="en-US" sz="1800" dirty="0" err="1">
                <a:solidFill>
                  <a:schemeClr val="bg1"/>
                </a:solidFill>
              </a:rPr>
              <a:t>Resnaise</a:t>
            </a:r>
            <a:endParaRPr lang="en-US" sz="1800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scénář</a:t>
            </a:r>
            <a:r>
              <a:rPr lang="en-US" sz="1800" dirty="0">
                <a:solidFill>
                  <a:schemeClr val="bg1"/>
                </a:solidFill>
              </a:rPr>
              <a:t> Marguerite </a:t>
            </a:r>
            <a:r>
              <a:rPr lang="en-US" sz="1800" dirty="0" err="1">
                <a:solidFill>
                  <a:schemeClr val="bg1"/>
                </a:solidFill>
              </a:rPr>
              <a:t>Durasová</a:t>
            </a:r>
            <a:endParaRPr lang="en-US" sz="1800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Dvě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bezejmenné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postavy</a:t>
            </a:r>
            <a:r>
              <a:rPr lang="en-US" sz="1800" dirty="0">
                <a:solidFill>
                  <a:schemeClr val="bg1"/>
                </a:solidFill>
              </a:rPr>
              <a:t> – </a:t>
            </a:r>
            <a:r>
              <a:rPr lang="en-US" sz="1800" dirty="0" err="1">
                <a:solidFill>
                  <a:schemeClr val="bg1"/>
                </a:solidFill>
              </a:rPr>
              <a:t>francouzská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herečka</a:t>
            </a:r>
            <a:r>
              <a:rPr lang="en-US" sz="1800" dirty="0">
                <a:solidFill>
                  <a:schemeClr val="bg1"/>
                </a:solidFill>
              </a:rPr>
              <a:t> a </a:t>
            </a:r>
            <a:r>
              <a:rPr lang="en-US" sz="1800" dirty="0" err="1">
                <a:solidFill>
                  <a:schemeClr val="bg1"/>
                </a:solidFill>
              </a:rPr>
              <a:t>japonský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architekt</a:t>
            </a:r>
            <a:r>
              <a:rPr lang="en-US" sz="1800" dirty="0">
                <a:solidFill>
                  <a:schemeClr val="bg1"/>
                </a:solidFill>
              </a:rPr>
              <a:t> – </a:t>
            </a:r>
            <a:r>
              <a:rPr lang="en-US" sz="1800" dirty="0" err="1">
                <a:solidFill>
                  <a:schemeClr val="bg1"/>
                </a:solidFill>
              </a:rPr>
              <a:t>prožijí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krátký</a:t>
            </a:r>
            <a:r>
              <a:rPr lang="en-US" sz="1800" dirty="0">
                <a:solidFill>
                  <a:schemeClr val="bg1"/>
                </a:solidFill>
              </a:rPr>
              <a:t>, ale </a:t>
            </a:r>
            <a:r>
              <a:rPr lang="en-US" sz="1800" dirty="0" err="1">
                <a:solidFill>
                  <a:schemeClr val="bg1"/>
                </a:solidFill>
              </a:rPr>
              <a:t>intenzivní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milostný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vztah</a:t>
            </a:r>
            <a:endParaRPr lang="en-US" sz="1800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Nadšené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přijetí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kritikou</a:t>
            </a:r>
            <a:r>
              <a:rPr lang="en-US" sz="1800" dirty="0">
                <a:solidFill>
                  <a:schemeClr val="bg1"/>
                </a:solidFill>
              </a:rPr>
              <a:t> a </a:t>
            </a:r>
            <a:r>
              <a:rPr lang="en-US" sz="1800" dirty="0" err="1">
                <a:solidFill>
                  <a:schemeClr val="bg1"/>
                </a:solidFill>
              </a:rPr>
              <a:t>divácký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úspěch</a:t>
            </a:r>
            <a:endParaRPr lang="en-US" sz="1800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Kinematografie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pracuje</a:t>
            </a:r>
            <a:r>
              <a:rPr lang="en-US" sz="1800" dirty="0">
                <a:solidFill>
                  <a:schemeClr val="bg1"/>
                </a:solidFill>
              </a:rPr>
              <a:t> s </a:t>
            </a:r>
            <a:r>
              <a:rPr lang="en-US" sz="1800" dirty="0" err="1">
                <a:solidFill>
                  <a:schemeClr val="bg1"/>
                </a:solidFill>
              </a:rPr>
              <a:t>dvojím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časem</a:t>
            </a:r>
            <a:r>
              <a:rPr lang="en-US" sz="1800" dirty="0">
                <a:solidFill>
                  <a:schemeClr val="bg1"/>
                </a:solidFill>
              </a:rPr>
              <a:t> a </a:t>
            </a:r>
            <a:r>
              <a:rPr lang="en-US" sz="1800" dirty="0" err="1">
                <a:solidFill>
                  <a:schemeClr val="bg1"/>
                </a:solidFill>
              </a:rPr>
              <a:t>realitou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podobně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jako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literatura</a:t>
            </a:r>
            <a:r>
              <a:rPr lang="en-US" sz="1800" dirty="0">
                <a:solidFill>
                  <a:schemeClr val="bg1"/>
                </a:solidFill>
              </a:rPr>
              <a:t>  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Zástupný symbol obrázku 6" descr="Obsah obrázku vsedě, osoba, budova, muž&#10;&#10;Popis byl vytvořen automaticky">
            <a:extLst>
              <a:ext uri="{FF2B5EF4-FFF2-40B4-BE49-F238E27FC236}">
                <a16:creationId xmlns:a16="http://schemas.microsoft.com/office/drawing/2014/main" id="{D4F6BDF1-6D85-C642-AADE-3446E6BD87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7567"/>
          <a:stretch/>
        </p:blipFill>
        <p:spPr>
          <a:xfrm>
            <a:off x="5449955" y="643467"/>
            <a:ext cx="5946385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22072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288</Words>
  <Application>Microsoft Macintosh PowerPoint</Application>
  <PresentationFormat>Širokoúhlá obrazovka</PresentationFormat>
  <Paragraphs>51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9" baseType="lpstr">
      <vt:lpstr>Arial</vt:lpstr>
      <vt:lpstr>Gill Sans MT</vt:lpstr>
      <vt:lpstr>Balík</vt:lpstr>
      <vt:lpstr>Francouzská kinematografie od roku 1959 do současnosti</vt:lpstr>
      <vt:lpstr>Prezentace aplikace PowerPoint</vt:lpstr>
      <vt:lpstr>M (Sacha Pittoëff )  X (Giorgio Albertazzi)&amp; A (Delphine Seyrig)</vt:lpstr>
      <vt:lpstr>Přijetí filmu</vt:lpstr>
      <vt:lpstr>Prezentace aplikace PowerPoint</vt:lpstr>
      <vt:lpstr>Alain Robbe-Grillet &amp; Alain Resnais</vt:lpstr>
      <vt:lpstr>Prezentace aplikace PowerPoint</vt:lpstr>
      <vt:lpstr>Všechna paměť světa (1956)  noc a mlha (1956) hirošima, má láska (1959)</vt:lpstr>
      <vt:lpstr>Hirošima, má láska (1959)</vt:lpstr>
      <vt:lpstr>Prezentace aplikace PowerPoint</vt:lpstr>
      <vt:lpstr>Prezentace aplikace PowerPoint</vt:lpstr>
      <vt:lpstr>Prezentace aplikace PowerPoint</vt:lpstr>
      <vt:lpstr>Prezentace aplikace PowerPoint</vt:lpstr>
      <vt:lpstr>Záasady hnutí nového románu</vt:lpstr>
      <vt:lpstr>Loni v Marienbadu jako série odmítnutí</vt:lpstr>
      <vt:lpstr>Prezentace aplikace PowerPoint</vt:lpstr>
      <vt:lpstr>Možná čtení</vt:lpstr>
      <vt:lpstr>Loni v Marienbadu jako přemlouvání</vt:lpstr>
      <vt:lpstr>Prezentace aplikace PowerPoint</vt:lpstr>
      <vt:lpstr>Kostýmní návrhy Coco Chanel</vt:lpstr>
      <vt:lpstr>Prezentace aplikace PowerPoint</vt:lpstr>
      <vt:lpstr>Prezentace aplikace PowerPoint</vt:lpstr>
      <vt:lpstr>Prezentace aplikace PowerPoint</vt:lpstr>
      <vt:lpstr>Kameraman a scenárista ohrožené profese?</vt:lpstr>
      <vt:lpstr>scenárista</vt:lpstr>
      <vt:lpstr>jean-claude carrière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Francouzská kinematografie od roku 1959 do současnosti</dc:title>
  <dc:creator>Šárka Gmiterková</dc:creator>
  <cp:lastModifiedBy>Šárka Gmiterková</cp:lastModifiedBy>
  <cp:revision>2</cp:revision>
  <dcterms:created xsi:type="dcterms:W3CDTF">2019-03-13T20:12:16Z</dcterms:created>
  <dcterms:modified xsi:type="dcterms:W3CDTF">2019-03-13T20:17:08Z</dcterms:modified>
</cp:coreProperties>
</file>