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5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2/20/19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2/20/19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2/20/19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1C9F4F8-1CA1-4169-A513-5E15F4D9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8193F8-6E5E-654E-8C04-11295016A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accent1"/>
          </a:solidFill>
          <a:ln w="190500" cmpd="thinThick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Francouzská kinematografie od roku 1959 do současnosti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8E91C7-94BA-B74C-A3DC-1AB763CF6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/>
              <a:t>FAV334</a:t>
            </a:r>
            <a:r>
              <a:rPr lang="cs-CZ"/>
              <a:t>		</a:t>
            </a:r>
            <a:r>
              <a:rPr lang="cs-CZ" b="1"/>
              <a:t>21. 2. 2019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Mgr. Šárka </a:t>
            </a:r>
            <a:r>
              <a:rPr lang="cs-CZ" dirty="0" err="1"/>
              <a:t>Gmiterková</a:t>
            </a:r>
            <a:r>
              <a:rPr lang="cs-CZ" dirty="0"/>
              <a:t>, </a:t>
            </a:r>
            <a:r>
              <a:rPr lang="cs-CZ" dirty="0" err="1"/>
              <a:t>Ph</a:t>
            </a:r>
            <a:r>
              <a:rPr lang="cs-CZ" dirty="0"/>
              <a:t>. D. </a:t>
            </a:r>
            <a:endParaRPr lang="cs-CZ"/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899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37D42-BAC0-4A47-8803-B305CD17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 err="1"/>
              <a:t>Skupina</a:t>
            </a:r>
            <a:r>
              <a:rPr lang="en-US" sz="3200" dirty="0"/>
              <a:t> “</a:t>
            </a:r>
            <a:r>
              <a:rPr lang="en-US" sz="3200" dirty="0" err="1"/>
              <a:t>levého</a:t>
            </a:r>
            <a:r>
              <a:rPr lang="en-US" sz="3200" dirty="0"/>
              <a:t> </a:t>
            </a:r>
            <a:r>
              <a:rPr lang="en-US" sz="3200" dirty="0" err="1"/>
              <a:t>břehu</a:t>
            </a:r>
            <a:r>
              <a:rPr lang="en-US" sz="3200" dirty="0"/>
              <a:t>”</a:t>
            </a:r>
            <a:br>
              <a:rPr lang="en-US" sz="3200" dirty="0"/>
            </a:br>
            <a:r>
              <a:rPr lang="en-US" sz="2400" dirty="0"/>
              <a:t>Agnes</a:t>
            </a:r>
            <a:r>
              <a:rPr lang="en-US" sz="3200" dirty="0"/>
              <a:t> </a:t>
            </a:r>
            <a:r>
              <a:rPr lang="en-US" sz="2400" dirty="0" err="1"/>
              <a:t>Varda</a:t>
            </a:r>
            <a:r>
              <a:rPr lang="en-US" sz="2400" dirty="0"/>
              <a:t>, Alain </a:t>
            </a:r>
            <a:r>
              <a:rPr lang="en-US" sz="2400" dirty="0" err="1"/>
              <a:t>Resnais</a:t>
            </a:r>
            <a:r>
              <a:rPr lang="en-US" sz="2400" dirty="0"/>
              <a:t>, Chris Marker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DD4F16-A929-482C-B168-387384254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40555"/>
            <a:ext cx="1091184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C4A220-E978-44DF-B951-44ABBA04D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6112"/>
            <a:ext cx="10579608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osoba, interiér, zeď, žena&#10;&#10;&#10;&#10;Popis se vygeneroval automaticky.">
            <a:extLst>
              <a:ext uri="{FF2B5EF4-FFF2-40B4-BE49-F238E27FC236}">
                <a16:creationId xmlns:a16="http://schemas.microsoft.com/office/drawing/2014/main" id="{A5095AE2-2EDD-E843-8A33-43C33B402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7" r="4" b="4"/>
          <a:stretch/>
        </p:blipFill>
        <p:spPr>
          <a:xfrm>
            <a:off x="970789" y="970704"/>
            <a:ext cx="3305890" cy="2651760"/>
          </a:xfrm>
          <a:prstGeom prst="rect">
            <a:avLst/>
          </a:prstGeom>
        </p:spPr>
      </p:pic>
      <p:pic>
        <p:nvPicPr>
          <p:cNvPr id="6" name="Obrázek 5" descr="Obsah obrázku osoba, muž, exteriér&#10;&#10;&#10;&#10;Popis se vygeneroval automaticky.">
            <a:extLst>
              <a:ext uri="{FF2B5EF4-FFF2-40B4-BE49-F238E27FC236}">
                <a16:creationId xmlns:a16="http://schemas.microsoft.com/office/drawing/2014/main" id="{250873E0-3A04-1B42-973C-2CAAEB4A1D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0" r="-3" b="1531"/>
          <a:stretch/>
        </p:blipFill>
        <p:spPr>
          <a:xfrm>
            <a:off x="4434554" y="970705"/>
            <a:ext cx="3319243" cy="2651760"/>
          </a:xfrm>
          <a:prstGeom prst="rect">
            <a:avLst/>
          </a:prstGeom>
        </p:spPr>
      </p:pic>
      <p:pic>
        <p:nvPicPr>
          <p:cNvPr id="4" name="Obrázek 3" descr="Obsah obrázku osoba, muž, zeď, interiér&#10;&#10;&#10;&#10;Popis se vygeneroval automaticky.">
            <a:extLst>
              <a:ext uri="{FF2B5EF4-FFF2-40B4-BE49-F238E27FC236}">
                <a16:creationId xmlns:a16="http://schemas.microsoft.com/office/drawing/2014/main" id="{FDC7CDD9-D040-7449-A17E-F62AA5D91D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447" r="2" b="23199"/>
          <a:stretch/>
        </p:blipFill>
        <p:spPr>
          <a:xfrm>
            <a:off x="7911673" y="970705"/>
            <a:ext cx="3309539" cy="26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7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9AAD95-D4CC-B547-AEFF-D5B66101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 err="1"/>
              <a:t>Nezařazení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3200" dirty="0"/>
              <a:t>Louis </a:t>
            </a:r>
            <a:r>
              <a:rPr lang="en-US" sz="3200" dirty="0" err="1"/>
              <a:t>Malle</a:t>
            </a:r>
            <a:r>
              <a:rPr lang="en-US" sz="3200" dirty="0"/>
              <a:t>, Jacques demy</a:t>
            </a:r>
          </a:p>
        </p:txBody>
      </p:sp>
      <p:pic>
        <p:nvPicPr>
          <p:cNvPr id="6" name="Obrázek 5" descr="Obsah obrázku osoba, muž, fotka, interiér&#10;&#10;&#10;&#10;Popis se vygeneroval automaticky.">
            <a:extLst>
              <a:ext uri="{FF2B5EF4-FFF2-40B4-BE49-F238E27FC236}">
                <a16:creationId xmlns:a16="http://schemas.microsoft.com/office/drawing/2014/main" id="{7CFA5CDC-B50E-8943-AC5F-BFE91ED90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438" y="587858"/>
            <a:ext cx="2517246" cy="3301307"/>
          </a:xfrm>
          <a:prstGeom prst="rect">
            <a:avLst/>
          </a:prstGeom>
        </p:spPr>
      </p:pic>
      <p:pic>
        <p:nvPicPr>
          <p:cNvPr id="4" name="Obrázek 3" descr="Obsah obrázku muž, osoba, zeď, interiér&#10;&#10;&#10;&#10;Popis se vygeneroval automaticky.">
            <a:extLst>
              <a:ext uri="{FF2B5EF4-FFF2-40B4-BE49-F238E27FC236}">
                <a16:creationId xmlns:a16="http://schemas.microsoft.com/office/drawing/2014/main" id="{243DC4EA-81F3-C645-8C56-FC217B59D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6" y="731116"/>
            <a:ext cx="4297680" cy="301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9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BA5F2E-65F5-2749-9A4C-8F53C66F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Systémová podpora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A53063-76A3-0F4F-9915-35DBB0A41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404040"/>
                </a:solidFill>
              </a:rPr>
              <a:t>v období 1958–1962 celkem 97 debutů</a:t>
            </a:r>
          </a:p>
          <a:p>
            <a:pPr lvl="1"/>
            <a:r>
              <a:rPr lang="cs-CZ" dirty="0">
                <a:solidFill>
                  <a:srgbClr val="404040"/>
                </a:solidFill>
              </a:rPr>
              <a:t>Od roku 1953 zavedena „Prime de </a:t>
            </a:r>
            <a:r>
              <a:rPr lang="cs-CZ" dirty="0" err="1">
                <a:solidFill>
                  <a:srgbClr val="404040"/>
                </a:solidFill>
              </a:rPr>
              <a:t>qualité</a:t>
            </a:r>
            <a:r>
              <a:rPr lang="cs-CZ" dirty="0">
                <a:solidFill>
                  <a:srgbClr val="404040"/>
                </a:solidFill>
              </a:rPr>
              <a:t>“ – finanční podpora krátkometrážní produkci, která se od roku 1956 rozšiřuje i na celovečerní snímky</a:t>
            </a:r>
          </a:p>
          <a:p>
            <a:pPr lvl="1"/>
            <a:r>
              <a:rPr lang="cs-CZ" dirty="0">
                <a:solidFill>
                  <a:srgbClr val="404040"/>
                </a:solidFill>
              </a:rPr>
              <a:t>1959 – vzniká systém „</a:t>
            </a:r>
            <a:r>
              <a:rPr lang="cs-CZ" dirty="0" err="1">
                <a:solidFill>
                  <a:srgbClr val="404040"/>
                </a:solidFill>
              </a:rPr>
              <a:t>Avance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sur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recettes</a:t>
            </a:r>
            <a:r>
              <a:rPr lang="cs-CZ" dirty="0">
                <a:solidFill>
                  <a:srgbClr val="404040"/>
                </a:solidFill>
              </a:rPr>
              <a:t>“ (návratná dotace na produkci) – umožnila vzniknout umělecky ambiciózním nebo náročným filmům, žádat o peníze mohli producenti nebo režiséři, ostatní profese nikoliv &gt;&gt; upevnění svrchované pozice </a:t>
            </a:r>
            <a:r>
              <a:rPr lang="cs-CZ" dirty="0" err="1">
                <a:solidFill>
                  <a:srgbClr val="404040"/>
                </a:solidFill>
              </a:rPr>
              <a:t>auteura</a:t>
            </a:r>
            <a:r>
              <a:rPr lang="cs-CZ" dirty="0">
                <a:solidFill>
                  <a:srgbClr val="404040"/>
                </a:solidFill>
              </a:rPr>
              <a:t> </a:t>
            </a:r>
          </a:p>
          <a:p>
            <a:pPr lvl="1"/>
            <a:endParaRPr lang="cs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2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rázku 10" descr="Obsah obrázku osoba, muž, interiér, zeď&#10;&#10;&#10;&#10;Popis se vygeneroval automaticky.">
            <a:extLst>
              <a:ext uri="{FF2B5EF4-FFF2-40B4-BE49-F238E27FC236}">
                <a16:creationId xmlns:a16="http://schemas.microsoft.com/office/drawing/2014/main" id="{1754491A-246B-9142-AC6E-B7AF801604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2453" r="-2" b="12451"/>
          <a:stretch/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78FFB3E6-FC29-594F-A3CC-7DE69C4F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Francois Truffaut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(1932-1984)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82AFB14-66F5-AC42-8538-808652C66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3941" y="976129"/>
            <a:ext cx="4804931" cy="49198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režisér, scénárista, herec, producent, kritik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rádcem, osobním přítelem a skoro otcovskou figurou mu je André </a:t>
            </a:r>
            <a:r>
              <a:rPr lang="cs-CZ" dirty="0" err="1">
                <a:solidFill>
                  <a:schemeClr val="tx1"/>
                </a:solidFill>
              </a:rPr>
              <a:t>Bazin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produkční společnost </a:t>
            </a:r>
            <a:r>
              <a:rPr lang="cs-CZ" dirty="0" err="1">
                <a:solidFill>
                  <a:schemeClr val="tx1"/>
                </a:solidFill>
              </a:rPr>
              <a:t>Films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Carrosse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natočil 21 filmů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žánrové experimenty (</a:t>
            </a:r>
            <a:r>
              <a:rPr lang="cs-CZ" i="1" dirty="0">
                <a:solidFill>
                  <a:schemeClr val="tx1"/>
                </a:solidFill>
              </a:rPr>
              <a:t>451°Fahrenheita </a:t>
            </a:r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dirty="0" err="1">
                <a:solidFill>
                  <a:schemeClr val="tx1"/>
                </a:solidFill>
              </a:rPr>
              <a:t>scifi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i="1" dirty="0">
                <a:solidFill>
                  <a:schemeClr val="tx1"/>
                </a:solidFill>
              </a:rPr>
              <a:t>Nevěsta byla v černém</a:t>
            </a:r>
            <a:r>
              <a:rPr lang="cs-CZ" dirty="0">
                <a:solidFill>
                  <a:schemeClr val="tx1"/>
                </a:solidFill>
              </a:rPr>
              <a:t> - </a:t>
            </a:r>
            <a:r>
              <a:rPr lang="cs-CZ" dirty="0" err="1">
                <a:solidFill>
                  <a:schemeClr val="tx1"/>
                </a:solidFill>
              </a:rPr>
              <a:t>noir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i="1" dirty="0">
                <a:solidFill>
                  <a:schemeClr val="tx1"/>
                </a:solidFill>
              </a:rPr>
              <a:t>Konečně neděle </a:t>
            </a:r>
            <a:r>
              <a:rPr lang="cs-CZ" dirty="0">
                <a:solidFill>
                  <a:schemeClr val="tx1"/>
                </a:solidFill>
              </a:rPr>
              <a:t>- kriminální komedie, </a:t>
            </a:r>
            <a:r>
              <a:rPr lang="cs-CZ" i="1" dirty="0">
                <a:solidFill>
                  <a:schemeClr val="tx1"/>
                </a:solidFill>
              </a:rPr>
              <a:t>Kapesné</a:t>
            </a:r>
            <a:r>
              <a:rPr lang="cs-CZ" dirty="0">
                <a:solidFill>
                  <a:schemeClr val="tx1"/>
                </a:solidFill>
              </a:rPr>
              <a:t> - dětský film); samostatnou kapitolou je cyklus s  postavou Antoina </a:t>
            </a:r>
            <a:r>
              <a:rPr lang="cs-CZ" dirty="0" err="1">
                <a:solidFill>
                  <a:schemeClr val="tx1"/>
                </a:solidFill>
              </a:rPr>
              <a:t>Doinela</a:t>
            </a:r>
            <a:r>
              <a:rPr lang="cs-CZ" dirty="0">
                <a:solidFill>
                  <a:schemeClr val="tx1"/>
                </a:solidFill>
              </a:rPr>
              <a:t> (Jean-</a:t>
            </a:r>
            <a:r>
              <a:rPr lang="cs-CZ" dirty="0" err="1">
                <a:solidFill>
                  <a:schemeClr val="tx1"/>
                </a:solidFill>
              </a:rPr>
              <a:t>Pierre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Léaud</a:t>
            </a:r>
            <a:r>
              <a:rPr lang="cs-CZ" dirty="0">
                <a:solidFill>
                  <a:schemeClr val="tx1"/>
                </a:solidFill>
              </a:rPr>
              <a:t>), který začal snímkem </a:t>
            </a:r>
            <a:r>
              <a:rPr lang="cs-CZ" i="1" dirty="0">
                <a:solidFill>
                  <a:schemeClr val="tx1"/>
                </a:solidFill>
              </a:rPr>
              <a:t>Nikdo mně nemá rád </a:t>
            </a:r>
            <a:r>
              <a:rPr lang="cs-CZ" dirty="0">
                <a:solidFill>
                  <a:schemeClr val="tx1"/>
                </a:solidFill>
              </a:rPr>
              <a:t>&gt;&gt; celkem 5 snímků v cyklu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81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06A186E-280B-E14C-92FB-2E2B316C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 err="1"/>
              <a:t>Uličníci</a:t>
            </a:r>
            <a:r>
              <a:rPr lang="en-US" sz="2400" dirty="0"/>
              <a:t> (</a:t>
            </a:r>
            <a:r>
              <a:rPr lang="en-US" sz="2400" dirty="0" err="1"/>
              <a:t>francie</a:t>
            </a:r>
            <a:r>
              <a:rPr lang="en-US" sz="2400" dirty="0"/>
              <a:t>, 1957)</a:t>
            </a:r>
          </a:p>
        </p:txBody>
      </p:sp>
      <p:pic>
        <p:nvPicPr>
          <p:cNvPr id="9" name="Zástupný symbol obrázku 8" descr="Obsah obrázku text, kniha&#10;&#10;&#10;&#10;Popis se vygeneroval automaticky.">
            <a:extLst>
              <a:ext uri="{FF2B5EF4-FFF2-40B4-BE49-F238E27FC236}">
                <a16:creationId xmlns:a16="http://schemas.microsoft.com/office/drawing/2014/main" id="{6A1CF0CA-BF90-C048-837B-9A5910F043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876" r="4877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46269EC-31BC-0840-A81D-373412922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5496" y="2640692"/>
            <a:ext cx="6017958" cy="359284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tx1"/>
                </a:solidFill>
              </a:rPr>
              <a:t>Režie</a:t>
            </a:r>
            <a:r>
              <a:rPr lang="en-GB" dirty="0">
                <a:solidFill>
                  <a:schemeClr val="tx1"/>
                </a:solidFill>
              </a:rPr>
              <a:t>: François Truffaut; </a:t>
            </a:r>
            <a:r>
              <a:rPr lang="en-GB" b="1" dirty="0" err="1">
                <a:solidFill>
                  <a:schemeClr val="tx1"/>
                </a:solidFill>
              </a:rPr>
              <a:t>scénář</a:t>
            </a:r>
            <a:r>
              <a:rPr lang="en-GB" dirty="0">
                <a:solidFill>
                  <a:schemeClr val="tx1"/>
                </a:solidFill>
              </a:rPr>
              <a:t>: François Truffaut </a:t>
            </a:r>
            <a:r>
              <a:rPr lang="en-GB" dirty="0" err="1">
                <a:solidFill>
                  <a:schemeClr val="tx1"/>
                </a:solidFill>
              </a:rPr>
              <a:t>podle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novely</a:t>
            </a:r>
            <a:r>
              <a:rPr lang="en-GB" dirty="0">
                <a:solidFill>
                  <a:schemeClr val="tx1"/>
                </a:solidFill>
              </a:rPr>
              <a:t> Maurice </a:t>
            </a:r>
            <a:r>
              <a:rPr lang="en-GB" dirty="0" err="1">
                <a:solidFill>
                  <a:schemeClr val="tx1"/>
                </a:solidFill>
              </a:rPr>
              <a:t>Ponse</a:t>
            </a:r>
            <a:r>
              <a:rPr lang="en-GB" dirty="0">
                <a:solidFill>
                  <a:schemeClr val="tx1"/>
                </a:solidFill>
              </a:rPr>
              <a:t>; </a:t>
            </a:r>
            <a:r>
              <a:rPr lang="en-GB" b="1" dirty="0" err="1">
                <a:solidFill>
                  <a:schemeClr val="tx1"/>
                </a:solidFill>
              </a:rPr>
              <a:t>kamera</a:t>
            </a:r>
            <a:r>
              <a:rPr lang="en-GB" dirty="0">
                <a:solidFill>
                  <a:schemeClr val="tx1"/>
                </a:solidFill>
              </a:rPr>
              <a:t>: Jean </a:t>
            </a:r>
            <a:r>
              <a:rPr lang="en-GB" dirty="0" err="1">
                <a:solidFill>
                  <a:schemeClr val="tx1"/>
                </a:solidFill>
              </a:rPr>
              <a:t>Malige</a:t>
            </a:r>
            <a:r>
              <a:rPr lang="en-GB" dirty="0">
                <a:solidFill>
                  <a:schemeClr val="tx1"/>
                </a:solidFill>
              </a:rPr>
              <a:t>; </a:t>
            </a:r>
            <a:r>
              <a:rPr lang="en-GB" b="1" dirty="0" err="1">
                <a:solidFill>
                  <a:schemeClr val="tx1"/>
                </a:solidFill>
              </a:rPr>
              <a:t>hudba</a:t>
            </a:r>
            <a:r>
              <a:rPr lang="en-GB" dirty="0">
                <a:solidFill>
                  <a:schemeClr val="tx1"/>
                </a:solidFill>
              </a:rPr>
              <a:t>: Maurice Leroux; </a:t>
            </a:r>
            <a:r>
              <a:rPr lang="en-GB" b="1" dirty="0" err="1">
                <a:solidFill>
                  <a:schemeClr val="tx1"/>
                </a:solidFill>
              </a:rPr>
              <a:t>produkce</a:t>
            </a:r>
            <a:r>
              <a:rPr lang="en-GB" b="1" dirty="0">
                <a:solidFill>
                  <a:schemeClr val="tx1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Les Films du </a:t>
            </a:r>
            <a:r>
              <a:rPr lang="en-GB" dirty="0" err="1">
                <a:solidFill>
                  <a:schemeClr val="tx1"/>
                </a:solidFill>
              </a:rPr>
              <a:t>Carrosse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b="1" dirty="0">
                <a:solidFill>
                  <a:schemeClr val="tx1"/>
                </a:solidFill>
              </a:rPr>
              <a:t>V </a:t>
            </a:r>
            <a:r>
              <a:rPr lang="en-GB" b="1" dirty="0" err="1">
                <a:solidFill>
                  <a:schemeClr val="tx1"/>
                </a:solidFill>
              </a:rPr>
              <a:t>hlavních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rolích</a:t>
            </a:r>
            <a:r>
              <a:rPr lang="en-GB" dirty="0">
                <a:solidFill>
                  <a:schemeClr val="tx1"/>
                </a:solidFill>
              </a:rPr>
              <a:t>: Bernadette </a:t>
            </a:r>
            <a:r>
              <a:rPr lang="en-GB" dirty="0" err="1">
                <a:solidFill>
                  <a:schemeClr val="tx1"/>
                </a:solidFill>
              </a:rPr>
              <a:t>Lafont</a:t>
            </a:r>
            <a:r>
              <a:rPr lang="en-GB" dirty="0">
                <a:solidFill>
                  <a:schemeClr val="tx1"/>
                </a:solidFill>
              </a:rPr>
              <a:t> (Bernadette); Gérard Blain (Gérard); </a:t>
            </a:r>
            <a:r>
              <a:rPr lang="en-GB" b="1" dirty="0">
                <a:solidFill>
                  <a:schemeClr val="tx1"/>
                </a:solidFill>
              </a:rPr>
              <a:t>voice-over </a:t>
            </a:r>
            <a:r>
              <a:rPr lang="en-GB" b="1" dirty="0" err="1">
                <a:solidFill>
                  <a:schemeClr val="tx1"/>
                </a:solidFill>
              </a:rPr>
              <a:t>komentář</a:t>
            </a:r>
            <a:r>
              <a:rPr lang="en-GB" dirty="0">
                <a:solidFill>
                  <a:schemeClr val="tx1"/>
                </a:solidFill>
              </a:rPr>
              <a:t>: Michel François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předjímá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typické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rysy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další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Truffautovy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tvorby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tvůrčí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postupy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nové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vlny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natáčení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lokacích</a:t>
            </a:r>
            <a:r>
              <a:rPr lang="en-US" dirty="0">
                <a:solidFill>
                  <a:schemeClr val="tx1"/>
                </a:solidFill>
              </a:rPr>
              <a:t> (Nimes)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dlouhé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jízdy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fascinace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ženskou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postavou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cinefilní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odkazy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filmy Jeana </a:t>
            </a:r>
            <a:r>
              <a:rPr lang="en-US" dirty="0" err="1">
                <a:solidFill>
                  <a:schemeClr val="tx1"/>
                </a:solidFill>
              </a:rPr>
              <a:t>Viga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bří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Lumiérů</a:t>
            </a:r>
            <a:r>
              <a:rPr lang="en-US" dirty="0">
                <a:solidFill>
                  <a:schemeClr val="tx1"/>
                </a:solidFill>
              </a:rPr>
              <a:t>, Roberta </a:t>
            </a:r>
            <a:r>
              <a:rPr lang="en-US" dirty="0" err="1">
                <a:solidFill>
                  <a:schemeClr val="tx1"/>
                </a:solidFill>
              </a:rPr>
              <a:t>Rosselliniho</a:t>
            </a:r>
            <a:r>
              <a:rPr lang="en-US" dirty="0">
                <a:solidFill>
                  <a:schemeClr val="tx1"/>
                </a:solidFill>
              </a:rPr>
              <a:t>, Jeana </a:t>
            </a:r>
            <a:r>
              <a:rPr lang="en-US" dirty="0" err="1">
                <a:solidFill>
                  <a:schemeClr val="tx1"/>
                </a:solidFill>
              </a:rPr>
              <a:t>Delannoye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- v </a:t>
            </a:r>
            <a:r>
              <a:rPr lang="en-US" dirty="0" err="1">
                <a:solidFill>
                  <a:schemeClr val="tx1"/>
                </a:solidFill>
              </a:rPr>
              <a:t>hlavních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rolí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neherečka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skupina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dětí</a:t>
            </a:r>
            <a:r>
              <a:rPr lang="en-US" dirty="0">
                <a:solidFill>
                  <a:schemeClr val="tx1"/>
                </a:solidFill>
              </a:rPr>
              <a:t> &gt;&gt; </a:t>
            </a:r>
            <a:r>
              <a:rPr lang="en-US" dirty="0" err="1">
                <a:solidFill>
                  <a:schemeClr val="tx1"/>
                </a:solidFill>
              </a:rPr>
              <a:t>dospělý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svět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očima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dětí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7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noviny, osoba, budova, text&#10;&#10;&#10;&#10;Popis se vygeneroval automaticky.">
            <a:extLst>
              <a:ext uri="{FF2B5EF4-FFF2-40B4-BE49-F238E27FC236}">
                <a16:creationId xmlns:a16="http://schemas.microsoft.com/office/drawing/2014/main" id="{BD4709B7-FF98-AF4D-BB78-2E9FC5072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51025"/>
            <a:ext cx="3278292" cy="2409544"/>
          </a:xfrm>
          <a:prstGeom prst="rect">
            <a:avLst/>
          </a:prstGeom>
        </p:spPr>
      </p:pic>
      <p:pic>
        <p:nvPicPr>
          <p:cNvPr id="14" name="Obrázek 13" descr="Obsah obrázku exteriér, budova&#10;&#10;&#10;&#10;Popis se vygeneroval automaticky.">
            <a:extLst>
              <a:ext uri="{FF2B5EF4-FFF2-40B4-BE49-F238E27FC236}">
                <a16:creationId xmlns:a16="http://schemas.microsoft.com/office/drawing/2014/main" id="{09007382-FDB9-9F4D-943C-B10E781F8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493" y="2039209"/>
            <a:ext cx="3743538" cy="2779576"/>
          </a:xfrm>
          <a:prstGeom prst="rect">
            <a:avLst/>
          </a:prstGeom>
        </p:spPr>
      </p:pic>
      <p:pic>
        <p:nvPicPr>
          <p:cNvPr id="12" name="Obrázek 11" descr="Obsah obrázku osoba, muž, exteriér&#10;&#10;&#10;&#10;Popis se vygeneroval automaticky.">
            <a:extLst>
              <a:ext uri="{FF2B5EF4-FFF2-40B4-BE49-F238E27FC236}">
                <a16:creationId xmlns:a16="http://schemas.microsoft.com/office/drawing/2014/main" id="{B218B9D3-E55C-BE41-8637-E199674A8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764" y="761132"/>
            <a:ext cx="3239769" cy="2389329"/>
          </a:xfrm>
          <a:prstGeom prst="rect">
            <a:avLst/>
          </a:prstGeom>
        </p:spPr>
      </p:pic>
      <p:pic>
        <p:nvPicPr>
          <p:cNvPr id="8" name="Obrázek 7" descr="Obsah obrázku strom, exteriér, osoba, muž&#10;&#10;&#10;&#10;Popis se vygeneroval automaticky.">
            <a:extLst>
              <a:ext uri="{FF2B5EF4-FFF2-40B4-BE49-F238E27FC236}">
                <a16:creationId xmlns:a16="http://schemas.microsoft.com/office/drawing/2014/main" id="{15A02D07-D86E-6E49-8C9F-1467A6F11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" y="3697423"/>
            <a:ext cx="3278292" cy="2409544"/>
          </a:xfrm>
          <a:prstGeom prst="rect">
            <a:avLst/>
          </a:prstGeom>
        </p:spPr>
      </p:pic>
      <p:pic>
        <p:nvPicPr>
          <p:cNvPr id="6" name="Obrázek 5" descr="Obsah obrázku osoba, muž, čelenka, čepice&#10;&#10;&#10;&#10;Popis se vygeneroval automaticky.">
            <a:extLst>
              <a:ext uri="{FF2B5EF4-FFF2-40B4-BE49-F238E27FC236}">
                <a16:creationId xmlns:a16="http://schemas.microsoft.com/office/drawing/2014/main" id="{88892D18-0466-E648-A03C-A395BAEFC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8763" y="3717194"/>
            <a:ext cx="3239769" cy="23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18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C327F-71F3-D942-881C-C0A192D4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sz="2000" dirty="0" err="1"/>
              <a:t>Nikdo</a:t>
            </a:r>
            <a:r>
              <a:rPr lang="en-US" sz="2000" dirty="0"/>
              <a:t> </a:t>
            </a:r>
            <a:r>
              <a:rPr lang="en-US" sz="2000" dirty="0" err="1"/>
              <a:t>mne</a:t>
            </a:r>
            <a:r>
              <a:rPr lang="en-US" sz="2000" dirty="0"/>
              <a:t> </a:t>
            </a:r>
            <a:r>
              <a:rPr lang="en-US" sz="2000" dirty="0" err="1"/>
              <a:t>nemá</a:t>
            </a:r>
            <a:r>
              <a:rPr lang="en-US" sz="2000" dirty="0"/>
              <a:t> </a:t>
            </a:r>
            <a:r>
              <a:rPr lang="en-US" sz="2000" dirty="0" err="1"/>
              <a:t>rád</a:t>
            </a:r>
            <a:r>
              <a:rPr lang="en-US" sz="2000" dirty="0"/>
              <a:t> (Francie 1959)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F0D7F8-04FC-3745-B56F-0D3E938FC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2640691"/>
            <a:ext cx="3629024" cy="380297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b="1" dirty="0" err="1">
                <a:solidFill>
                  <a:schemeClr val="tx1"/>
                </a:solidFill>
              </a:rPr>
              <a:t>Režie</a:t>
            </a:r>
            <a:r>
              <a:rPr lang="en-GB" dirty="0">
                <a:solidFill>
                  <a:schemeClr val="tx1"/>
                </a:solidFill>
              </a:rPr>
              <a:t>: François Truffaut; </a:t>
            </a:r>
            <a:r>
              <a:rPr lang="en-GB" dirty="0" err="1">
                <a:solidFill>
                  <a:schemeClr val="tx1"/>
                </a:solidFill>
              </a:rPr>
              <a:t>Produkce</a:t>
            </a:r>
            <a:r>
              <a:rPr lang="en-GB" dirty="0">
                <a:solidFill>
                  <a:schemeClr val="tx1"/>
                </a:solidFill>
              </a:rPr>
              <a:t>: Les Films du </a:t>
            </a:r>
            <a:r>
              <a:rPr lang="en-GB" dirty="0" err="1">
                <a:solidFill>
                  <a:schemeClr val="tx1"/>
                </a:solidFill>
              </a:rPr>
              <a:t>Carrosse</a:t>
            </a:r>
            <a:r>
              <a:rPr lang="en-GB" dirty="0">
                <a:solidFill>
                  <a:schemeClr val="tx1"/>
                </a:solidFill>
              </a:rPr>
              <a:t> / </a:t>
            </a:r>
            <a:r>
              <a:rPr lang="en-GB" dirty="0" err="1">
                <a:solidFill>
                  <a:schemeClr val="tx1"/>
                </a:solidFill>
              </a:rPr>
              <a:t>Sédif</a:t>
            </a:r>
            <a:r>
              <a:rPr lang="en-GB" dirty="0">
                <a:solidFill>
                  <a:schemeClr val="tx1"/>
                </a:solidFill>
              </a:rPr>
              <a:t> Productions; </a:t>
            </a:r>
            <a:r>
              <a:rPr lang="en-GB" dirty="0" err="1">
                <a:solidFill>
                  <a:schemeClr val="tx1"/>
                </a:solidFill>
              </a:rPr>
              <a:t>Scénář</a:t>
            </a:r>
            <a:r>
              <a:rPr lang="en-GB" dirty="0">
                <a:solidFill>
                  <a:schemeClr val="tx1"/>
                </a:solidFill>
              </a:rPr>
              <a:t>: François Truffaut and Marcel </a:t>
            </a:r>
            <a:r>
              <a:rPr lang="en-GB" dirty="0" err="1">
                <a:solidFill>
                  <a:schemeClr val="tx1"/>
                </a:solidFill>
              </a:rPr>
              <a:t>Moussy</a:t>
            </a:r>
            <a:r>
              <a:rPr lang="en-GB" dirty="0">
                <a:solidFill>
                  <a:schemeClr val="tx1"/>
                </a:solidFill>
              </a:rPr>
              <a:t>; </a:t>
            </a:r>
            <a:r>
              <a:rPr lang="en-GB" dirty="0" err="1">
                <a:solidFill>
                  <a:schemeClr val="tx1"/>
                </a:solidFill>
              </a:rPr>
              <a:t>kamera</a:t>
            </a:r>
            <a:r>
              <a:rPr lang="en-GB" dirty="0">
                <a:solidFill>
                  <a:schemeClr val="tx1"/>
                </a:solidFill>
              </a:rPr>
              <a:t>: Henri </a:t>
            </a:r>
            <a:r>
              <a:rPr lang="en-GB" dirty="0" err="1">
                <a:solidFill>
                  <a:schemeClr val="tx1"/>
                </a:solidFill>
              </a:rPr>
              <a:t>Decae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GB" dirty="0" err="1">
                <a:solidFill>
                  <a:schemeClr val="tx1"/>
                </a:solidFill>
              </a:rPr>
              <a:t>Hudba</a:t>
            </a:r>
            <a:r>
              <a:rPr lang="en-GB" dirty="0">
                <a:solidFill>
                  <a:schemeClr val="tx1"/>
                </a:solidFill>
              </a:rPr>
              <a:t>: Jean Constantin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GB" b="1" dirty="0" err="1">
                <a:solidFill>
                  <a:schemeClr val="tx1"/>
                </a:solidFill>
              </a:rPr>
              <a:t>Hlavní</a:t>
            </a:r>
            <a:r>
              <a:rPr lang="en-GB" b="1" dirty="0">
                <a:solidFill>
                  <a:schemeClr val="tx1"/>
                </a:solidFill>
              </a:rPr>
              <a:t> role</a:t>
            </a:r>
            <a:r>
              <a:rPr lang="en-GB" dirty="0">
                <a:solidFill>
                  <a:schemeClr val="tx1"/>
                </a:solidFill>
              </a:rPr>
              <a:t>: Jean-Pierre </a:t>
            </a:r>
            <a:r>
              <a:rPr lang="en-GB" dirty="0" err="1">
                <a:solidFill>
                  <a:schemeClr val="tx1"/>
                </a:solidFill>
              </a:rPr>
              <a:t>Léaud</a:t>
            </a:r>
            <a:r>
              <a:rPr lang="en-GB" dirty="0">
                <a:solidFill>
                  <a:schemeClr val="tx1"/>
                </a:solidFill>
              </a:rPr>
              <a:t> (Antoine </a:t>
            </a:r>
            <a:r>
              <a:rPr lang="en-GB" dirty="0" err="1">
                <a:solidFill>
                  <a:schemeClr val="tx1"/>
                </a:solidFill>
              </a:rPr>
              <a:t>Doinel</a:t>
            </a:r>
            <a:r>
              <a:rPr lang="en-GB" dirty="0">
                <a:solidFill>
                  <a:schemeClr val="tx1"/>
                </a:solidFill>
              </a:rPr>
              <a:t>); Claire Maurier (</a:t>
            </a:r>
            <a:r>
              <a:rPr lang="en-GB" dirty="0" err="1">
                <a:solidFill>
                  <a:schemeClr val="tx1"/>
                </a:solidFill>
              </a:rPr>
              <a:t>Antoinova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matka</a:t>
            </a:r>
            <a:r>
              <a:rPr lang="en-GB" dirty="0">
                <a:solidFill>
                  <a:schemeClr val="tx1"/>
                </a:solidFill>
              </a:rPr>
              <a:t>); Albert Rémy (</a:t>
            </a:r>
            <a:r>
              <a:rPr lang="en-GB" dirty="0" err="1">
                <a:solidFill>
                  <a:schemeClr val="tx1"/>
                </a:solidFill>
              </a:rPr>
              <a:t>Antoinův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otec</a:t>
            </a:r>
            <a:r>
              <a:rPr lang="en-GB" dirty="0">
                <a:solidFill>
                  <a:schemeClr val="tx1"/>
                </a:solidFill>
              </a:rPr>
              <a:t>); Patrick </a:t>
            </a:r>
            <a:r>
              <a:rPr lang="en-GB" dirty="0" err="1">
                <a:solidFill>
                  <a:schemeClr val="tx1"/>
                </a:solidFill>
              </a:rPr>
              <a:t>Auffray</a:t>
            </a:r>
            <a:r>
              <a:rPr lang="en-GB" dirty="0">
                <a:solidFill>
                  <a:schemeClr val="tx1"/>
                </a:solidFill>
              </a:rPr>
              <a:t> (René); Guy </a:t>
            </a:r>
            <a:r>
              <a:rPr lang="en-GB" dirty="0" err="1">
                <a:solidFill>
                  <a:schemeClr val="tx1"/>
                </a:solidFill>
              </a:rPr>
              <a:t>Decomble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učitel</a:t>
            </a:r>
            <a:r>
              <a:rPr lang="en-GB" dirty="0">
                <a:solidFill>
                  <a:schemeClr val="tx1"/>
                </a:solidFill>
              </a:rPr>
              <a:t>); Georges </a:t>
            </a:r>
            <a:r>
              <a:rPr lang="en-GB" dirty="0" err="1">
                <a:solidFill>
                  <a:schemeClr val="tx1"/>
                </a:solidFill>
              </a:rPr>
              <a:t>Flamant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Reného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otec</a:t>
            </a:r>
            <a:r>
              <a:rPr lang="en-GB" dirty="0">
                <a:solidFill>
                  <a:schemeClr val="tx1"/>
                </a:solidFill>
              </a:rPr>
              <a:t>); Jeanne Moreau and Jean-Claude </a:t>
            </a:r>
            <a:r>
              <a:rPr lang="en-GB" dirty="0" err="1">
                <a:solidFill>
                  <a:schemeClr val="tx1"/>
                </a:solidFill>
              </a:rPr>
              <a:t>Brialy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pár</a:t>
            </a:r>
            <a:r>
              <a:rPr lang="en-GB" dirty="0">
                <a:solidFill>
                  <a:schemeClr val="tx1"/>
                </a:solidFill>
              </a:rPr>
              <a:t> se </a:t>
            </a:r>
            <a:r>
              <a:rPr lang="en-GB" dirty="0" err="1">
                <a:solidFill>
                  <a:schemeClr val="tx1"/>
                </a:solidFill>
              </a:rPr>
              <a:t>psem</a:t>
            </a:r>
            <a:r>
              <a:rPr lang="en-GB" dirty="0">
                <a:solidFill>
                  <a:schemeClr val="tx1"/>
                </a:solidFill>
              </a:rPr>
              <a:t>); Jacques Demy (</a:t>
            </a:r>
            <a:r>
              <a:rPr lang="en-GB" dirty="0" err="1">
                <a:solidFill>
                  <a:schemeClr val="tx1"/>
                </a:solidFill>
              </a:rPr>
              <a:t>policista</a:t>
            </a:r>
            <a:r>
              <a:rPr lang="en-GB" dirty="0">
                <a:solidFill>
                  <a:schemeClr val="tx1"/>
                </a:solidFill>
              </a:rPr>
              <a:t>); François Truffaut (</a:t>
            </a:r>
            <a:r>
              <a:rPr lang="en-GB" dirty="0" err="1">
                <a:solidFill>
                  <a:schemeClr val="tx1"/>
                </a:solidFill>
              </a:rPr>
              <a:t>muž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točně</a:t>
            </a:r>
            <a:r>
              <a:rPr lang="en-GB" dirty="0">
                <a:solidFill>
                  <a:schemeClr val="tx1"/>
                </a:solidFill>
              </a:rPr>
              <a:t>).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 </a:t>
            </a:r>
            <a:endParaRPr lang="cs-CZ" dirty="0">
              <a:solidFill>
                <a:schemeClr val="tx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Zástupný symbol obrázku 5" descr="Obsah obrázku plot, interiér, budova, hledání&#10;&#10;&#10;&#10;Popis se vygeneroval automaticky.">
            <a:extLst>
              <a:ext uri="{FF2B5EF4-FFF2-40B4-BE49-F238E27FC236}">
                <a16:creationId xmlns:a16="http://schemas.microsoft.com/office/drawing/2014/main" id="{DD5D7C67-3C75-474E-A83F-9253084FEE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97" r="12976" b="2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6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BBF400-A82F-A74D-9DD0-D7D86732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/>
              <a:t>Nikdo mne nemá rád: úspěch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91C48-A4DE-6440-8F17-20617A17B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404040"/>
                </a:solidFill>
              </a:rPr>
              <a:t>Není první film nové vlny:</a:t>
            </a:r>
          </a:p>
          <a:p>
            <a:pPr lvl="1"/>
            <a:r>
              <a:rPr lang="en-US" altLang="cs-CZ" i="1">
                <a:solidFill>
                  <a:srgbClr val="404040"/>
                </a:solidFill>
              </a:rPr>
              <a:t>La Pointe Courte </a:t>
            </a:r>
            <a:r>
              <a:rPr lang="en-US" altLang="cs-CZ">
                <a:solidFill>
                  <a:srgbClr val="404040"/>
                </a:solidFill>
              </a:rPr>
              <a:t>(Agnès Varda, 1954)</a:t>
            </a:r>
          </a:p>
          <a:p>
            <a:pPr lvl="1"/>
            <a:r>
              <a:rPr lang="en-US" altLang="cs-CZ" i="1">
                <a:solidFill>
                  <a:srgbClr val="404040"/>
                </a:solidFill>
              </a:rPr>
              <a:t>Le Beau Serge </a:t>
            </a:r>
            <a:r>
              <a:rPr lang="en-US" altLang="cs-CZ">
                <a:solidFill>
                  <a:srgbClr val="404040"/>
                </a:solidFill>
              </a:rPr>
              <a:t>(Claude Chabrol</a:t>
            </a:r>
            <a:r>
              <a:rPr lang="en-US" altLang="cs-CZ" i="1">
                <a:solidFill>
                  <a:srgbClr val="404040"/>
                </a:solidFill>
              </a:rPr>
              <a:t>, </a:t>
            </a:r>
            <a:r>
              <a:rPr lang="en-US" altLang="cs-CZ">
                <a:solidFill>
                  <a:srgbClr val="404040"/>
                </a:solidFill>
              </a:rPr>
              <a:t>únor 1959)</a:t>
            </a:r>
          </a:p>
          <a:p>
            <a:r>
              <a:rPr lang="en-US" altLang="cs-CZ">
                <a:solidFill>
                  <a:srgbClr val="404040"/>
                </a:solidFill>
              </a:rPr>
              <a:t>Obrovský divácký hit a renomé u kritiky</a:t>
            </a:r>
          </a:p>
          <a:p>
            <a:pPr lvl="1"/>
            <a:r>
              <a:rPr lang="en-US" altLang="cs-CZ">
                <a:solidFill>
                  <a:srgbClr val="404040"/>
                </a:solidFill>
              </a:rPr>
              <a:t>Festival v Cannes v květnu 1959 - Truffaut &amp; L</a:t>
            </a:r>
            <a:r>
              <a:rPr lang="en-US" altLang="ja-JP">
                <a:solidFill>
                  <a:srgbClr val="404040"/>
                </a:solidFill>
              </a:rPr>
              <a:t>éaud</a:t>
            </a:r>
          </a:p>
          <a:p>
            <a:pPr lvl="1"/>
            <a:r>
              <a:rPr lang="en-US" altLang="cs-CZ">
                <a:solidFill>
                  <a:srgbClr val="404040"/>
                </a:solidFill>
              </a:rPr>
              <a:t>Premiéra 3.6. 1959 v Paříži &gt;&gt; celkem 3.6 milionů diváků   (č. 11v žebříčku nejnavštěvovanějších filmů)</a:t>
            </a:r>
          </a:p>
          <a:p>
            <a:pPr lvl="1"/>
            <a:r>
              <a:rPr lang="en-US" altLang="cs-CZ">
                <a:solidFill>
                  <a:srgbClr val="404040"/>
                </a:solidFill>
              </a:rPr>
              <a:t>Cena filmové kritiky v New Yorku 1959</a:t>
            </a:r>
            <a:endParaRPr lang="cs-CZ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53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23D31-FE51-2847-8E68-F5787EFE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tx1"/>
                </a:solidFill>
              </a:rPr>
              <a:t>Realistický film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87FE2C-4EAB-2945-9176-330187720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Kritika film hodnotí jako realistický a autentický</a:t>
            </a:r>
          </a:p>
          <a:p>
            <a:r>
              <a:rPr lang="cs-CZ">
                <a:solidFill>
                  <a:schemeClr val="bg1"/>
                </a:solidFill>
              </a:rPr>
              <a:t>„Nikdo mne nemá rád obsahuje značnou dávku autenticity a pravdivosti, které nemohou jinak než diváka dojmout.“</a:t>
            </a:r>
            <a:r>
              <a:rPr lang="en-GB" altLang="ja-JP">
                <a:solidFill>
                  <a:schemeClr val="bg1"/>
                </a:solidFill>
              </a:rPr>
              <a:t>(Fereydoun Hoveyda, </a:t>
            </a:r>
            <a:r>
              <a:rPr lang="en-GB" altLang="ja-JP" i="1">
                <a:solidFill>
                  <a:schemeClr val="bg1"/>
                </a:solidFill>
              </a:rPr>
              <a:t>Cahiers du cinéma</a:t>
            </a:r>
            <a:r>
              <a:rPr lang="en-GB" altLang="ja-JP">
                <a:solidFill>
                  <a:schemeClr val="bg1"/>
                </a:solidFill>
              </a:rPr>
              <a:t>, červenec 1959)</a:t>
            </a:r>
            <a:endParaRPr lang="cs-CZ">
              <a:solidFill>
                <a:schemeClr val="bg1"/>
              </a:solidFill>
            </a:endParaRPr>
          </a:p>
          <a:p>
            <a:r>
              <a:rPr lang="cs-CZ">
                <a:solidFill>
                  <a:schemeClr val="bg1"/>
                </a:solidFill>
              </a:rPr>
              <a:t>Film věnován památce André Bazina &gt;&gt; právě jeho koncepce filmového realismu, spolu s etnografickými filmy Jeana Rouche, rozplýváním hranic mezi dokumentem a hranou tvorbou spolu s novými technologickými možnostmi tvoří podhoubí realistických inklinací rané nové vlny</a:t>
            </a:r>
          </a:p>
          <a:p>
            <a:r>
              <a:rPr lang="cs-CZ">
                <a:solidFill>
                  <a:schemeClr val="bg1"/>
                </a:solidFill>
              </a:rPr>
              <a:t>Realismus v </a:t>
            </a:r>
            <a:r>
              <a:rPr lang="cs-CZ" i="1">
                <a:solidFill>
                  <a:schemeClr val="bg1"/>
                </a:solidFill>
              </a:rPr>
              <a:t>Nikdo mne nemá rád </a:t>
            </a:r>
            <a:r>
              <a:rPr lang="cs-CZ">
                <a:solidFill>
                  <a:schemeClr val="bg1"/>
                </a:solidFill>
              </a:rPr>
              <a:t>díky:</a:t>
            </a:r>
          </a:p>
          <a:p>
            <a:pPr lvl="1"/>
            <a:r>
              <a:rPr lang="cs-CZ">
                <a:solidFill>
                  <a:schemeClr val="bg1"/>
                </a:solidFill>
              </a:rPr>
              <a:t>Sociální observace (prostředí, postavy) + vyváženo lyrismem</a:t>
            </a:r>
          </a:p>
          <a:p>
            <a:pPr lvl="1"/>
            <a:r>
              <a:rPr lang="cs-CZ">
                <a:solidFill>
                  <a:schemeClr val="bg1"/>
                </a:solidFill>
              </a:rPr>
              <a:t>Styl (mizancéna) &gt;&gt; estetika spontaneity</a:t>
            </a:r>
          </a:p>
          <a:p>
            <a:pPr lvl="1"/>
            <a:r>
              <a:rPr lang="cs-CZ">
                <a:solidFill>
                  <a:schemeClr val="bg1"/>
                </a:solidFill>
              </a:rPr>
              <a:t>Autobiografičnost – vyprávění o vlastním osudu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06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D7F74D-7901-4C40-A801-363007F5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Estetika spontaneity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8E2B9C-81C3-D24E-8906-D514AA05F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914400" lvl="1" indent="-457200"/>
            <a:r>
              <a:rPr lang="en-US" altLang="cs-CZ">
                <a:solidFill>
                  <a:srgbClr val="404040"/>
                </a:solidFill>
              </a:rPr>
              <a:t>Původní scénář nebo velmi osobní vztah k natáčené látce</a:t>
            </a:r>
          </a:p>
          <a:p>
            <a:pPr marL="914400" lvl="1" indent="-457200"/>
            <a:r>
              <a:rPr lang="en-US" altLang="cs-CZ">
                <a:solidFill>
                  <a:srgbClr val="404040"/>
                </a:solidFill>
              </a:rPr>
              <a:t>Rozvolněné narativy</a:t>
            </a:r>
          </a:p>
          <a:p>
            <a:pPr marL="914400" lvl="1" indent="-457200"/>
            <a:r>
              <a:rPr lang="en-US" altLang="cs-CZ">
                <a:solidFill>
                  <a:srgbClr val="404040"/>
                </a:solidFill>
              </a:rPr>
              <a:t>Levné vybavení a malý štáb</a:t>
            </a:r>
          </a:p>
          <a:p>
            <a:pPr marL="914400" lvl="1" indent="-457200"/>
            <a:r>
              <a:rPr lang="en-US" altLang="cs-CZ">
                <a:solidFill>
                  <a:srgbClr val="404040"/>
                </a:solidFill>
              </a:rPr>
              <a:t>Natáčení na lokacích</a:t>
            </a:r>
          </a:p>
          <a:p>
            <a:pPr marL="914400" lvl="1" indent="-457200"/>
            <a:r>
              <a:rPr lang="en-US" altLang="cs-CZ">
                <a:solidFill>
                  <a:srgbClr val="404040"/>
                </a:solidFill>
              </a:rPr>
              <a:t>Absence hvězdného obsazení / režiséři nové vlny vytvářejí vlastní hvězdy / sami fungují jako stars</a:t>
            </a:r>
          </a:p>
          <a:p>
            <a:pPr marL="914400" lvl="1" indent="-457200"/>
            <a:r>
              <a:rPr lang="en-US" altLang="cs-CZ">
                <a:solidFill>
                  <a:srgbClr val="404040"/>
                </a:solidFill>
              </a:rPr>
              <a:t>Hovorová francouzština</a:t>
            </a:r>
          </a:p>
          <a:p>
            <a:pPr marL="914400" lvl="1" indent="-457200"/>
            <a:r>
              <a:rPr lang="en-US" altLang="cs-CZ">
                <a:solidFill>
                  <a:srgbClr val="404040"/>
                </a:solidFill>
              </a:rPr>
              <a:t>Hravost</a:t>
            </a:r>
          </a:p>
          <a:p>
            <a:pPr lvl="1" indent="0">
              <a:buNone/>
            </a:pPr>
            <a:endParaRPr lang="en-US" altLang="cs-CZ">
              <a:solidFill>
                <a:srgbClr val="404040"/>
              </a:solidFill>
            </a:endParaRPr>
          </a:p>
          <a:p>
            <a:endParaRPr lang="cs-CZ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0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2CBB0E-3BD1-794B-AD71-B05F214F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2300">
                <a:solidFill>
                  <a:srgbClr val="FFFFFF"/>
                </a:solidFill>
              </a:rPr>
              <a:t>Organizace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2262DC-60FD-9E41-A63F-D6756191C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 lnSpcReduction="10000"/>
          </a:bodyPr>
          <a:lstStyle/>
          <a:p>
            <a:r>
              <a:rPr lang="cs-CZ" sz="1700" dirty="0"/>
              <a:t>FAV334 – přednáška + </a:t>
            </a:r>
            <a:r>
              <a:rPr lang="cs-CZ" sz="1700" dirty="0" err="1"/>
              <a:t>videotime</a:t>
            </a:r>
            <a:r>
              <a:rPr lang="cs-CZ" sz="1700" dirty="0"/>
              <a:t>, čtvrtky od 9:00 cca do 12:00 (rozvrhové okno do 13:40)</a:t>
            </a:r>
          </a:p>
          <a:p>
            <a:r>
              <a:rPr lang="cs-CZ" sz="1700" dirty="0"/>
              <a:t>Projekce </a:t>
            </a:r>
            <a:r>
              <a:rPr lang="cs-CZ" sz="1700" dirty="0" err="1"/>
              <a:t>Scala</a:t>
            </a:r>
            <a:r>
              <a:rPr lang="cs-CZ" sz="1700" dirty="0"/>
              <a:t> od 9:00 do cca 11:00 </a:t>
            </a:r>
          </a:p>
          <a:p>
            <a:pPr lvl="2"/>
            <a:r>
              <a:rPr lang="cs-CZ" sz="1700" dirty="0"/>
              <a:t>Dva dvojprogramy – úterý 12. 3 </a:t>
            </a:r>
            <a:r>
              <a:rPr lang="cs-CZ" sz="1700" b="1" dirty="0"/>
              <a:t>již v 8:00!! </a:t>
            </a:r>
            <a:r>
              <a:rPr lang="cs-CZ" sz="1700" dirty="0"/>
              <a:t>(dva filmy </a:t>
            </a:r>
            <a:r>
              <a:rPr lang="cs-CZ" sz="1700" dirty="0" err="1"/>
              <a:t>Agnes</a:t>
            </a:r>
            <a:r>
              <a:rPr lang="cs-CZ" sz="1700" dirty="0"/>
              <a:t> Vardové) a v úterý 9. 4. standardně od 9:00 (dva filmy Jacquesa </a:t>
            </a:r>
            <a:r>
              <a:rPr lang="cs-CZ" sz="1700" dirty="0" err="1"/>
              <a:t>Demyho</a:t>
            </a:r>
            <a:r>
              <a:rPr lang="cs-CZ" sz="1700" dirty="0"/>
              <a:t>)</a:t>
            </a:r>
            <a:endParaRPr lang="cs-CZ" sz="1700" b="1" dirty="0"/>
          </a:p>
          <a:p>
            <a:r>
              <a:rPr lang="cs-CZ" sz="1700" dirty="0"/>
              <a:t>Absolvování předmětu formou testu (jeden finální, žádné průběžné)</a:t>
            </a:r>
          </a:p>
          <a:p>
            <a:r>
              <a:rPr lang="cs-CZ" sz="1700" dirty="0"/>
              <a:t>Předmět velmi vhodně doplňuje dějiny světové kinematografie po roce 1945 a vývoj filmové teorie po roce 1945</a:t>
            </a:r>
          </a:p>
          <a:p>
            <a:r>
              <a:rPr lang="cs-CZ" sz="1700" dirty="0"/>
              <a:t>V PS 2019 proběhne kurz zahraničního hosta, Prof. </a:t>
            </a:r>
            <a:r>
              <a:rPr lang="cs-CZ" sz="1700" dirty="0" err="1"/>
              <a:t>Phila</a:t>
            </a:r>
            <a:r>
              <a:rPr lang="cs-CZ" sz="1700" dirty="0"/>
              <a:t> </a:t>
            </a:r>
            <a:r>
              <a:rPr lang="cs-CZ" sz="1700" dirty="0" err="1"/>
              <a:t>Powrieho</a:t>
            </a:r>
            <a:r>
              <a:rPr lang="cs-CZ" sz="1700" dirty="0"/>
              <a:t>, autora monografie </a:t>
            </a:r>
            <a:r>
              <a:rPr lang="cs-CZ" sz="1700" i="1" dirty="0"/>
              <a:t>Music in </a:t>
            </a:r>
            <a:r>
              <a:rPr lang="cs-CZ" sz="1700" i="1" dirty="0" err="1"/>
              <a:t>French</a:t>
            </a:r>
            <a:r>
              <a:rPr lang="cs-CZ" sz="1700" i="1" dirty="0"/>
              <a:t> </a:t>
            </a:r>
            <a:r>
              <a:rPr lang="cs-CZ" sz="1700" i="1" dirty="0" err="1"/>
              <a:t>Cinema</a:t>
            </a:r>
            <a:endParaRPr lang="cs-CZ" sz="1700" i="1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569841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6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eaud.jpg">
            <a:extLst>
              <a:ext uri="{FF2B5EF4-FFF2-40B4-BE49-F238E27FC236}">
                <a16:creationId xmlns:a16="http://schemas.microsoft.com/office/drawing/2014/main" id="{CDD081C8-22A5-E649-9239-53B6137F1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07" y="643467"/>
            <a:ext cx="1807226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15cb6e5f1783f19b7178ea38e2f6b14e.jpg">
            <a:extLst>
              <a:ext uri="{FF2B5EF4-FFF2-40B4-BE49-F238E27FC236}">
                <a16:creationId xmlns:a16="http://schemas.microsoft.com/office/drawing/2014/main" id="{8C23C5E8-DADB-6E48-874C-2759E28E6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41" y="650497"/>
            <a:ext cx="185357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_amour_en_fuite_tg.jpg">
            <a:extLst>
              <a:ext uri="{FF2B5EF4-FFF2-40B4-BE49-F238E27FC236}">
                <a16:creationId xmlns:a16="http://schemas.microsoft.com/office/drawing/2014/main" id="{BE464EA4-E413-DF43-8EF5-7B78D2F04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50" y="650497"/>
            <a:ext cx="1857638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isers_voles.jpg">
            <a:extLst>
              <a:ext uri="{FF2B5EF4-FFF2-40B4-BE49-F238E27FC236}">
                <a16:creationId xmlns:a16="http://schemas.microsoft.com/office/drawing/2014/main" id="{36B91DD1-4EE7-264D-81A9-AF5A4976F5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43" y="3748194"/>
            <a:ext cx="1720755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002-francois-truffaut-tribe-theredlist.jpeg">
            <a:extLst>
              <a:ext uri="{FF2B5EF4-FFF2-40B4-BE49-F238E27FC236}">
                <a16:creationId xmlns:a16="http://schemas.microsoft.com/office/drawing/2014/main" id="{795FA1FD-F77F-9543-AB53-4FFF9D11F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11" y="3818714"/>
            <a:ext cx="2413177" cy="240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antoine_et_colette.jpg">
            <a:extLst>
              <a:ext uri="{FF2B5EF4-FFF2-40B4-BE49-F238E27FC236}">
                <a16:creationId xmlns:a16="http://schemas.microsoft.com/office/drawing/2014/main" id="{1C2789A2-A683-E94F-9BEA-2651DF3548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21" y="3755224"/>
            <a:ext cx="1873096" cy="24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61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66F2DC-8510-504D-9F3E-675D8969F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277" y="643467"/>
            <a:ext cx="1658687" cy="247565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DEF1C5D-51B3-4B4E-9BFC-C70FB6C4B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946" y="650497"/>
            <a:ext cx="1710362" cy="24686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voda, exteriér, obloha, žena&#10;&#10;&#10;&#10;Popis se vygeneroval automaticky.">
            <a:extLst>
              <a:ext uri="{FF2B5EF4-FFF2-40B4-BE49-F238E27FC236}">
                <a16:creationId xmlns:a16="http://schemas.microsoft.com/office/drawing/2014/main" id="{C1B80385-DB4B-DA45-9E3A-5D573ECBB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780" y="650497"/>
            <a:ext cx="1740379" cy="246862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 descr="Obsah obrázku osoba, text, fotka&#10;&#10;&#10;&#10;Popis se vygeneroval automaticky.">
            <a:extLst>
              <a:ext uri="{FF2B5EF4-FFF2-40B4-BE49-F238E27FC236}">
                <a16:creationId xmlns:a16="http://schemas.microsoft.com/office/drawing/2014/main" id="{D354DFDC-638B-A74F-A8C9-0568B7FA9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114" y="3748194"/>
            <a:ext cx="1649813" cy="247163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2303587-4323-7344-B2F7-CCC3C760D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663" y="3818714"/>
            <a:ext cx="1884872" cy="24011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11DAC35-E325-094C-AE77-048820AD1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4987" y="3755224"/>
            <a:ext cx="1829965" cy="24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7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535479-735F-425C-820F-EE2A1625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FAC40B-D791-F144-B28B-40EAA347B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chemeClr val="accent1"/>
          </a:solidFill>
          <a:ln w="177800" cmpd="thinThick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Nová vlna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112EF9-F58A-AB4C-8398-42714AD75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1300" dirty="0"/>
              <a:t>Frázi „Nová vlna přichází!“ poprvé použila n</a:t>
            </a:r>
            <a:r>
              <a:rPr lang="en-US" sz="1300" dirty="0" err="1"/>
              <a:t>ovinářka</a:t>
            </a:r>
            <a:r>
              <a:rPr lang="en-US" altLang="ja-JP" sz="1300" dirty="0"/>
              <a:t> Françoise </a:t>
            </a:r>
            <a:r>
              <a:rPr lang="en-US" altLang="ja-JP" sz="1300" dirty="0" err="1"/>
              <a:t>Giroudová</a:t>
            </a:r>
            <a:r>
              <a:rPr lang="en-US" altLang="ja-JP" sz="1300" dirty="0"/>
              <a:t> </a:t>
            </a:r>
            <a:r>
              <a:rPr lang="en-US" altLang="ja-JP" sz="1300" dirty="0" err="1"/>
              <a:t>jako</a:t>
            </a:r>
            <a:r>
              <a:rPr lang="en-US" altLang="ja-JP" sz="1300" dirty="0"/>
              <a:t> </a:t>
            </a:r>
            <a:r>
              <a:rPr lang="en-US" altLang="ja-JP" sz="1300" dirty="0" err="1"/>
              <a:t>titulek</a:t>
            </a:r>
            <a:r>
              <a:rPr lang="en-US" altLang="ja-JP" sz="1300" dirty="0"/>
              <a:t> pro </a:t>
            </a:r>
            <a:r>
              <a:rPr lang="en-US" altLang="ja-JP" sz="1300" dirty="0" err="1"/>
              <a:t>sérii</a:t>
            </a:r>
            <a:r>
              <a:rPr lang="en-US" altLang="ja-JP" sz="1300" dirty="0"/>
              <a:t> </a:t>
            </a:r>
            <a:r>
              <a:rPr lang="en-US" altLang="ja-JP" sz="1300" dirty="0" err="1"/>
              <a:t>reportáží</a:t>
            </a:r>
            <a:r>
              <a:rPr lang="en-US" altLang="ja-JP" sz="1300" dirty="0"/>
              <a:t> o </a:t>
            </a:r>
            <a:r>
              <a:rPr lang="en-US" altLang="ja-JP" sz="1300" dirty="0" err="1"/>
              <a:t>poválečné</a:t>
            </a:r>
            <a:r>
              <a:rPr lang="en-US" altLang="ja-JP" sz="1300" dirty="0"/>
              <a:t> </a:t>
            </a:r>
            <a:r>
              <a:rPr lang="en-US" altLang="ja-JP" sz="1300" dirty="0" err="1"/>
              <a:t>generaci</a:t>
            </a:r>
            <a:r>
              <a:rPr lang="en-US" altLang="ja-JP" sz="1300" dirty="0"/>
              <a:t>, </a:t>
            </a:r>
            <a:r>
              <a:rPr lang="en-US" altLang="ja-JP" sz="1300" dirty="0" err="1"/>
              <a:t>kterou</a:t>
            </a:r>
            <a:r>
              <a:rPr lang="en-US" altLang="ja-JP" sz="1300" dirty="0"/>
              <a:t> </a:t>
            </a:r>
            <a:r>
              <a:rPr lang="en-US" altLang="ja-JP" sz="1300" dirty="0" err="1"/>
              <a:t>publikoval</a:t>
            </a:r>
            <a:r>
              <a:rPr lang="en-US" altLang="ja-JP" sz="1300" dirty="0"/>
              <a:t> </a:t>
            </a:r>
            <a:r>
              <a:rPr lang="en-US" altLang="ja-JP" sz="1300" dirty="0" err="1"/>
              <a:t>týdeník</a:t>
            </a:r>
            <a:r>
              <a:rPr lang="en-US" altLang="ja-JP" sz="1300" dirty="0"/>
              <a:t> </a:t>
            </a:r>
            <a:r>
              <a:rPr lang="en-US" altLang="ja-JP" sz="1300" i="1" dirty="0" err="1"/>
              <a:t>L</a:t>
            </a:r>
            <a:r>
              <a:rPr lang="en-US" altLang="en-US" sz="1300" i="1" dirty="0" err="1"/>
              <a:t>’</a:t>
            </a:r>
            <a:r>
              <a:rPr lang="en-US" altLang="ja-JP" sz="1300" i="1" dirty="0" err="1"/>
              <a:t>Express</a:t>
            </a:r>
            <a:r>
              <a:rPr lang="en-US" altLang="ja-JP" sz="1300" i="1" dirty="0"/>
              <a:t> </a:t>
            </a:r>
            <a:r>
              <a:rPr lang="en-US" altLang="ja-JP" sz="1300" dirty="0"/>
              <a:t>od </a:t>
            </a:r>
            <a:r>
              <a:rPr lang="en-US" altLang="ja-JP" sz="1300" dirty="0" err="1"/>
              <a:t>října</a:t>
            </a:r>
            <a:r>
              <a:rPr lang="en-US" altLang="ja-JP" sz="1300" dirty="0"/>
              <a:t> do </a:t>
            </a:r>
            <a:r>
              <a:rPr lang="en-US" altLang="ja-JP" sz="1300" dirty="0" err="1"/>
              <a:t>prosince</a:t>
            </a:r>
            <a:r>
              <a:rPr lang="en-US" altLang="ja-JP" sz="1300" dirty="0"/>
              <a:t> 1957. </a:t>
            </a:r>
          </a:p>
          <a:p>
            <a:pPr>
              <a:lnSpc>
                <a:spcPct val="90000"/>
              </a:lnSpc>
            </a:pPr>
            <a:r>
              <a:rPr lang="en-US" altLang="cs-CZ" sz="1300" b="1" dirty="0"/>
              <a:t>Martin Scorsese:</a:t>
            </a:r>
          </a:p>
          <a:p>
            <a:pPr lvl="1">
              <a:lnSpc>
                <a:spcPct val="90000"/>
              </a:lnSpc>
            </a:pPr>
            <a:r>
              <a:rPr lang="en-US" altLang="cs-CZ" sz="1300" dirty="0"/>
              <a:t>“</a:t>
            </a:r>
            <a:r>
              <a:rPr lang="en-US" altLang="cs-CZ" sz="1300" dirty="0" err="1"/>
              <a:t>Nová</a:t>
            </a:r>
            <a:r>
              <a:rPr lang="en-US" altLang="cs-CZ" sz="1300" dirty="0"/>
              <a:t> </a:t>
            </a:r>
            <a:r>
              <a:rPr lang="en-US" altLang="cs-CZ" sz="1300" dirty="0" err="1"/>
              <a:t>vlna</a:t>
            </a:r>
            <a:r>
              <a:rPr lang="en-US" altLang="cs-CZ" sz="1300" dirty="0"/>
              <a:t> </a:t>
            </a:r>
            <a:r>
              <a:rPr lang="en-US" altLang="cs-CZ" sz="1300" dirty="0" err="1"/>
              <a:t>ovlivnila</a:t>
            </a:r>
            <a:r>
              <a:rPr lang="en-US" altLang="cs-CZ" sz="1300" dirty="0"/>
              <a:t> </a:t>
            </a:r>
            <a:r>
              <a:rPr lang="en-US" altLang="cs-CZ" sz="1300" dirty="0" err="1"/>
              <a:t>všechny</a:t>
            </a:r>
            <a:r>
              <a:rPr lang="en-US" altLang="cs-CZ" sz="1300" dirty="0"/>
              <a:t> </a:t>
            </a:r>
            <a:r>
              <a:rPr lang="en-US" altLang="cs-CZ" sz="1300" dirty="0" err="1"/>
              <a:t>následující</a:t>
            </a:r>
            <a:r>
              <a:rPr lang="en-US" altLang="cs-CZ" sz="1300" dirty="0"/>
              <a:t> </a:t>
            </a:r>
            <a:r>
              <a:rPr lang="en-US" altLang="cs-CZ" sz="1300" dirty="0" err="1"/>
              <a:t>generace</a:t>
            </a:r>
            <a:r>
              <a:rPr lang="en-US" altLang="cs-CZ" sz="1300" dirty="0"/>
              <a:t> </a:t>
            </a:r>
            <a:r>
              <a:rPr lang="en-US" altLang="cs-CZ" sz="1300" dirty="0" err="1"/>
              <a:t>filmařů</a:t>
            </a:r>
            <a:r>
              <a:rPr lang="en-US" altLang="cs-CZ" sz="1300" dirty="0"/>
              <a:t>, </a:t>
            </a:r>
            <a:r>
              <a:rPr lang="en-US" altLang="cs-CZ" sz="1300" dirty="0" err="1"/>
              <a:t>ať</a:t>
            </a:r>
            <a:r>
              <a:rPr lang="en-US" altLang="cs-CZ" sz="1300" dirty="0"/>
              <a:t> </a:t>
            </a:r>
            <a:r>
              <a:rPr lang="en-US" altLang="cs-CZ" sz="1300" dirty="0" err="1"/>
              <a:t>už</a:t>
            </a:r>
            <a:r>
              <a:rPr lang="en-US" altLang="cs-CZ" sz="1300" dirty="0"/>
              <a:t> </a:t>
            </a:r>
            <a:r>
              <a:rPr lang="en-US" altLang="cs-CZ" sz="1300" dirty="0" err="1"/>
              <a:t>její</a:t>
            </a:r>
            <a:r>
              <a:rPr lang="en-US" altLang="cs-CZ" sz="1300" dirty="0"/>
              <a:t> filmy </a:t>
            </a:r>
            <a:r>
              <a:rPr lang="en-US" altLang="cs-CZ" sz="1300" dirty="0" err="1"/>
              <a:t>viděli</a:t>
            </a:r>
            <a:r>
              <a:rPr lang="en-US" altLang="cs-CZ" sz="1300" dirty="0"/>
              <a:t> </a:t>
            </a:r>
            <a:r>
              <a:rPr lang="en-US" altLang="cs-CZ" sz="1300" dirty="0" err="1"/>
              <a:t>nebo</a:t>
            </a:r>
            <a:r>
              <a:rPr lang="en-US" altLang="cs-CZ" sz="1300" dirty="0"/>
              <a:t> ne. </a:t>
            </a:r>
            <a:r>
              <a:rPr lang="en-US" altLang="cs-CZ" sz="1300" dirty="0" err="1"/>
              <a:t>Přelila</a:t>
            </a:r>
            <a:r>
              <a:rPr lang="en-US" altLang="cs-CZ" sz="1300" dirty="0"/>
              <a:t> se </a:t>
            </a:r>
            <a:r>
              <a:rPr lang="en-US" altLang="cs-CZ" sz="1300" dirty="0" err="1"/>
              <a:t>přes</a:t>
            </a:r>
            <a:r>
              <a:rPr lang="en-US" altLang="cs-CZ" sz="1300" dirty="0"/>
              <a:t> </a:t>
            </a:r>
            <a:r>
              <a:rPr lang="en-US" altLang="cs-CZ" sz="1300" dirty="0" err="1"/>
              <a:t>kinematografii</a:t>
            </a:r>
            <a:r>
              <a:rPr lang="en-US" altLang="cs-CZ" sz="1300" dirty="0"/>
              <a:t> </a:t>
            </a:r>
            <a:r>
              <a:rPr lang="en-US" altLang="cs-CZ" sz="1300" dirty="0" err="1"/>
              <a:t>jako</a:t>
            </a:r>
            <a:r>
              <a:rPr lang="en-US" altLang="cs-CZ" sz="1300" dirty="0"/>
              <a:t> </a:t>
            </a:r>
            <a:r>
              <a:rPr lang="en-US" altLang="cs-CZ" sz="1300" dirty="0" err="1"/>
              <a:t>přívalová</a:t>
            </a:r>
            <a:r>
              <a:rPr lang="en-US" altLang="cs-CZ" sz="1300" dirty="0"/>
              <a:t> </a:t>
            </a:r>
            <a:r>
              <a:rPr lang="en-US" altLang="cs-CZ" sz="1300" dirty="0" err="1"/>
              <a:t>vlna</a:t>
            </a:r>
            <a:r>
              <a:rPr lang="en-US" altLang="cs-CZ" sz="1300" dirty="0"/>
              <a:t>.”</a:t>
            </a:r>
          </a:p>
          <a:p>
            <a:pPr>
              <a:lnSpc>
                <a:spcPct val="90000"/>
              </a:lnSpc>
            </a:pPr>
            <a:r>
              <a:rPr lang="en-US" altLang="cs-CZ" sz="1300" b="1" dirty="0"/>
              <a:t>Serge </a:t>
            </a:r>
            <a:r>
              <a:rPr lang="en-US" altLang="cs-CZ" sz="1300" b="1" dirty="0" err="1"/>
              <a:t>Daney</a:t>
            </a:r>
            <a:r>
              <a:rPr lang="en-US" altLang="cs-CZ" sz="1300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cs-CZ" sz="1300" dirty="0"/>
              <a:t>“S </a:t>
            </a:r>
            <a:r>
              <a:rPr lang="en-US" altLang="cs-CZ" sz="1300" dirty="0" err="1"/>
              <a:t>novou</a:t>
            </a:r>
            <a:r>
              <a:rPr lang="en-US" altLang="cs-CZ" sz="1300" dirty="0"/>
              <a:t> </a:t>
            </a:r>
            <a:r>
              <a:rPr lang="en-US" altLang="cs-CZ" sz="1300" dirty="0" err="1"/>
              <a:t>vlnou</a:t>
            </a:r>
            <a:r>
              <a:rPr lang="en-US" altLang="cs-CZ" sz="1300" dirty="0"/>
              <a:t> </a:t>
            </a:r>
            <a:r>
              <a:rPr lang="en-US" altLang="cs-CZ" sz="1300" dirty="0" err="1"/>
              <a:t>přišlo</a:t>
            </a:r>
            <a:r>
              <a:rPr lang="en-US" altLang="cs-CZ" sz="1300" dirty="0"/>
              <a:t> </a:t>
            </a:r>
            <a:r>
              <a:rPr lang="en-US" altLang="cs-CZ" sz="1300" dirty="0" err="1"/>
              <a:t>něco</a:t>
            </a:r>
            <a:r>
              <a:rPr lang="en-US" altLang="cs-CZ" sz="1300" dirty="0"/>
              <a:t> </a:t>
            </a:r>
            <a:r>
              <a:rPr lang="en-US" altLang="cs-CZ" sz="1300" dirty="0" err="1"/>
              <a:t>unikátního</a:t>
            </a:r>
            <a:r>
              <a:rPr lang="en-US" altLang="cs-CZ" sz="1300" dirty="0"/>
              <a:t>”</a:t>
            </a:r>
          </a:p>
          <a:p>
            <a:pPr>
              <a:lnSpc>
                <a:spcPct val="90000"/>
              </a:lnSpc>
            </a:pPr>
            <a:r>
              <a:rPr lang="en-US" altLang="cs-CZ" sz="1300" b="1" dirty="0"/>
              <a:t>Richard </a:t>
            </a:r>
            <a:r>
              <a:rPr lang="en-US" altLang="cs-CZ" sz="1300" b="1" dirty="0" err="1"/>
              <a:t>Neupert</a:t>
            </a:r>
            <a:endParaRPr lang="en-US" altLang="cs-CZ" sz="1300" b="1" dirty="0"/>
          </a:p>
          <a:p>
            <a:pPr lvl="1">
              <a:lnSpc>
                <a:spcPct val="90000"/>
              </a:lnSpc>
            </a:pPr>
            <a:r>
              <a:rPr lang="en-US" altLang="cs-CZ" sz="1300" dirty="0"/>
              <a:t>“</a:t>
            </a:r>
            <a:r>
              <a:rPr lang="en-US" altLang="cs-CZ" sz="1300" dirty="0" err="1"/>
              <a:t>Nová</a:t>
            </a:r>
            <a:r>
              <a:rPr lang="en-US" altLang="cs-CZ" sz="1300" dirty="0"/>
              <a:t> </a:t>
            </a:r>
            <a:r>
              <a:rPr lang="en-US" altLang="cs-CZ" sz="1300" dirty="0" err="1"/>
              <a:t>vlna</a:t>
            </a:r>
            <a:r>
              <a:rPr lang="en-US" altLang="cs-CZ" sz="1300" dirty="0"/>
              <a:t> </a:t>
            </a:r>
            <a:r>
              <a:rPr lang="en-US" altLang="cs-CZ" sz="1300" dirty="0" err="1"/>
              <a:t>absolutně</a:t>
            </a:r>
            <a:r>
              <a:rPr lang="en-US" altLang="cs-CZ" sz="1300" dirty="0"/>
              <a:t> </a:t>
            </a:r>
            <a:r>
              <a:rPr lang="en-US" altLang="cs-CZ" sz="1300" dirty="0" err="1"/>
              <a:t>změnila</a:t>
            </a:r>
            <a:r>
              <a:rPr lang="en-US" altLang="cs-CZ" sz="1300" dirty="0"/>
              <a:t> </a:t>
            </a:r>
            <a:r>
              <a:rPr lang="en-US" altLang="cs-CZ" sz="1300" dirty="0" err="1"/>
              <a:t>povědomí</a:t>
            </a:r>
            <a:r>
              <a:rPr lang="en-US" altLang="cs-CZ" sz="1300" dirty="0"/>
              <a:t> o tom, </a:t>
            </a:r>
            <a:r>
              <a:rPr lang="en-US" altLang="cs-CZ" sz="1300" dirty="0" err="1"/>
              <a:t>jak</a:t>
            </a:r>
            <a:r>
              <a:rPr lang="en-US" altLang="cs-CZ" sz="1300" dirty="0"/>
              <a:t> se </a:t>
            </a:r>
            <a:r>
              <a:rPr lang="en-US" altLang="cs-CZ" sz="1300" dirty="0" err="1"/>
              <a:t>dají</a:t>
            </a:r>
            <a:r>
              <a:rPr lang="en-US" altLang="cs-CZ" sz="1300" dirty="0"/>
              <a:t> </a:t>
            </a:r>
            <a:r>
              <a:rPr lang="en-US" altLang="cs-CZ" sz="1300" dirty="0" err="1"/>
              <a:t>dělat</a:t>
            </a:r>
            <a:r>
              <a:rPr lang="en-US" altLang="cs-CZ" sz="1300" dirty="0"/>
              <a:t> filmy”</a:t>
            </a:r>
          </a:p>
          <a:p>
            <a:pPr>
              <a:lnSpc>
                <a:spcPct val="90000"/>
              </a:lnSpc>
            </a:pPr>
            <a:r>
              <a:rPr lang="en-US" altLang="cs-CZ" sz="1300" b="1" dirty="0"/>
              <a:t>Z </a:t>
            </a:r>
            <a:r>
              <a:rPr lang="en-US" altLang="cs-CZ" sz="1300" b="1" dirty="0" err="1"/>
              <a:t>programu</a:t>
            </a:r>
            <a:r>
              <a:rPr lang="en-US" altLang="cs-CZ" sz="1300" b="1" dirty="0"/>
              <a:t> BFI (</a:t>
            </a:r>
            <a:r>
              <a:rPr lang="en-US" altLang="cs-CZ" sz="1300" b="1" dirty="0" err="1"/>
              <a:t>duben</a:t>
            </a:r>
            <a:r>
              <a:rPr lang="en-US" altLang="cs-CZ" sz="1300" b="1" dirty="0"/>
              <a:t> 2009):</a:t>
            </a:r>
          </a:p>
          <a:p>
            <a:pPr lvl="1">
              <a:lnSpc>
                <a:spcPct val="90000"/>
              </a:lnSpc>
            </a:pPr>
            <a:r>
              <a:rPr lang="en-US" altLang="cs-CZ" sz="1300" dirty="0"/>
              <a:t>“</a:t>
            </a:r>
            <a:r>
              <a:rPr lang="en-US" altLang="cs-CZ" sz="1300" dirty="0" err="1"/>
              <a:t>Nová</a:t>
            </a:r>
            <a:r>
              <a:rPr lang="en-US" altLang="cs-CZ" sz="1300" dirty="0"/>
              <a:t> </a:t>
            </a:r>
            <a:r>
              <a:rPr lang="en-US" altLang="cs-CZ" sz="1300" dirty="0" err="1"/>
              <a:t>vlna</a:t>
            </a:r>
            <a:r>
              <a:rPr lang="en-US" altLang="cs-CZ" sz="1300" dirty="0"/>
              <a:t> s </a:t>
            </a:r>
            <a:r>
              <a:rPr lang="en-US" altLang="cs-CZ" sz="1300" dirty="0" err="1"/>
              <a:t>plnou</a:t>
            </a:r>
            <a:r>
              <a:rPr lang="en-US" altLang="cs-CZ" sz="1300" dirty="0"/>
              <a:t> </a:t>
            </a:r>
            <a:r>
              <a:rPr lang="en-US" altLang="cs-CZ" sz="1300" dirty="0" err="1"/>
              <a:t>silou</a:t>
            </a:r>
            <a:r>
              <a:rPr lang="en-US" altLang="cs-CZ" sz="1300" dirty="0"/>
              <a:t> </a:t>
            </a:r>
            <a:r>
              <a:rPr lang="en-US" altLang="cs-CZ" sz="1300" dirty="0" err="1"/>
              <a:t>udeřila</a:t>
            </a:r>
            <a:r>
              <a:rPr lang="en-US" altLang="cs-CZ" sz="1300" dirty="0"/>
              <a:t> </a:t>
            </a:r>
            <a:r>
              <a:rPr lang="en-US" altLang="cs-CZ" sz="1300" dirty="0" err="1"/>
              <a:t>na</a:t>
            </a:r>
            <a:r>
              <a:rPr lang="en-US" altLang="cs-CZ" sz="1300" dirty="0"/>
              <a:t> </a:t>
            </a:r>
            <a:r>
              <a:rPr lang="en-US" altLang="cs-CZ" sz="1300" dirty="0" err="1"/>
              <a:t>zcela</a:t>
            </a:r>
            <a:r>
              <a:rPr lang="en-US" altLang="cs-CZ" sz="1300" dirty="0"/>
              <a:t> </a:t>
            </a:r>
            <a:r>
              <a:rPr lang="en-US" altLang="cs-CZ" sz="1300" dirty="0" err="1"/>
              <a:t>nepřipravený</a:t>
            </a:r>
            <a:r>
              <a:rPr lang="en-US" altLang="cs-CZ" sz="1300" dirty="0"/>
              <a:t> </a:t>
            </a:r>
            <a:r>
              <a:rPr lang="en-US" altLang="cs-CZ" sz="1300" dirty="0" err="1"/>
              <a:t>svět</a:t>
            </a:r>
            <a:r>
              <a:rPr lang="en-US" altLang="cs-CZ" sz="1300" dirty="0"/>
              <a:t> v Cannes </a:t>
            </a:r>
            <a:r>
              <a:rPr lang="en-US" altLang="cs-CZ" sz="1300" dirty="0" err="1"/>
              <a:t>roku</a:t>
            </a:r>
            <a:r>
              <a:rPr lang="en-US" altLang="cs-CZ" sz="1300" dirty="0"/>
              <a:t> 1959. .. . </a:t>
            </a:r>
            <a:r>
              <a:rPr lang="en-US" altLang="cs-CZ" sz="1300" dirty="0" err="1"/>
              <a:t>Připomínala</a:t>
            </a:r>
            <a:r>
              <a:rPr lang="en-US" altLang="cs-CZ" sz="1300" dirty="0"/>
              <a:t> </a:t>
            </a:r>
            <a:r>
              <a:rPr lang="en-US" altLang="cs-CZ" sz="1300" dirty="0" err="1"/>
              <a:t>spíš</a:t>
            </a:r>
            <a:r>
              <a:rPr lang="en-US" altLang="cs-CZ" sz="1300" dirty="0"/>
              <a:t> tsunami. </a:t>
            </a:r>
            <a:r>
              <a:rPr lang="en-US" altLang="cs-CZ" sz="1300" dirty="0" err="1"/>
              <a:t>Transformovala</a:t>
            </a:r>
            <a:r>
              <a:rPr lang="en-US" altLang="cs-CZ" sz="1300" dirty="0"/>
              <a:t> </a:t>
            </a:r>
            <a:r>
              <a:rPr lang="en-US" altLang="cs-CZ" sz="1300" dirty="0" err="1"/>
              <a:t>nejen</a:t>
            </a:r>
            <a:r>
              <a:rPr lang="en-US" altLang="cs-CZ" sz="1300" dirty="0"/>
              <a:t> </a:t>
            </a:r>
            <a:r>
              <a:rPr lang="en-US" altLang="cs-CZ" sz="1300" dirty="0" err="1"/>
              <a:t>francouzskou</a:t>
            </a:r>
            <a:r>
              <a:rPr lang="en-US" altLang="cs-CZ" sz="1300" dirty="0"/>
              <a:t> </a:t>
            </a:r>
            <a:r>
              <a:rPr lang="en-US" altLang="cs-CZ" sz="1300" dirty="0" err="1"/>
              <a:t>kinematografii</a:t>
            </a:r>
            <a:r>
              <a:rPr lang="en-US" altLang="cs-CZ" sz="1300" dirty="0"/>
              <a:t>, ale filmy a </a:t>
            </a:r>
            <a:r>
              <a:rPr lang="en-US" altLang="cs-CZ" sz="1300" dirty="0" err="1"/>
              <a:t>filmaře</a:t>
            </a:r>
            <a:r>
              <a:rPr lang="en-US" altLang="cs-CZ" sz="1300" dirty="0"/>
              <a:t> </a:t>
            </a:r>
            <a:r>
              <a:rPr lang="en-US" altLang="cs-CZ" sz="1300" dirty="0" err="1"/>
              <a:t>po</a:t>
            </a:r>
            <a:r>
              <a:rPr lang="en-US" altLang="cs-CZ" sz="1300" dirty="0"/>
              <a:t> </a:t>
            </a:r>
            <a:r>
              <a:rPr lang="en-US" altLang="cs-CZ" sz="1300" dirty="0" err="1"/>
              <a:t>celém</a:t>
            </a:r>
            <a:r>
              <a:rPr lang="en-US" altLang="cs-CZ" sz="1300" dirty="0"/>
              <a:t> </a:t>
            </a:r>
            <a:r>
              <a:rPr lang="en-US" altLang="cs-CZ" sz="1300" dirty="0" err="1"/>
              <a:t>světě</a:t>
            </a:r>
            <a:r>
              <a:rPr lang="en-US" altLang="cs-CZ" sz="1300" dirty="0"/>
              <a:t>.”  </a:t>
            </a:r>
          </a:p>
        </p:txBody>
      </p:sp>
    </p:spTree>
    <p:extLst>
      <p:ext uri="{BB962C8B-B14F-4D97-AF65-F5344CB8AC3E}">
        <p14:creationId xmlns:p14="http://schemas.microsoft.com/office/powerpoint/2010/main" val="2787539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3A94E-224A-2648-A307-3147F997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tx1"/>
                </a:solidFill>
              </a:rPr>
              <a:t>Kanonické filmy nové vlny a jejich režiséři (výběr)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07FFC-D33B-F74D-866B-221D85865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altLang="cs-CZ" i="1" dirty="0" err="1">
                <a:solidFill>
                  <a:schemeClr val="bg1"/>
                </a:solidFill>
              </a:rPr>
              <a:t>Krásný</a:t>
            </a:r>
            <a:r>
              <a:rPr lang="en-US" altLang="cs-CZ" i="1" dirty="0">
                <a:solidFill>
                  <a:schemeClr val="bg1"/>
                </a:solidFill>
              </a:rPr>
              <a:t> Serge </a:t>
            </a:r>
            <a:r>
              <a:rPr lang="en-US" altLang="cs-CZ" dirty="0">
                <a:solidFill>
                  <a:schemeClr val="bg1"/>
                </a:solidFill>
              </a:rPr>
              <a:t>(Claude </a:t>
            </a:r>
            <a:r>
              <a:rPr lang="en-US" altLang="cs-CZ" dirty="0" err="1">
                <a:solidFill>
                  <a:schemeClr val="bg1"/>
                </a:solidFill>
              </a:rPr>
              <a:t>Chabrol</a:t>
            </a:r>
            <a:r>
              <a:rPr lang="en-US" altLang="cs-CZ" dirty="0">
                <a:solidFill>
                  <a:schemeClr val="bg1"/>
                </a:solidFill>
              </a:rPr>
              <a:t>, 1959)</a:t>
            </a:r>
          </a:p>
          <a:p>
            <a:r>
              <a:rPr lang="en-US" altLang="cs-CZ" i="1" dirty="0" err="1">
                <a:solidFill>
                  <a:schemeClr val="bg1"/>
                </a:solidFill>
              </a:rPr>
              <a:t>Bratranci</a:t>
            </a:r>
            <a:r>
              <a:rPr lang="en-US" altLang="cs-CZ" dirty="0">
                <a:solidFill>
                  <a:schemeClr val="bg1"/>
                </a:solidFill>
              </a:rPr>
              <a:t> (Claude </a:t>
            </a:r>
            <a:r>
              <a:rPr lang="en-US" altLang="cs-CZ" dirty="0" err="1">
                <a:solidFill>
                  <a:schemeClr val="bg1"/>
                </a:solidFill>
              </a:rPr>
              <a:t>Chabrol</a:t>
            </a:r>
            <a:r>
              <a:rPr lang="en-US" altLang="cs-CZ" dirty="0">
                <a:solidFill>
                  <a:schemeClr val="bg1"/>
                </a:solidFill>
              </a:rPr>
              <a:t>, 1959)</a:t>
            </a:r>
          </a:p>
          <a:p>
            <a:r>
              <a:rPr lang="en-US" altLang="cs-CZ" i="1" dirty="0" err="1">
                <a:solidFill>
                  <a:schemeClr val="bg1"/>
                </a:solidFill>
              </a:rPr>
              <a:t>Nikdo</a:t>
            </a:r>
            <a:r>
              <a:rPr lang="en-US" altLang="cs-CZ" i="1" dirty="0">
                <a:solidFill>
                  <a:schemeClr val="bg1"/>
                </a:solidFill>
              </a:rPr>
              <a:t> </a:t>
            </a:r>
            <a:r>
              <a:rPr lang="en-US" altLang="cs-CZ" i="1" dirty="0" err="1">
                <a:solidFill>
                  <a:schemeClr val="bg1"/>
                </a:solidFill>
              </a:rPr>
              <a:t>mne</a:t>
            </a:r>
            <a:r>
              <a:rPr lang="en-US" altLang="cs-CZ" i="1" dirty="0">
                <a:solidFill>
                  <a:schemeClr val="bg1"/>
                </a:solidFill>
              </a:rPr>
              <a:t> </a:t>
            </a:r>
            <a:r>
              <a:rPr lang="en-US" altLang="cs-CZ" i="1" dirty="0" err="1">
                <a:solidFill>
                  <a:schemeClr val="bg1"/>
                </a:solidFill>
              </a:rPr>
              <a:t>nemá</a:t>
            </a:r>
            <a:r>
              <a:rPr lang="en-US" altLang="cs-CZ" i="1" dirty="0">
                <a:solidFill>
                  <a:schemeClr val="bg1"/>
                </a:solidFill>
              </a:rPr>
              <a:t> </a:t>
            </a:r>
            <a:r>
              <a:rPr lang="en-US" altLang="cs-CZ" i="1" dirty="0" err="1">
                <a:solidFill>
                  <a:schemeClr val="bg1"/>
                </a:solidFill>
              </a:rPr>
              <a:t>rád</a:t>
            </a:r>
            <a:r>
              <a:rPr lang="en-US" altLang="cs-CZ" i="1" dirty="0">
                <a:solidFill>
                  <a:schemeClr val="bg1"/>
                </a:solidFill>
              </a:rPr>
              <a:t> </a:t>
            </a:r>
            <a:r>
              <a:rPr lang="en-US" altLang="cs-CZ" dirty="0">
                <a:solidFill>
                  <a:schemeClr val="bg1"/>
                </a:solidFill>
              </a:rPr>
              <a:t>(François Truffaut, 1959)</a:t>
            </a:r>
          </a:p>
          <a:p>
            <a:r>
              <a:rPr lang="en-US" altLang="cs-CZ" i="1" dirty="0" err="1">
                <a:solidFill>
                  <a:schemeClr val="bg1"/>
                </a:solidFill>
              </a:rPr>
              <a:t>Hirošima</a:t>
            </a:r>
            <a:r>
              <a:rPr lang="en-US" altLang="cs-CZ" i="1" dirty="0">
                <a:solidFill>
                  <a:schemeClr val="bg1"/>
                </a:solidFill>
              </a:rPr>
              <a:t>, </a:t>
            </a:r>
            <a:r>
              <a:rPr lang="en-US" altLang="cs-CZ" i="1" dirty="0" err="1">
                <a:solidFill>
                  <a:schemeClr val="bg1"/>
                </a:solidFill>
              </a:rPr>
              <a:t>má</a:t>
            </a:r>
            <a:r>
              <a:rPr lang="en-US" altLang="cs-CZ" i="1" dirty="0">
                <a:solidFill>
                  <a:schemeClr val="bg1"/>
                </a:solidFill>
              </a:rPr>
              <a:t> </a:t>
            </a:r>
            <a:r>
              <a:rPr lang="en-US" altLang="cs-CZ" i="1" dirty="0" err="1">
                <a:solidFill>
                  <a:schemeClr val="bg1"/>
                </a:solidFill>
              </a:rPr>
              <a:t>láska</a:t>
            </a:r>
            <a:r>
              <a:rPr lang="en-US" altLang="cs-CZ" i="1" dirty="0">
                <a:solidFill>
                  <a:schemeClr val="bg1"/>
                </a:solidFill>
              </a:rPr>
              <a:t> </a:t>
            </a:r>
            <a:r>
              <a:rPr lang="en-US" altLang="cs-CZ" dirty="0">
                <a:solidFill>
                  <a:schemeClr val="bg1"/>
                </a:solidFill>
              </a:rPr>
              <a:t>(Alain </a:t>
            </a:r>
            <a:r>
              <a:rPr lang="en-US" altLang="cs-CZ" dirty="0" err="1">
                <a:solidFill>
                  <a:schemeClr val="bg1"/>
                </a:solidFill>
              </a:rPr>
              <a:t>Resnais</a:t>
            </a:r>
            <a:r>
              <a:rPr lang="en-US" altLang="cs-CZ" dirty="0">
                <a:solidFill>
                  <a:schemeClr val="bg1"/>
                </a:solidFill>
              </a:rPr>
              <a:t>, 1959)</a:t>
            </a:r>
          </a:p>
          <a:p>
            <a:r>
              <a:rPr lang="en-US" altLang="cs-CZ" i="1" dirty="0">
                <a:solidFill>
                  <a:schemeClr val="bg1"/>
                </a:solidFill>
              </a:rPr>
              <a:t>U </a:t>
            </a:r>
            <a:r>
              <a:rPr lang="en-US" altLang="cs-CZ" i="1" dirty="0" err="1">
                <a:solidFill>
                  <a:schemeClr val="bg1"/>
                </a:solidFill>
              </a:rPr>
              <a:t>konce</a:t>
            </a:r>
            <a:r>
              <a:rPr lang="en-US" altLang="cs-CZ" i="1" dirty="0">
                <a:solidFill>
                  <a:schemeClr val="bg1"/>
                </a:solidFill>
              </a:rPr>
              <a:t> s </a:t>
            </a:r>
            <a:r>
              <a:rPr lang="en-US" altLang="cs-CZ" i="1" dirty="0" err="1">
                <a:solidFill>
                  <a:schemeClr val="bg1"/>
                </a:solidFill>
              </a:rPr>
              <a:t>dechem</a:t>
            </a:r>
            <a:r>
              <a:rPr lang="en-US" altLang="cs-CZ" i="1" dirty="0">
                <a:solidFill>
                  <a:schemeClr val="bg1"/>
                </a:solidFill>
              </a:rPr>
              <a:t> </a:t>
            </a:r>
            <a:r>
              <a:rPr lang="en-US" altLang="cs-CZ" dirty="0">
                <a:solidFill>
                  <a:schemeClr val="bg1"/>
                </a:solidFill>
              </a:rPr>
              <a:t>(Jean-Luc Godard,1960) </a:t>
            </a:r>
          </a:p>
          <a:p>
            <a:r>
              <a:rPr lang="en-US" altLang="cs-CZ" i="1" dirty="0" err="1">
                <a:solidFill>
                  <a:schemeClr val="bg1"/>
                </a:solidFill>
              </a:rPr>
              <a:t>Střílejte</a:t>
            </a:r>
            <a:r>
              <a:rPr lang="en-US" altLang="cs-CZ" i="1" dirty="0">
                <a:solidFill>
                  <a:schemeClr val="bg1"/>
                </a:solidFill>
              </a:rPr>
              <a:t> </a:t>
            </a:r>
            <a:r>
              <a:rPr lang="en-US" altLang="cs-CZ" i="1" dirty="0" err="1">
                <a:solidFill>
                  <a:schemeClr val="bg1"/>
                </a:solidFill>
              </a:rPr>
              <a:t>na</a:t>
            </a:r>
            <a:r>
              <a:rPr lang="en-US" altLang="cs-CZ" i="1" dirty="0">
                <a:solidFill>
                  <a:schemeClr val="bg1"/>
                </a:solidFill>
              </a:rPr>
              <a:t> </a:t>
            </a:r>
            <a:r>
              <a:rPr lang="en-US" altLang="cs-CZ" i="1" dirty="0" err="1">
                <a:solidFill>
                  <a:schemeClr val="bg1"/>
                </a:solidFill>
              </a:rPr>
              <a:t>pianistu</a:t>
            </a:r>
            <a:r>
              <a:rPr lang="en-US" altLang="cs-CZ" i="1" dirty="0">
                <a:solidFill>
                  <a:schemeClr val="bg1"/>
                </a:solidFill>
              </a:rPr>
              <a:t> </a:t>
            </a:r>
            <a:r>
              <a:rPr lang="en-US" altLang="cs-CZ" dirty="0">
                <a:solidFill>
                  <a:schemeClr val="bg1"/>
                </a:solidFill>
              </a:rPr>
              <a:t>(François Truffaut, 1960)</a:t>
            </a:r>
          </a:p>
          <a:p>
            <a:r>
              <a:rPr lang="en-US" altLang="cs-CZ" i="1" dirty="0" err="1">
                <a:solidFill>
                  <a:schemeClr val="bg1"/>
                </a:solidFill>
              </a:rPr>
              <a:t>Loni</a:t>
            </a:r>
            <a:r>
              <a:rPr lang="en-US" altLang="cs-CZ" i="1" dirty="0">
                <a:solidFill>
                  <a:schemeClr val="bg1"/>
                </a:solidFill>
              </a:rPr>
              <a:t> v </a:t>
            </a:r>
            <a:r>
              <a:rPr lang="en-US" altLang="cs-CZ" i="1" dirty="0" err="1">
                <a:solidFill>
                  <a:schemeClr val="bg1"/>
                </a:solidFill>
              </a:rPr>
              <a:t>Marienbadu</a:t>
            </a:r>
            <a:r>
              <a:rPr lang="en-US" altLang="cs-CZ" i="1" dirty="0">
                <a:solidFill>
                  <a:schemeClr val="bg1"/>
                </a:solidFill>
              </a:rPr>
              <a:t> </a:t>
            </a:r>
            <a:r>
              <a:rPr lang="en-US" altLang="cs-CZ" dirty="0">
                <a:solidFill>
                  <a:schemeClr val="bg1"/>
                </a:solidFill>
              </a:rPr>
              <a:t>(Alain </a:t>
            </a:r>
            <a:r>
              <a:rPr lang="en-US" altLang="cs-CZ" dirty="0" err="1">
                <a:solidFill>
                  <a:schemeClr val="bg1"/>
                </a:solidFill>
              </a:rPr>
              <a:t>Resnais</a:t>
            </a:r>
            <a:r>
              <a:rPr lang="en-US" altLang="cs-CZ" dirty="0">
                <a:solidFill>
                  <a:schemeClr val="bg1"/>
                </a:solidFill>
              </a:rPr>
              <a:t>, 1961)</a:t>
            </a:r>
          </a:p>
          <a:p>
            <a:r>
              <a:rPr lang="en-US" altLang="cs-CZ" i="1" dirty="0" err="1">
                <a:solidFill>
                  <a:schemeClr val="bg1"/>
                </a:solidFill>
              </a:rPr>
              <a:t>Žít</a:t>
            </a:r>
            <a:r>
              <a:rPr lang="en-US" altLang="cs-CZ" i="1" dirty="0">
                <a:solidFill>
                  <a:schemeClr val="bg1"/>
                </a:solidFill>
              </a:rPr>
              <a:t> </a:t>
            </a:r>
            <a:r>
              <a:rPr lang="en-US" altLang="cs-CZ" i="1" dirty="0" err="1">
                <a:solidFill>
                  <a:schemeClr val="bg1"/>
                </a:solidFill>
              </a:rPr>
              <a:t>svůj</a:t>
            </a:r>
            <a:r>
              <a:rPr lang="en-US" altLang="cs-CZ" i="1" dirty="0">
                <a:solidFill>
                  <a:schemeClr val="bg1"/>
                </a:solidFill>
              </a:rPr>
              <a:t> </a:t>
            </a:r>
            <a:r>
              <a:rPr lang="en-US" altLang="cs-CZ" i="1" dirty="0" err="1">
                <a:solidFill>
                  <a:schemeClr val="bg1"/>
                </a:solidFill>
              </a:rPr>
              <a:t>život</a:t>
            </a:r>
            <a:r>
              <a:rPr lang="en-US" altLang="cs-CZ" i="1" dirty="0">
                <a:solidFill>
                  <a:schemeClr val="bg1"/>
                </a:solidFill>
              </a:rPr>
              <a:t> </a:t>
            </a:r>
            <a:r>
              <a:rPr lang="en-US" altLang="cs-CZ" dirty="0">
                <a:solidFill>
                  <a:schemeClr val="bg1"/>
                </a:solidFill>
              </a:rPr>
              <a:t>(Jean-Luc Godard, 1962)</a:t>
            </a:r>
          </a:p>
          <a:p>
            <a:r>
              <a:rPr lang="en-US" altLang="cs-CZ" i="1" dirty="0">
                <a:solidFill>
                  <a:schemeClr val="bg1"/>
                </a:solidFill>
              </a:rPr>
              <a:t>Jules a Jim </a:t>
            </a:r>
            <a:r>
              <a:rPr lang="en-US" altLang="cs-CZ" dirty="0">
                <a:solidFill>
                  <a:schemeClr val="bg1"/>
                </a:solidFill>
              </a:rPr>
              <a:t>((François Truffaut, 1962)</a:t>
            </a:r>
          </a:p>
          <a:p>
            <a:r>
              <a:rPr lang="en-US" altLang="cs-CZ" i="1" dirty="0" err="1">
                <a:solidFill>
                  <a:schemeClr val="bg1"/>
                </a:solidFill>
              </a:rPr>
              <a:t>Cléo</a:t>
            </a:r>
            <a:r>
              <a:rPr lang="en-US" altLang="cs-CZ" i="1" dirty="0">
                <a:solidFill>
                  <a:schemeClr val="bg1"/>
                </a:solidFill>
              </a:rPr>
              <a:t> od 5 do 7 </a:t>
            </a:r>
            <a:r>
              <a:rPr lang="en-US" altLang="cs-CZ" dirty="0">
                <a:solidFill>
                  <a:schemeClr val="bg1"/>
                </a:solidFill>
              </a:rPr>
              <a:t>(Agnès </a:t>
            </a:r>
            <a:r>
              <a:rPr lang="en-US" altLang="cs-CZ" dirty="0" err="1">
                <a:solidFill>
                  <a:schemeClr val="bg1"/>
                </a:solidFill>
              </a:rPr>
              <a:t>Varda</a:t>
            </a:r>
            <a:r>
              <a:rPr lang="en-US" altLang="cs-CZ" dirty="0">
                <a:solidFill>
                  <a:schemeClr val="bg1"/>
                </a:solidFill>
              </a:rPr>
              <a:t>, 1963)</a:t>
            </a:r>
          </a:p>
          <a:p>
            <a:r>
              <a:rPr lang="en-US" altLang="cs-CZ" i="1" dirty="0" err="1">
                <a:solidFill>
                  <a:schemeClr val="bg1"/>
                </a:solidFill>
              </a:rPr>
              <a:t>Pohrdání</a:t>
            </a:r>
            <a:r>
              <a:rPr lang="en-US" altLang="cs-CZ" i="1" dirty="0">
                <a:solidFill>
                  <a:schemeClr val="bg1"/>
                </a:solidFill>
              </a:rPr>
              <a:t> </a:t>
            </a:r>
            <a:r>
              <a:rPr lang="en-US" altLang="cs-CZ" dirty="0">
                <a:solidFill>
                  <a:schemeClr val="bg1"/>
                </a:solidFill>
              </a:rPr>
              <a:t>(Jean-Luc Godard, 1963)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1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9535479-735F-425C-820F-EE2A1625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3E44B1-F011-904B-A393-78AD23BE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chemeClr val="accent1"/>
          </a:solidFill>
          <a:ln w="177800" cmpd="thinThick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Čtyři inovace nové vlny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7928D8-6FA5-4B49-920A-3048AFEC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cs-CZ" b="1"/>
              <a:t>Produkční</a:t>
            </a:r>
            <a:r>
              <a:rPr lang="cs-CZ"/>
              <a:t> – jiný způsob výroby filmů &gt;&gt; nízkorozpočtové, filmaři pouze s minimální praxí, malé výrobní týmy složené z členů mimo profesní sdružení</a:t>
            </a:r>
          </a:p>
          <a:p>
            <a:r>
              <a:rPr lang="cs-CZ" b="1"/>
              <a:t>Estetická</a:t>
            </a:r>
            <a:r>
              <a:rPr lang="cs-CZ"/>
              <a:t> – filmy vypadají jinak než dosud bylo zvykem (svícení, kamera, prostředí, obsazení, kostýmy, střih…)</a:t>
            </a:r>
          </a:p>
          <a:p>
            <a:r>
              <a:rPr lang="cs-CZ" b="1"/>
              <a:t>Kulturní</a:t>
            </a:r>
            <a:r>
              <a:rPr lang="cs-CZ"/>
              <a:t> – tyto filmy signalizují proměnu pozice kinematografie v širším kontextu kultury – narůstá význam autorské kinematografie</a:t>
            </a:r>
          </a:p>
          <a:p>
            <a:r>
              <a:rPr lang="cs-CZ" b="1"/>
              <a:t>Kritická </a:t>
            </a:r>
            <a:r>
              <a:rPr lang="cs-CZ"/>
              <a:t>– nový způsob nahlížení na filmy, psaní o filmech, uvažování o nich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019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C454C8-9ED1-BE41-A2C6-E770B1ED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Na druhou stranu…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59F4B3-79B2-F544-ACA2-B2674B9D7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>
                <a:solidFill>
                  <a:srgbClr val="404040"/>
                </a:solidFill>
              </a:rPr>
              <a:t>Kritické hlasy</a:t>
            </a:r>
          </a:p>
          <a:p>
            <a:pPr lvl="1">
              <a:lnSpc>
                <a:spcPct val="90000"/>
              </a:lnSpc>
            </a:pPr>
            <a:r>
              <a:rPr lang="cs-CZ" u="sng">
                <a:solidFill>
                  <a:srgbClr val="404040"/>
                </a:solidFill>
              </a:rPr>
              <a:t>Dobové</a:t>
            </a:r>
            <a:r>
              <a:rPr lang="cs-CZ">
                <a:solidFill>
                  <a:srgbClr val="404040"/>
                </a:solidFill>
              </a:rPr>
              <a:t>: </a:t>
            </a:r>
            <a:r>
              <a:rPr lang="en-US" altLang="cs-CZ" b="1">
                <a:solidFill>
                  <a:srgbClr val="404040"/>
                </a:solidFill>
              </a:rPr>
              <a:t>Bernard Chardère (</a:t>
            </a:r>
            <a:r>
              <a:rPr lang="en-US" altLang="cs-CZ" b="1" i="1">
                <a:solidFill>
                  <a:srgbClr val="404040"/>
                </a:solidFill>
              </a:rPr>
              <a:t>Positif</a:t>
            </a:r>
            <a:r>
              <a:rPr lang="en-US" altLang="cs-CZ" b="1">
                <a:solidFill>
                  <a:srgbClr val="404040"/>
                </a:solidFill>
              </a:rPr>
              <a:t>)</a:t>
            </a:r>
            <a:r>
              <a:rPr lang="en-US" altLang="cs-CZ">
                <a:solidFill>
                  <a:srgbClr val="404040"/>
                </a:solidFill>
              </a:rPr>
              <a:t>: “velmi vágní a ne zas tak nová”; </a:t>
            </a:r>
            <a:r>
              <a:rPr lang="en-US" altLang="cs-CZ" b="1">
                <a:solidFill>
                  <a:srgbClr val="404040"/>
                </a:solidFill>
              </a:rPr>
              <a:t>Henri Jeanson</a:t>
            </a:r>
            <a:r>
              <a:rPr lang="en-US" altLang="cs-CZ">
                <a:solidFill>
                  <a:srgbClr val="404040"/>
                </a:solidFill>
              </a:rPr>
              <a:t>: “díra v umyvadle”</a:t>
            </a:r>
          </a:p>
          <a:p>
            <a:pPr lvl="1">
              <a:lnSpc>
                <a:spcPct val="90000"/>
              </a:lnSpc>
            </a:pPr>
            <a:r>
              <a:rPr lang="cs-CZ" u="sng">
                <a:solidFill>
                  <a:srgbClr val="404040"/>
                </a:solidFill>
              </a:rPr>
              <a:t>Současné</a:t>
            </a:r>
            <a:r>
              <a:rPr lang="cs-CZ">
                <a:solidFill>
                  <a:srgbClr val="404040"/>
                </a:solidFill>
              </a:rPr>
              <a:t>: </a:t>
            </a:r>
            <a:r>
              <a:rPr lang="cs-CZ" b="1">
                <a:solidFill>
                  <a:srgbClr val="404040"/>
                </a:solidFill>
              </a:rPr>
              <a:t>Colin Crisp</a:t>
            </a:r>
            <a:r>
              <a:rPr lang="cs-CZ">
                <a:solidFill>
                  <a:srgbClr val="404040"/>
                </a:solidFill>
              </a:rPr>
              <a:t>: „pokračování klasické kinematografie, nikoliv její popření“; </a:t>
            </a:r>
            <a:r>
              <a:rPr lang="cs-CZ" b="1">
                <a:solidFill>
                  <a:srgbClr val="404040"/>
                </a:solidFill>
              </a:rPr>
              <a:t>Genevieve Sellierová</a:t>
            </a:r>
            <a:r>
              <a:rPr lang="cs-CZ">
                <a:solidFill>
                  <a:srgbClr val="404040"/>
                </a:solidFill>
              </a:rPr>
              <a:t>: kritika genderové reprezentace &gt;&gt; ryze maskulinní vize</a:t>
            </a:r>
          </a:p>
          <a:p>
            <a:pPr lvl="1">
              <a:lnSpc>
                <a:spcPct val="90000"/>
              </a:lnSpc>
            </a:pPr>
            <a:r>
              <a:rPr lang="cs-CZ">
                <a:solidFill>
                  <a:srgbClr val="404040"/>
                </a:solidFill>
              </a:rPr>
              <a:t>Tendence redukovat veškeré dění na poli kinematografie v 60. letech na zásluhy nové vlny</a:t>
            </a:r>
          </a:p>
          <a:p>
            <a:pPr lvl="1">
              <a:lnSpc>
                <a:spcPct val="90000"/>
              </a:lnSpc>
            </a:pPr>
            <a:r>
              <a:rPr lang="cs-CZ">
                <a:solidFill>
                  <a:srgbClr val="404040"/>
                </a:solidFill>
              </a:rPr>
              <a:t>Triumf marketingu nad obsahem?</a:t>
            </a:r>
          </a:p>
          <a:p>
            <a:pPr lvl="1">
              <a:lnSpc>
                <a:spcPct val="90000"/>
              </a:lnSpc>
            </a:pPr>
            <a:r>
              <a:rPr lang="cs-CZ">
                <a:solidFill>
                  <a:srgbClr val="404040"/>
                </a:solidFill>
              </a:rPr>
              <a:t>Sociální reprezentace – pouze lásky a životy hrdinů ze střední třídy, absence reprezentace pracující třídy</a:t>
            </a:r>
          </a:p>
        </p:txBody>
      </p:sp>
    </p:spTree>
    <p:extLst>
      <p:ext uri="{BB962C8B-B14F-4D97-AF65-F5344CB8AC3E}">
        <p14:creationId xmlns:p14="http://schemas.microsoft.com/office/powerpoint/2010/main" val="377695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642F1F7-6246-4C87-B941-6957B32BD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C2F1B5-A9BB-9D40-B431-66731A50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200" dirty="0" err="1"/>
              <a:t>Skupina</a:t>
            </a:r>
            <a:r>
              <a:rPr lang="en-US" sz="3200" dirty="0"/>
              <a:t> “</a:t>
            </a:r>
            <a:r>
              <a:rPr lang="en-US" sz="3200" dirty="0" err="1"/>
              <a:t>pravého</a:t>
            </a:r>
            <a:r>
              <a:rPr lang="en-US" sz="3200" dirty="0"/>
              <a:t> </a:t>
            </a:r>
            <a:r>
              <a:rPr lang="en-US" sz="3200" dirty="0" err="1"/>
              <a:t>břehu</a:t>
            </a:r>
            <a:r>
              <a:rPr lang="en-US" sz="3200" dirty="0"/>
              <a:t>”</a:t>
            </a:r>
            <a:br>
              <a:rPr lang="en-US" sz="3200" dirty="0"/>
            </a:br>
            <a:r>
              <a:rPr lang="en-US" sz="2000" dirty="0"/>
              <a:t>Truffaut, </a:t>
            </a:r>
            <a:r>
              <a:rPr lang="en-US" sz="2000" dirty="0" err="1"/>
              <a:t>rohmer</a:t>
            </a:r>
            <a:r>
              <a:rPr lang="en-US" sz="2000" dirty="0"/>
              <a:t>, </a:t>
            </a:r>
            <a:r>
              <a:rPr lang="en-US" sz="2000" dirty="0" err="1"/>
              <a:t>godard</a:t>
            </a:r>
            <a:r>
              <a:rPr lang="en-US" sz="2000" dirty="0"/>
              <a:t>, </a:t>
            </a:r>
            <a:r>
              <a:rPr lang="en-US" sz="2000" dirty="0" err="1"/>
              <a:t>rivette</a:t>
            </a:r>
            <a:r>
              <a:rPr lang="en-US" sz="2000" dirty="0"/>
              <a:t> (+ </a:t>
            </a:r>
            <a:r>
              <a:rPr lang="en-US" sz="2000" dirty="0" err="1"/>
              <a:t>claude</a:t>
            </a:r>
            <a:r>
              <a:rPr lang="en-US" sz="2000" dirty="0"/>
              <a:t> </a:t>
            </a:r>
            <a:r>
              <a:rPr lang="en-US" sz="2000" dirty="0" err="1"/>
              <a:t>chabrol</a:t>
            </a:r>
            <a:r>
              <a:rPr lang="en-US" sz="2000" dirty="0"/>
              <a:t>)</a:t>
            </a:r>
          </a:p>
        </p:txBody>
      </p:sp>
      <p:pic>
        <p:nvPicPr>
          <p:cNvPr id="6" name="Obrázek 5" descr="Obsah obrázku osoba, oblek, muž, oblečení&#10;&#10;&#10;&#10;Popis se vygeneroval automaticky.">
            <a:extLst>
              <a:ext uri="{FF2B5EF4-FFF2-40B4-BE49-F238E27FC236}">
                <a16:creationId xmlns:a16="http://schemas.microsoft.com/office/drawing/2014/main" id="{BB8184BD-4DA7-724E-AD9C-A17D38D2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0" y="587857"/>
            <a:ext cx="2478797" cy="3301307"/>
          </a:xfrm>
          <a:prstGeom prst="rect">
            <a:avLst/>
          </a:prstGeom>
        </p:spPr>
      </p:pic>
      <p:pic>
        <p:nvPicPr>
          <p:cNvPr id="10" name="Obrázek 9" descr="Obsah obrázku osoba, zeď, interiér, muž&#10;&#10;&#10;&#10;Popis se vygeneroval automaticky.">
            <a:extLst>
              <a:ext uri="{FF2B5EF4-FFF2-40B4-BE49-F238E27FC236}">
                <a16:creationId xmlns:a16="http://schemas.microsoft.com/office/drawing/2014/main" id="{12CA0D05-BB06-8A41-A611-BCE5083DD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672" y="659982"/>
            <a:ext cx="2580895" cy="3157058"/>
          </a:xfrm>
          <a:prstGeom prst="rect">
            <a:avLst/>
          </a:prstGeom>
        </p:spPr>
      </p:pic>
      <p:pic>
        <p:nvPicPr>
          <p:cNvPr id="8" name="Obrázek 7" descr="Obsah obrázku muž, osoba, brýle, nošení&#10;&#10;&#10;&#10;Popis se vygeneroval automaticky.">
            <a:extLst>
              <a:ext uri="{FF2B5EF4-FFF2-40B4-BE49-F238E27FC236}">
                <a16:creationId xmlns:a16="http://schemas.microsoft.com/office/drawing/2014/main" id="{6C7B86E4-D5E0-4E4C-B762-6D988B705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433" y="869336"/>
            <a:ext cx="2580895" cy="2738350"/>
          </a:xfrm>
          <a:prstGeom prst="rect">
            <a:avLst/>
          </a:prstGeom>
        </p:spPr>
      </p:pic>
      <p:pic>
        <p:nvPicPr>
          <p:cNvPr id="12" name="Obrázek 11" descr="Obsah obrázku osoba, exteriér, muž, budova&#10;&#10;&#10;&#10;Popis se vygeneroval automaticky.">
            <a:extLst>
              <a:ext uri="{FF2B5EF4-FFF2-40B4-BE49-F238E27FC236}">
                <a16:creationId xmlns:a16="http://schemas.microsoft.com/office/drawing/2014/main" id="{5C6519C9-B047-5A41-BA25-60E99CB7B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193" y="1177117"/>
            <a:ext cx="2580895" cy="21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8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9E2CD62-4138-5542-87AF-2005BDCA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tx1"/>
                </a:solidFill>
              </a:rPr>
              <a:t>Politika auterů: dva texty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2D5153-F101-174C-B92A-7D7D2C783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 fontScale="92500" lnSpcReduction="10000"/>
          </a:bodyPr>
          <a:lstStyle/>
          <a:p>
            <a:r>
              <a:rPr lang="en-GB" altLang="cs-CZ" sz="1700">
                <a:solidFill>
                  <a:schemeClr val="bg1"/>
                </a:solidFill>
              </a:rPr>
              <a:t>Alexandre Astruc: The Birth of a New Avant-Garde: </a:t>
            </a:r>
            <a:r>
              <a:rPr lang="en-GB" altLang="cs-CZ" sz="1700" i="1">
                <a:solidFill>
                  <a:schemeClr val="bg1"/>
                </a:solidFill>
              </a:rPr>
              <a:t>la</a:t>
            </a:r>
            <a:r>
              <a:rPr lang="en-GB" altLang="cs-CZ" sz="1700">
                <a:solidFill>
                  <a:schemeClr val="bg1"/>
                </a:solidFill>
              </a:rPr>
              <a:t> </a:t>
            </a:r>
            <a:r>
              <a:rPr lang="en-GB" altLang="cs-CZ" sz="1700" i="1">
                <a:solidFill>
                  <a:schemeClr val="bg1"/>
                </a:solidFill>
              </a:rPr>
              <a:t>caméra-stylo</a:t>
            </a:r>
            <a:r>
              <a:rPr lang="en-GB" altLang="cs-CZ" sz="1700">
                <a:solidFill>
                  <a:schemeClr val="bg1"/>
                </a:solidFill>
              </a:rPr>
              <a:t> (</a:t>
            </a:r>
            <a:r>
              <a:rPr lang="en-GB" altLang="cs-CZ" sz="1700" i="1">
                <a:solidFill>
                  <a:schemeClr val="bg1"/>
                </a:solidFill>
              </a:rPr>
              <a:t>L</a:t>
            </a:r>
            <a:r>
              <a:rPr lang="en-GB" altLang="en-US" sz="1700" i="1">
                <a:solidFill>
                  <a:schemeClr val="bg1"/>
                </a:solidFill>
              </a:rPr>
              <a:t>’</a:t>
            </a:r>
            <a:r>
              <a:rPr lang="en-GB" altLang="cs-CZ" sz="1700" i="1">
                <a:solidFill>
                  <a:schemeClr val="bg1"/>
                </a:solidFill>
              </a:rPr>
              <a:t>Ecran français</a:t>
            </a:r>
            <a:r>
              <a:rPr lang="en-GB" altLang="cs-CZ" sz="1700">
                <a:solidFill>
                  <a:schemeClr val="bg1"/>
                </a:solidFill>
              </a:rPr>
              <a:t>, 1948) </a:t>
            </a:r>
          </a:p>
          <a:p>
            <a:pPr lvl="1"/>
            <a:r>
              <a:rPr lang="en-GB" altLang="cs-CZ" sz="1700">
                <a:solidFill>
                  <a:schemeClr val="bg1"/>
                </a:solidFill>
              </a:rPr>
              <a:t>Film jako jazyk, kamera jako pero &gt;&gt; umělec (režisér) může použít tohoto jazyka k osobnímu vyjadřování. Mizanscéna není jen ilustrací – jde o způsob “psaní” </a:t>
            </a:r>
          </a:p>
          <a:p>
            <a:pPr lvl="1"/>
            <a:r>
              <a:rPr lang="cs-CZ" sz="1700">
                <a:solidFill>
                  <a:schemeClr val="bg1"/>
                </a:solidFill>
              </a:rPr>
              <a:t>X – nabízí svůdnou představu filmaře jako romantického umělce, povzneseného nad film jako kolektivní dílo; abstraktní definice kinematografie, odtržená od sociální reality</a:t>
            </a:r>
          </a:p>
          <a:p>
            <a:r>
              <a:rPr lang="en-US" altLang="cs-CZ" sz="1700">
                <a:solidFill>
                  <a:schemeClr val="bg1"/>
                </a:solidFill>
              </a:rPr>
              <a:t>François Truffaut: </a:t>
            </a:r>
            <a:r>
              <a:rPr lang="en-US" altLang="cs-CZ" sz="1700" i="1">
                <a:solidFill>
                  <a:schemeClr val="bg1"/>
                </a:solidFill>
              </a:rPr>
              <a:t>Jistá tendence francouzského filmu</a:t>
            </a:r>
            <a:r>
              <a:rPr lang="en-US" altLang="cs-CZ" sz="1700">
                <a:solidFill>
                  <a:schemeClr val="bg1"/>
                </a:solidFill>
              </a:rPr>
              <a:t> (Cahiers du Cinema, leden 1954) a politika auteurů jako kritický nástroj</a:t>
            </a:r>
          </a:p>
          <a:p>
            <a:pPr lvl="1"/>
            <a:r>
              <a:rPr lang="en-US" altLang="cs-CZ" sz="1700">
                <a:solidFill>
                  <a:schemeClr val="bg1"/>
                </a:solidFill>
              </a:rPr>
              <a:t>Film umožňuje osobní vyjádření režiséra/umělce </a:t>
            </a:r>
          </a:p>
          <a:p>
            <a:pPr lvl="1"/>
            <a:r>
              <a:rPr lang="en-US" altLang="cs-CZ" sz="1700">
                <a:solidFill>
                  <a:schemeClr val="bg1"/>
                </a:solidFill>
              </a:rPr>
              <a:t>Skutečný auteur vytváří koherentní fikční svět a to prostřednictvím mizanscény</a:t>
            </a:r>
            <a:endParaRPr lang="en-US" altLang="cs-CZ" sz="1700" i="1">
              <a:solidFill>
                <a:schemeClr val="bg1"/>
              </a:solidFill>
            </a:endParaRPr>
          </a:p>
          <a:p>
            <a:pPr lvl="1"/>
            <a:r>
              <a:rPr lang="en-US" altLang="cs-CZ" sz="1700">
                <a:solidFill>
                  <a:schemeClr val="bg1"/>
                </a:solidFill>
              </a:rPr>
              <a:t>Auteorovo dílo jako celek je podstatnější než jednotlivé filmy</a:t>
            </a:r>
          </a:p>
          <a:p>
            <a:pPr lvl="1"/>
            <a:r>
              <a:rPr lang="en-US" altLang="cs-CZ" sz="1700">
                <a:solidFill>
                  <a:schemeClr val="bg1"/>
                </a:solidFill>
              </a:rPr>
              <a:t>Nejhorší film auteura je pořád lepší než nejlepší film </a:t>
            </a:r>
            <a:r>
              <a:rPr lang="en-US" altLang="cs-CZ" sz="1700" i="1">
                <a:solidFill>
                  <a:schemeClr val="bg1"/>
                </a:solidFill>
              </a:rPr>
              <a:t>metteur-en-scène</a:t>
            </a:r>
          </a:p>
          <a:p>
            <a:pPr lvl="1"/>
            <a:endParaRPr lang="cs-CZ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0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1138</Words>
  <Application>Microsoft Macintosh PowerPoint</Application>
  <PresentationFormat>Širokoúhlá obrazovka</PresentationFormat>
  <Paragraphs>106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Balík</vt:lpstr>
      <vt:lpstr>Francouzská kinematografie od roku 1959 do současnosti</vt:lpstr>
      <vt:lpstr>Organizace kurzu</vt:lpstr>
      <vt:lpstr>Prezentace aplikace PowerPoint</vt:lpstr>
      <vt:lpstr>Nová vlna </vt:lpstr>
      <vt:lpstr>Kanonické filmy nové vlny a jejich režiséři (výběr)</vt:lpstr>
      <vt:lpstr>Čtyři inovace nové vlny</vt:lpstr>
      <vt:lpstr>Na druhou stranu…</vt:lpstr>
      <vt:lpstr>Skupina “pravého břehu” Truffaut, rohmer, godard, rivette (+ claude chabrol)</vt:lpstr>
      <vt:lpstr>Politika auterů: dva texty</vt:lpstr>
      <vt:lpstr>Skupina “levého břehu” Agnes Varda, Alain Resnais, Chris Marker</vt:lpstr>
      <vt:lpstr>Nezařazení? Louis Malle, Jacques demy</vt:lpstr>
      <vt:lpstr>Systémová podpora </vt:lpstr>
      <vt:lpstr>Francois Truffaut (1932-1984)</vt:lpstr>
      <vt:lpstr>Uličníci (francie, 1957)</vt:lpstr>
      <vt:lpstr>Prezentace aplikace PowerPoint</vt:lpstr>
      <vt:lpstr>Nikdo mne nemá rád (Francie 1959)</vt:lpstr>
      <vt:lpstr>Nikdo mne nemá rád: úspěch</vt:lpstr>
      <vt:lpstr>Realistický film</vt:lpstr>
      <vt:lpstr>Estetika spontaneity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Francouzská kinematografie od roku 1959 do současnosti</dc:title>
  <dc:creator>Šárka Gmiterková</dc:creator>
  <cp:lastModifiedBy>Šárka Gmiterková</cp:lastModifiedBy>
  <cp:revision>2</cp:revision>
  <dcterms:created xsi:type="dcterms:W3CDTF">2019-02-20T21:14:52Z</dcterms:created>
  <dcterms:modified xsi:type="dcterms:W3CDTF">2019-02-20T21:22:45Z</dcterms:modified>
</cp:coreProperties>
</file>